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0"/>
  </p:notesMasterIdLst>
  <p:handoutMasterIdLst>
    <p:handoutMasterId r:id="rId91"/>
  </p:handoutMasterIdLst>
  <p:sldIdLst>
    <p:sldId id="256" r:id="rId2"/>
    <p:sldId id="257" r:id="rId3"/>
    <p:sldId id="262" r:id="rId4"/>
    <p:sldId id="263" r:id="rId5"/>
    <p:sldId id="299" r:id="rId6"/>
    <p:sldId id="300" r:id="rId7"/>
    <p:sldId id="301" r:id="rId8"/>
    <p:sldId id="343" r:id="rId9"/>
    <p:sldId id="303" r:id="rId10"/>
    <p:sldId id="302" r:id="rId11"/>
    <p:sldId id="306" r:id="rId12"/>
    <p:sldId id="307" r:id="rId13"/>
    <p:sldId id="310" r:id="rId14"/>
    <p:sldId id="308" r:id="rId15"/>
    <p:sldId id="309" r:id="rId16"/>
    <p:sldId id="311" r:id="rId17"/>
    <p:sldId id="312" r:id="rId18"/>
    <p:sldId id="314" r:id="rId19"/>
    <p:sldId id="315" r:id="rId20"/>
    <p:sldId id="317" r:id="rId21"/>
    <p:sldId id="318" r:id="rId22"/>
    <p:sldId id="319" r:id="rId23"/>
    <p:sldId id="320" r:id="rId24"/>
    <p:sldId id="321" r:id="rId25"/>
    <p:sldId id="322" r:id="rId26"/>
    <p:sldId id="323" r:id="rId27"/>
    <p:sldId id="340" r:id="rId28"/>
    <p:sldId id="341" r:id="rId29"/>
    <p:sldId id="342" r:id="rId30"/>
    <p:sldId id="349" r:id="rId31"/>
    <p:sldId id="324" r:id="rId32"/>
    <p:sldId id="325" r:id="rId33"/>
    <p:sldId id="326" r:id="rId34"/>
    <p:sldId id="327" r:id="rId35"/>
    <p:sldId id="328" r:id="rId36"/>
    <p:sldId id="329" r:id="rId37"/>
    <p:sldId id="330" r:id="rId38"/>
    <p:sldId id="339" r:id="rId39"/>
    <p:sldId id="350" r:id="rId40"/>
    <p:sldId id="351" r:id="rId41"/>
    <p:sldId id="352" r:id="rId42"/>
    <p:sldId id="353" r:id="rId43"/>
    <p:sldId id="331" r:id="rId44"/>
    <p:sldId id="333" r:id="rId45"/>
    <p:sldId id="334" r:id="rId46"/>
    <p:sldId id="332" r:id="rId47"/>
    <p:sldId id="335" r:id="rId48"/>
    <p:sldId id="336" r:id="rId49"/>
    <p:sldId id="337" r:id="rId50"/>
    <p:sldId id="338" r:id="rId51"/>
    <p:sldId id="344" r:id="rId52"/>
    <p:sldId id="264" r:id="rId53"/>
    <p:sldId id="280" r:id="rId54"/>
    <p:sldId id="281" r:id="rId55"/>
    <p:sldId id="283" r:id="rId56"/>
    <p:sldId id="297" r:id="rId57"/>
    <p:sldId id="294" r:id="rId58"/>
    <p:sldId id="295" r:id="rId59"/>
    <p:sldId id="296" r:id="rId60"/>
    <p:sldId id="375" r:id="rId61"/>
    <p:sldId id="345" r:id="rId62"/>
    <p:sldId id="346" r:id="rId63"/>
    <p:sldId id="369" r:id="rId64"/>
    <p:sldId id="370" r:id="rId65"/>
    <p:sldId id="371" r:id="rId66"/>
    <p:sldId id="372" r:id="rId67"/>
    <p:sldId id="373" r:id="rId68"/>
    <p:sldId id="374" r:id="rId69"/>
    <p:sldId id="347" r:id="rId70"/>
    <p:sldId id="348" r:id="rId71"/>
    <p:sldId id="354" r:id="rId72"/>
    <p:sldId id="378" r:id="rId73"/>
    <p:sldId id="355" r:id="rId74"/>
    <p:sldId id="356" r:id="rId75"/>
    <p:sldId id="357" r:id="rId76"/>
    <p:sldId id="358" r:id="rId77"/>
    <p:sldId id="359" r:id="rId78"/>
    <p:sldId id="361" r:id="rId79"/>
    <p:sldId id="362" r:id="rId80"/>
    <p:sldId id="379" r:id="rId81"/>
    <p:sldId id="363" r:id="rId82"/>
    <p:sldId id="364" r:id="rId83"/>
    <p:sldId id="365" r:id="rId84"/>
    <p:sldId id="366" r:id="rId85"/>
    <p:sldId id="380" r:id="rId86"/>
    <p:sldId id="381" r:id="rId87"/>
    <p:sldId id="382" r:id="rId88"/>
    <p:sldId id="377" r:id="rId89"/>
  </p:sldIdLst>
  <p:sldSz cx="9144000" cy="6858000" type="screen4x3"/>
  <p:notesSz cx="6669088"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33CC"/>
    <a:srgbClr val="0066CC"/>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7" autoAdjust="0"/>
    <p:restoredTop sz="94660"/>
  </p:normalViewPr>
  <p:slideViewPr>
    <p:cSldViewPr>
      <p:cViewPr>
        <p:scale>
          <a:sx n="107" d="100"/>
          <a:sy n="107" d="100"/>
        </p:scale>
        <p:origin x="1788" y="132"/>
      </p:cViewPr>
      <p:guideLst>
        <p:guide orient="horz" pos="2160"/>
        <p:guide pos="2880"/>
      </p:guideLst>
    </p:cSldViewPr>
  </p:slideViewPr>
  <p:notesTextViewPr>
    <p:cViewPr>
      <p:scale>
        <a:sx n="1" d="1"/>
        <a:sy n="1" d="1"/>
      </p:scale>
      <p:origin x="0" y="0"/>
    </p:cViewPr>
  </p:notesTextViewPr>
  <p:sorterViewPr>
    <p:cViewPr>
      <p:scale>
        <a:sx n="100" d="100"/>
        <a:sy n="100" d="100"/>
      </p:scale>
      <p:origin x="0" y="18228"/>
    </p:cViewPr>
  </p:sorterViewPr>
  <p:notesViewPr>
    <p:cSldViewPr>
      <p:cViewPr varScale="1">
        <p:scale>
          <a:sx n="85" d="100"/>
          <a:sy n="85" d="100"/>
        </p:scale>
        <p:origin x="-3150" y="-90"/>
      </p:cViewPr>
      <p:guideLst>
        <p:guide orient="horz" pos="3128"/>
        <p:guide pos="210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889938" cy="49641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7606" y="1"/>
            <a:ext cx="2889938" cy="496411"/>
          </a:xfrm>
          <a:prstGeom prst="rect">
            <a:avLst/>
          </a:prstGeom>
        </p:spPr>
        <p:txBody>
          <a:bodyPr vert="horz" lIns="91440" tIns="45720" rIns="91440" bIns="45720" rtlCol="0"/>
          <a:lstStyle>
            <a:lvl1pPr algn="r">
              <a:defRPr sz="1200"/>
            </a:lvl1pPr>
          </a:lstStyle>
          <a:p>
            <a:fld id="{1A9B6BC8-02E6-4849-8694-176E6BAEF797}" type="datetimeFigureOut">
              <a:rPr lang="de-DE" smtClean="0"/>
              <a:t>29.04.2022</a:t>
            </a:fld>
            <a:endParaRPr lang="de-DE"/>
          </a:p>
        </p:txBody>
      </p:sp>
      <p:sp>
        <p:nvSpPr>
          <p:cNvPr id="4" name="Fußzeilenplatzhalter 3"/>
          <p:cNvSpPr>
            <a:spLocks noGrp="1"/>
          </p:cNvSpPr>
          <p:nvPr>
            <p:ph type="ftr" sz="quarter" idx="2"/>
          </p:nvPr>
        </p:nvSpPr>
        <p:spPr>
          <a:xfrm>
            <a:off x="0" y="9430093"/>
            <a:ext cx="2889938" cy="496411"/>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7606" y="9430093"/>
            <a:ext cx="2889938" cy="496411"/>
          </a:xfrm>
          <a:prstGeom prst="rect">
            <a:avLst/>
          </a:prstGeom>
        </p:spPr>
        <p:txBody>
          <a:bodyPr vert="horz" lIns="91440" tIns="45720" rIns="91440" bIns="45720" rtlCol="0" anchor="b"/>
          <a:lstStyle>
            <a:lvl1pPr algn="r">
              <a:defRPr sz="1200"/>
            </a:lvl1pPr>
          </a:lstStyle>
          <a:p>
            <a:fld id="{BCF3A570-38DF-435E-872B-2B3D05C0FEF3}" type="slidenum">
              <a:rPr lang="de-DE" smtClean="0"/>
              <a:t>‹Nr.›</a:t>
            </a:fld>
            <a:endParaRPr lang="de-DE"/>
          </a:p>
        </p:txBody>
      </p:sp>
    </p:spTree>
    <p:extLst>
      <p:ext uri="{BB962C8B-B14F-4D97-AF65-F5344CB8AC3E}">
        <p14:creationId xmlns:p14="http://schemas.microsoft.com/office/powerpoint/2010/main" val="26405548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889938" cy="496411"/>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777606" y="1"/>
            <a:ext cx="2889938" cy="496411"/>
          </a:xfrm>
          <a:prstGeom prst="rect">
            <a:avLst/>
          </a:prstGeom>
        </p:spPr>
        <p:txBody>
          <a:bodyPr vert="horz" lIns="91440" tIns="45720" rIns="91440" bIns="45720" rtlCol="0"/>
          <a:lstStyle>
            <a:lvl1pPr algn="r">
              <a:defRPr sz="1200"/>
            </a:lvl1pPr>
          </a:lstStyle>
          <a:p>
            <a:fld id="{CE761EEA-6651-491B-A58B-6EB0A95F494E}" type="datetimeFigureOut">
              <a:rPr lang="de-AT" smtClean="0"/>
              <a:t>29.04.2022</a:t>
            </a:fld>
            <a:endParaRPr lang="de-AT"/>
          </a:p>
        </p:txBody>
      </p:sp>
      <p:sp>
        <p:nvSpPr>
          <p:cNvPr id="4" name="Folienbildplatzhalt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66909" y="4715908"/>
            <a:ext cx="5335270" cy="4467701"/>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30093"/>
            <a:ext cx="2889938" cy="496411"/>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777606" y="9430093"/>
            <a:ext cx="2889938" cy="496411"/>
          </a:xfrm>
          <a:prstGeom prst="rect">
            <a:avLst/>
          </a:prstGeom>
        </p:spPr>
        <p:txBody>
          <a:bodyPr vert="horz" lIns="91440" tIns="45720" rIns="91440" bIns="45720" rtlCol="0" anchor="b"/>
          <a:lstStyle>
            <a:lvl1pPr algn="r">
              <a:defRPr sz="1200"/>
            </a:lvl1pPr>
          </a:lstStyle>
          <a:p>
            <a:fld id="{11AF30CD-AD7D-41CA-B4EB-19AB81AA8728}" type="slidenum">
              <a:rPr lang="de-AT" smtClean="0"/>
              <a:t>‹Nr.›</a:t>
            </a:fld>
            <a:endParaRPr lang="de-AT"/>
          </a:p>
        </p:txBody>
      </p:sp>
    </p:spTree>
    <p:extLst>
      <p:ext uri="{BB962C8B-B14F-4D97-AF65-F5344CB8AC3E}">
        <p14:creationId xmlns:p14="http://schemas.microsoft.com/office/powerpoint/2010/main" val="842575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11AF30CD-AD7D-41CA-B4EB-19AB81AA8728}" type="slidenum">
              <a:rPr lang="de-AT" smtClean="0"/>
              <a:t>84</a:t>
            </a:fld>
            <a:endParaRPr lang="de-AT"/>
          </a:p>
        </p:txBody>
      </p:sp>
    </p:spTree>
    <p:extLst>
      <p:ext uri="{BB962C8B-B14F-4D97-AF65-F5344CB8AC3E}">
        <p14:creationId xmlns:p14="http://schemas.microsoft.com/office/powerpoint/2010/main" val="3831683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11AF30CD-AD7D-41CA-B4EB-19AB81AA8728}" type="slidenum">
              <a:rPr lang="de-AT" smtClean="0">
                <a:solidFill>
                  <a:prstClr val="black"/>
                </a:solidFill>
              </a:rPr>
              <a:pPr/>
              <a:t>88</a:t>
            </a:fld>
            <a:endParaRPr lang="de-AT">
              <a:solidFill>
                <a:prstClr val="black"/>
              </a:solidFill>
            </a:endParaRPr>
          </a:p>
        </p:txBody>
      </p:sp>
    </p:spTree>
    <p:extLst>
      <p:ext uri="{BB962C8B-B14F-4D97-AF65-F5344CB8AC3E}">
        <p14:creationId xmlns:p14="http://schemas.microsoft.com/office/powerpoint/2010/main" val="1924456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1219200" y="3886200"/>
            <a:ext cx="6858000" cy="990600"/>
          </a:xfrm>
        </p:spPr>
        <p:txBody>
          <a:bodyPr anchor="t" anchorCtr="0">
            <a:noAutofit/>
          </a:bodyPr>
          <a:lstStyle>
            <a:lvl1pPr algn="l" rtl="0" eaLnBrk="1" latinLnBrk="0" hangingPunct="1">
              <a:spcBef>
                <a:spcPct val="0"/>
              </a:spcBef>
              <a:buNone/>
              <a:defRPr kumimoji="0" lang="en-US" sz="3200" kern="1200" dirty="0">
                <a:solidFill>
                  <a:schemeClr val="accent2">
                    <a:lumMod val="75000"/>
                  </a:schemeClr>
                </a:solidFill>
                <a:latin typeface="Calibri" panose="020F0502020204030204" pitchFamily="34" charset="0"/>
                <a:ea typeface="+mj-ea"/>
                <a:cs typeface="+mj-cs"/>
              </a:defRPr>
            </a:lvl1pPr>
          </a:lstStyle>
          <a:p>
            <a:r>
              <a:rPr kumimoji="0" lang="de-DE" dirty="0"/>
              <a:t>Titelmasterformat durch Klicken bearbeiten</a:t>
            </a:r>
            <a:endParaRPr kumimoji="0" lang="en-US" dirty="0"/>
          </a:p>
        </p:txBody>
      </p:sp>
      <p:sp>
        <p:nvSpPr>
          <p:cNvPr id="9" name="Untertitel 8"/>
          <p:cNvSpPr>
            <a:spLocks noGrp="1"/>
          </p:cNvSpPr>
          <p:nvPr>
            <p:ph type="subTitle" idx="1"/>
          </p:nvPr>
        </p:nvSpPr>
        <p:spPr>
          <a:xfrm>
            <a:off x="1219200" y="5124450"/>
            <a:ext cx="6858000" cy="533400"/>
          </a:xfrm>
        </p:spPr>
        <p:txBody>
          <a:bodyPr>
            <a:noAutofit/>
          </a:bodyPr>
          <a:lstStyle>
            <a:lvl1pPr marL="0" indent="0" algn="l">
              <a:buNone/>
              <a:defRPr sz="2400">
                <a:solidFill>
                  <a:schemeClr val="tx2"/>
                </a:solidFill>
                <a:latin typeface="Calibri" panose="020F0502020204030204" pitchFamily="34" charset="0"/>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dirty="0"/>
              <a:t>Formatvorlage des Untertitelmasters</a:t>
            </a:r>
            <a:endParaRPr kumimoji="0" lang="en-US" dirty="0"/>
          </a:p>
        </p:txBody>
      </p:sp>
      <p:sp>
        <p:nvSpPr>
          <p:cNvPr id="28" name="Datumsplatzhalter 27"/>
          <p:cNvSpPr>
            <a:spLocks noGrp="1"/>
          </p:cNvSpPr>
          <p:nvPr>
            <p:ph type="dt" sz="half" idx="10"/>
          </p:nvPr>
        </p:nvSpPr>
        <p:spPr>
          <a:xfrm>
            <a:off x="6400800" y="6355080"/>
            <a:ext cx="2286000" cy="365760"/>
          </a:xfrm>
        </p:spPr>
        <p:txBody>
          <a:bodyPr/>
          <a:lstStyle>
            <a:lvl1pPr>
              <a:defRPr sz="1400"/>
            </a:lvl1pPr>
          </a:lstStyle>
          <a:p>
            <a:fld id="{02185709-B849-4FC5-9578-C9E455AC5574}" type="datetimeFigureOut">
              <a:rPr lang="de-DE" smtClean="0"/>
              <a:pPr/>
              <a:t>29.04.2022</a:t>
            </a:fld>
            <a:endParaRPr lang="de-DE"/>
          </a:p>
        </p:txBody>
      </p:sp>
      <p:sp>
        <p:nvSpPr>
          <p:cNvPr id="17" name="Fußzeilenplatzhalter 16"/>
          <p:cNvSpPr>
            <a:spLocks noGrp="1"/>
          </p:cNvSpPr>
          <p:nvPr>
            <p:ph type="ftr" sz="quarter" idx="11"/>
          </p:nvPr>
        </p:nvSpPr>
        <p:spPr>
          <a:xfrm>
            <a:off x="2898648" y="6355080"/>
            <a:ext cx="3474720" cy="365760"/>
          </a:xfrm>
        </p:spPr>
        <p:txBody>
          <a:bodyPr/>
          <a:lstStyle/>
          <a:p>
            <a:endParaRPr lang="de-DE"/>
          </a:p>
        </p:txBody>
      </p:sp>
      <p:sp>
        <p:nvSpPr>
          <p:cNvPr id="29" name="Foliennummernplatzhalter 28"/>
          <p:cNvSpPr>
            <a:spLocks noGrp="1"/>
          </p:cNvSpPr>
          <p:nvPr>
            <p:ph type="sldNum" sz="quarter" idx="12"/>
          </p:nvPr>
        </p:nvSpPr>
        <p:spPr>
          <a:xfrm>
            <a:off x="1216152" y="6355080"/>
            <a:ext cx="1219200" cy="365760"/>
          </a:xfrm>
        </p:spPr>
        <p:txBody>
          <a:bodyPr/>
          <a:lstStyle/>
          <a:p>
            <a:fld id="{72482D57-0690-4B44-B392-BF444071AADA}" type="slidenum">
              <a:rPr lang="de-DE" smtClean="0"/>
              <a:pPr/>
              <a:t>‹Nr.›</a:t>
            </a:fld>
            <a:endParaRPr lang="de-DE"/>
          </a:p>
        </p:txBody>
      </p:sp>
      <p:sp>
        <p:nvSpPr>
          <p:cNvPr id="21" name="Rechtec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htec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htec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ec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dirty="0"/>
              <a:t>Titelmasterformat durch Klicken bearbeiten</a:t>
            </a:r>
            <a:endParaRPr kumimoji="0" lang="en-US" dirty="0"/>
          </a:p>
        </p:txBody>
      </p:sp>
      <p:sp>
        <p:nvSpPr>
          <p:cNvPr id="3" name="Vertikaler Textplatzhalter 2"/>
          <p:cNvSpPr>
            <a:spLocks noGrp="1"/>
          </p:cNvSpPr>
          <p:nvPr>
            <p:ph type="body" orient="vert" idx="1"/>
          </p:nvPr>
        </p:nvSpPr>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fld id="{02185709-B849-4FC5-9578-C9E455AC5574}" type="datetimeFigureOut">
              <a:rPr lang="de-DE" smtClean="0"/>
              <a:pPr/>
              <a:t>29.04.2022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2482D57-0690-4B44-B392-BF444071AADA}" type="slidenum">
              <a:rPr lang="de-DE" smtClean="0"/>
              <a:pPr/>
              <a:t>‹Nr.›</a:t>
            </a:fld>
            <a:endParaRPr lang="de-DE"/>
          </a:p>
        </p:txBody>
      </p:sp>
      <p:sp>
        <p:nvSpPr>
          <p:cNvPr id="7" name="Rechteck 6"/>
          <p:cNvSpPr/>
          <p:nvPr userDrawn="1"/>
        </p:nvSpPr>
        <p:spPr>
          <a:xfrm>
            <a:off x="323528" y="6381328"/>
            <a:ext cx="28803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fld id="{02185709-B849-4FC5-9578-C9E455AC5574}" type="datetimeFigureOut">
              <a:rPr lang="de-DE" smtClean="0"/>
              <a:pPr/>
              <a:t>29.04.2022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2482D57-0690-4B44-B392-BF444071AADA}" type="slidenum">
              <a:rPr lang="de-DE" smtClean="0"/>
              <a:pPr/>
              <a:t>‹Nr.›</a:t>
            </a:fld>
            <a:endParaRPr lang="de-DE"/>
          </a:p>
        </p:txBody>
      </p:sp>
      <p:sp>
        <p:nvSpPr>
          <p:cNvPr id="7" name="Gerade Verbindung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Gleichschenkliges Dreiec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Gerade Verbindung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baseline="0">
                <a:solidFill>
                  <a:schemeClr val="accent2">
                    <a:lumMod val="75000"/>
                  </a:schemeClr>
                </a:solidFill>
                <a:latin typeface="Calibri" panose="020F0502020204030204" pitchFamily="34" charset="0"/>
              </a:defRPr>
            </a:lvl1pPr>
          </a:lstStyle>
          <a:p>
            <a:r>
              <a:rPr kumimoji="0" lang="de-DE" dirty="0"/>
              <a:t>Titelmasterformat durch Klicken bearbeiten</a:t>
            </a:r>
            <a:endParaRPr kumimoji="0" lang="en-US" dirty="0"/>
          </a:p>
        </p:txBody>
      </p:sp>
      <p:sp>
        <p:nvSpPr>
          <p:cNvPr id="4" name="Datumsplatzhalter 3"/>
          <p:cNvSpPr>
            <a:spLocks noGrp="1"/>
          </p:cNvSpPr>
          <p:nvPr>
            <p:ph type="dt" sz="half" idx="10"/>
          </p:nvPr>
        </p:nvSpPr>
        <p:spPr/>
        <p:txBody>
          <a:bodyPr/>
          <a:lstStyle/>
          <a:p>
            <a:fld id="{02185709-B849-4FC5-9578-C9E455AC5574}" type="datetimeFigureOut">
              <a:rPr lang="de-DE" smtClean="0"/>
              <a:pPr/>
              <a:t>29.04.2022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2482D57-0690-4B44-B392-BF444071AADA}" type="slidenum">
              <a:rPr lang="de-DE" smtClean="0"/>
              <a:pPr/>
              <a:t>‹Nr.›</a:t>
            </a:fld>
            <a:endParaRPr lang="de-DE" dirty="0"/>
          </a:p>
        </p:txBody>
      </p:sp>
      <p:sp>
        <p:nvSpPr>
          <p:cNvPr id="8" name="Inhaltsplatzhalter 7"/>
          <p:cNvSpPr>
            <a:spLocks noGrp="1"/>
          </p:cNvSpPr>
          <p:nvPr>
            <p:ph sz="quarter" idx="1"/>
          </p:nvPr>
        </p:nvSpPr>
        <p:spPr>
          <a:xfrm>
            <a:off x="467544" y="1196752"/>
            <a:ext cx="8229600" cy="4937760"/>
          </a:xfrm>
        </p:spPr>
        <p:txBody>
          <a:bodyPr/>
          <a:lstStyle>
            <a:lvl1pPr>
              <a:buClr>
                <a:schemeClr val="accent2">
                  <a:lumMod val="75000"/>
                </a:schemeClr>
              </a:buClr>
              <a:defRPr>
                <a:latin typeface="Calibri" panose="020F0502020204030204" pitchFamily="34" charset="0"/>
              </a:defRPr>
            </a:lvl1pPr>
            <a:lvl2pPr>
              <a:buClr>
                <a:schemeClr val="accent2">
                  <a:lumMod val="75000"/>
                </a:schemeClr>
              </a:buClr>
              <a:defRPr>
                <a:latin typeface="Calibri" panose="020F0502020204030204" pitchFamily="34" charset="0"/>
              </a:defRPr>
            </a:lvl2pPr>
            <a:lvl3pPr>
              <a:buClr>
                <a:schemeClr val="accent2">
                  <a:lumMod val="75000"/>
                </a:schemeClr>
              </a:buClr>
              <a:defRPr>
                <a:latin typeface="Calibri" panose="020F0502020204030204" pitchFamily="34" charset="0"/>
              </a:defRPr>
            </a:lvl3pPr>
            <a:lvl4pPr>
              <a:buClr>
                <a:schemeClr val="accent2">
                  <a:lumMod val="75000"/>
                </a:schemeClr>
              </a:buClr>
              <a:defRPr>
                <a:latin typeface="Calibri" panose="020F0502020204030204" pitchFamily="34" charset="0"/>
              </a:defRPr>
            </a:lvl4pPr>
            <a:lvl5pPr>
              <a:buClr>
                <a:schemeClr val="accent2">
                  <a:lumMod val="75000"/>
                </a:schemeClr>
              </a:buClr>
              <a:defRPr>
                <a:latin typeface="Calibri" panose="020F0502020204030204" pitchFamily="34" charset="0"/>
              </a:defRPr>
            </a:lvl5pPr>
          </a:lstStyle>
          <a:p>
            <a:pPr lvl="0" eaLnBrk="1" latinLnBrk="0" hangingPunct="1"/>
            <a:r>
              <a:rPr lang="de-DE" dirty="0"/>
              <a:t>Textmasterformat bearbeiten</a:t>
            </a:r>
          </a:p>
          <a:p>
            <a:pPr lvl="1" eaLnBrk="1" latinLnBrk="0" hangingPunct="1"/>
            <a:r>
              <a:rPr lang="de-DE" dirty="0"/>
              <a:t>Zweite Ebene</a:t>
            </a:r>
          </a:p>
          <a:p>
            <a:pPr lvl="2" eaLnBrk="1" latinLnBrk="0" hangingPunct="1"/>
            <a:r>
              <a:rPr lang="de-DE" dirty="0"/>
              <a:t>Dritte Ebene</a:t>
            </a:r>
          </a:p>
          <a:p>
            <a:pPr lvl="3" eaLnBrk="1" latinLnBrk="0" hangingPunct="1"/>
            <a:r>
              <a:rPr lang="de-DE" dirty="0"/>
              <a:t>Vierte Ebene</a:t>
            </a:r>
          </a:p>
          <a:p>
            <a:pPr lvl="4" eaLnBrk="1" latinLnBrk="0" hangingPunct="1"/>
            <a:r>
              <a:rPr lang="de-DE" dirty="0"/>
              <a:t>Fünfte Ebene</a:t>
            </a:r>
            <a:endParaRPr kumimoji="0" lang="en-US" dirty="0"/>
          </a:p>
        </p:txBody>
      </p:sp>
      <p:sp>
        <p:nvSpPr>
          <p:cNvPr id="7" name="Rechteck 6"/>
          <p:cNvSpPr/>
          <p:nvPr userDrawn="1"/>
        </p:nvSpPr>
        <p:spPr>
          <a:xfrm>
            <a:off x="323528" y="6381328"/>
            <a:ext cx="28803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219200" y="2971800"/>
            <a:ext cx="6858000" cy="1066800"/>
          </a:xfrm>
        </p:spPr>
        <p:txBody>
          <a:bodyPr anchor="t" anchorCtr="0"/>
          <a:lstStyle>
            <a:lvl1pPr algn="r">
              <a:buNone/>
              <a:defRPr sz="3200" b="0" cap="none" baseline="0">
                <a:latin typeface="Calibri" panose="020F0502020204030204" pitchFamily="34" charset="0"/>
              </a:defRPr>
            </a:lvl1pPr>
          </a:lstStyle>
          <a:p>
            <a:r>
              <a:rPr kumimoji="0" lang="de-DE" dirty="0"/>
              <a:t>Titelmasterformat durch Klicken bearbeiten</a:t>
            </a:r>
            <a:endParaRPr kumimoji="0" lang="en-US" dirty="0"/>
          </a:p>
        </p:txBody>
      </p:sp>
      <p:sp>
        <p:nvSpPr>
          <p:cNvPr id="3" name="Textplatzhalt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latin typeface="Calibri" panose="020F0502020204030204"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dirty="0"/>
              <a:t>Textmasterformat bearbeiten</a:t>
            </a:r>
          </a:p>
        </p:txBody>
      </p:sp>
      <p:sp>
        <p:nvSpPr>
          <p:cNvPr id="4" name="Datumsplatzhalter 3"/>
          <p:cNvSpPr>
            <a:spLocks noGrp="1"/>
          </p:cNvSpPr>
          <p:nvPr>
            <p:ph type="dt" sz="half" idx="10"/>
          </p:nvPr>
        </p:nvSpPr>
        <p:spPr>
          <a:xfrm>
            <a:off x="6400800" y="6355080"/>
            <a:ext cx="2286000" cy="365760"/>
          </a:xfrm>
        </p:spPr>
        <p:txBody>
          <a:bodyPr/>
          <a:lstStyle/>
          <a:p>
            <a:fld id="{02185709-B849-4FC5-9578-C9E455AC5574}" type="datetimeFigureOut">
              <a:rPr lang="de-DE" smtClean="0"/>
              <a:pPr/>
              <a:t>29.04.2022</a:t>
            </a:fld>
            <a:endParaRPr lang="de-DE"/>
          </a:p>
        </p:txBody>
      </p:sp>
      <p:sp>
        <p:nvSpPr>
          <p:cNvPr id="5" name="Fußzeilenplatzhalter 4"/>
          <p:cNvSpPr>
            <a:spLocks noGrp="1"/>
          </p:cNvSpPr>
          <p:nvPr>
            <p:ph type="ftr" sz="quarter" idx="11"/>
          </p:nvPr>
        </p:nvSpPr>
        <p:spPr>
          <a:xfrm>
            <a:off x="2898648" y="6355080"/>
            <a:ext cx="3474720" cy="365760"/>
          </a:xfrm>
        </p:spPr>
        <p:txBody>
          <a:bodyPr/>
          <a:lstStyle/>
          <a:p>
            <a:endParaRPr lang="de-DE"/>
          </a:p>
        </p:txBody>
      </p:sp>
      <p:sp>
        <p:nvSpPr>
          <p:cNvPr id="6" name="Foliennummernplatzhalter 5"/>
          <p:cNvSpPr>
            <a:spLocks noGrp="1"/>
          </p:cNvSpPr>
          <p:nvPr>
            <p:ph type="sldNum" sz="quarter" idx="12"/>
          </p:nvPr>
        </p:nvSpPr>
        <p:spPr>
          <a:xfrm>
            <a:off x="1069848" y="6355080"/>
            <a:ext cx="1520952" cy="365760"/>
          </a:xfrm>
        </p:spPr>
        <p:txBody>
          <a:bodyPr/>
          <a:lstStyle/>
          <a:p>
            <a:fld id="{72482D57-0690-4B44-B392-BF444071AADA}" type="slidenum">
              <a:rPr lang="de-DE" smtClean="0"/>
              <a:pPr/>
              <a:t>‹Nr.›</a:t>
            </a:fld>
            <a:endParaRPr lang="de-DE"/>
          </a:p>
        </p:txBody>
      </p:sp>
      <p:sp>
        <p:nvSpPr>
          <p:cNvPr id="7" name="Rechtec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ec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lgn="l">
              <a:defRPr>
                <a:solidFill>
                  <a:schemeClr val="accent2">
                    <a:lumMod val="75000"/>
                  </a:schemeClr>
                </a:solidFill>
                <a:latin typeface="Calibri" panose="020F0502020204030204" pitchFamily="34" charset="0"/>
              </a:defRPr>
            </a:lvl1pPr>
          </a:lstStyle>
          <a:p>
            <a:r>
              <a:rPr kumimoji="0" lang="de-DE" dirty="0"/>
              <a:t>Titelmasterformat durch Klicken bearbeiten</a:t>
            </a:r>
            <a:endParaRPr kumimoji="0" lang="en-US" dirty="0"/>
          </a:p>
        </p:txBody>
      </p:sp>
      <p:sp>
        <p:nvSpPr>
          <p:cNvPr id="5" name="Datumsplatzhalter 4"/>
          <p:cNvSpPr>
            <a:spLocks noGrp="1"/>
          </p:cNvSpPr>
          <p:nvPr>
            <p:ph type="dt" sz="half" idx="10"/>
          </p:nvPr>
        </p:nvSpPr>
        <p:spPr/>
        <p:txBody>
          <a:bodyPr/>
          <a:lstStyle/>
          <a:p>
            <a:fld id="{02185709-B849-4FC5-9578-C9E455AC5574}" type="datetimeFigureOut">
              <a:rPr lang="de-DE" smtClean="0"/>
              <a:pPr/>
              <a:t>29.04.2022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2482D57-0690-4B44-B392-BF444071AADA}" type="slidenum">
              <a:rPr lang="de-DE" smtClean="0"/>
              <a:pPr/>
              <a:t>‹Nr.›</a:t>
            </a:fld>
            <a:endParaRPr lang="de-DE"/>
          </a:p>
        </p:txBody>
      </p:sp>
      <p:sp>
        <p:nvSpPr>
          <p:cNvPr id="9" name="Inhaltsplatzhalter 8"/>
          <p:cNvSpPr>
            <a:spLocks noGrp="1"/>
          </p:cNvSpPr>
          <p:nvPr>
            <p:ph sz="quarter" idx="1"/>
          </p:nvPr>
        </p:nvSpPr>
        <p:spPr>
          <a:xfrm>
            <a:off x="457200" y="1219200"/>
            <a:ext cx="4041648" cy="4937760"/>
          </a:xfrm>
        </p:spPr>
        <p:txBody>
          <a:bodyPr/>
          <a:lstStyle>
            <a:lvl1pPr>
              <a:buClr>
                <a:schemeClr val="accent2">
                  <a:lumMod val="75000"/>
                </a:schemeClr>
              </a:buClr>
              <a:defRPr sz="2400">
                <a:latin typeface="Calibri" panose="020F0502020204030204" pitchFamily="34" charset="0"/>
              </a:defRPr>
            </a:lvl1pPr>
            <a:lvl2pPr>
              <a:buClr>
                <a:schemeClr val="accent2">
                  <a:lumMod val="75000"/>
                </a:schemeClr>
              </a:buClr>
              <a:defRPr>
                <a:latin typeface="Calibri" panose="020F0502020204030204" pitchFamily="34" charset="0"/>
              </a:defRPr>
            </a:lvl2pPr>
            <a:lvl3pPr>
              <a:buClr>
                <a:schemeClr val="accent2">
                  <a:lumMod val="75000"/>
                </a:schemeClr>
              </a:buClr>
              <a:defRPr>
                <a:latin typeface="Calibri" panose="020F0502020204030204" pitchFamily="34" charset="0"/>
              </a:defRPr>
            </a:lvl3pPr>
            <a:lvl4pPr>
              <a:buClr>
                <a:schemeClr val="accent2">
                  <a:lumMod val="75000"/>
                </a:schemeClr>
              </a:buClr>
              <a:defRPr>
                <a:latin typeface="Calibri" panose="020F0502020204030204" pitchFamily="34" charset="0"/>
              </a:defRPr>
            </a:lvl4pPr>
            <a:lvl5pPr>
              <a:buClr>
                <a:schemeClr val="accent2">
                  <a:lumMod val="75000"/>
                </a:schemeClr>
              </a:buClr>
              <a:defRPr>
                <a:latin typeface="Calibri" panose="020F0502020204030204" pitchFamily="34" charset="0"/>
              </a:defRPr>
            </a:lvl5pPr>
          </a:lstStyle>
          <a:p>
            <a:pPr lvl="0" eaLnBrk="1" latinLnBrk="0" hangingPunct="1"/>
            <a:r>
              <a:rPr lang="de-DE" dirty="0"/>
              <a:t>Textmasterformat bearbeiten</a:t>
            </a:r>
          </a:p>
          <a:p>
            <a:pPr lvl="1" eaLnBrk="1" latinLnBrk="0" hangingPunct="1"/>
            <a:r>
              <a:rPr lang="de-DE" dirty="0"/>
              <a:t>Zweite Ebene</a:t>
            </a:r>
          </a:p>
          <a:p>
            <a:pPr lvl="2" eaLnBrk="1" latinLnBrk="0" hangingPunct="1"/>
            <a:r>
              <a:rPr lang="de-DE" dirty="0"/>
              <a:t>Dritte Ebene</a:t>
            </a:r>
          </a:p>
          <a:p>
            <a:pPr lvl="3" eaLnBrk="1" latinLnBrk="0" hangingPunct="1"/>
            <a:r>
              <a:rPr lang="de-DE" dirty="0"/>
              <a:t>Vierte Ebene</a:t>
            </a:r>
          </a:p>
          <a:p>
            <a:pPr lvl="4" eaLnBrk="1" latinLnBrk="0" hangingPunct="1"/>
            <a:r>
              <a:rPr lang="de-DE" dirty="0"/>
              <a:t>Fünfte Ebene</a:t>
            </a:r>
            <a:endParaRPr kumimoji="0" lang="en-US" dirty="0"/>
          </a:p>
        </p:txBody>
      </p:sp>
      <p:sp>
        <p:nvSpPr>
          <p:cNvPr id="11" name="Inhaltsplatzhalter 10"/>
          <p:cNvSpPr>
            <a:spLocks noGrp="1"/>
          </p:cNvSpPr>
          <p:nvPr>
            <p:ph sz="quarter" idx="2"/>
          </p:nvPr>
        </p:nvSpPr>
        <p:spPr>
          <a:xfrm>
            <a:off x="4632198" y="1216152"/>
            <a:ext cx="4041648" cy="4937760"/>
          </a:xfrm>
        </p:spPr>
        <p:txBody>
          <a:bodyPr/>
          <a:lstStyle>
            <a:lvl1pPr marL="274320" indent="-274320">
              <a:buClr>
                <a:schemeClr val="accent2">
                  <a:lumMod val="75000"/>
                </a:schemeClr>
              </a:buClr>
              <a:defRPr kumimoji="0" lang="de-DE" sz="2400" kern="1200" dirty="0" smtClean="0">
                <a:solidFill>
                  <a:schemeClr val="tx1"/>
                </a:solidFill>
                <a:latin typeface="Calibri" panose="020F0502020204030204" pitchFamily="34" charset="0"/>
                <a:ea typeface="+mn-ea"/>
                <a:cs typeface="+mn-cs"/>
              </a:defRPr>
            </a:lvl1pPr>
            <a:lvl2pPr>
              <a:buClr>
                <a:schemeClr val="accent2">
                  <a:lumMod val="75000"/>
                </a:schemeClr>
              </a:buClr>
              <a:defRPr>
                <a:latin typeface="Calibri" panose="020F0502020204030204" pitchFamily="34" charset="0"/>
              </a:defRPr>
            </a:lvl2pPr>
            <a:lvl3pPr>
              <a:buClr>
                <a:schemeClr val="accent2">
                  <a:lumMod val="75000"/>
                </a:schemeClr>
              </a:buClr>
              <a:defRPr>
                <a:latin typeface="Calibri" panose="020F0502020204030204" pitchFamily="34" charset="0"/>
              </a:defRPr>
            </a:lvl3pPr>
            <a:lvl4pPr>
              <a:buClr>
                <a:schemeClr val="accent2">
                  <a:lumMod val="75000"/>
                </a:schemeClr>
              </a:buClr>
              <a:defRPr>
                <a:latin typeface="Calibri" panose="020F0502020204030204" pitchFamily="34" charset="0"/>
              </a:defRPr>
            </a:lvl4pPr>
            <a:lvl5pPr>
              <a:buClr>
                <a:schemeClr val="accent2">
                  <a:lumMod val="75000"/>
                </a:schemeClr>
              </a:buClr>
              <a:defRPr>
                <a:latin typeface="Calibri" panose="020F0502020204030204" pitchFamily="34" charset="0"/>
              </a:defRPr>
            </a:lvl5pPr>
          </a:lstStyle>
          <a:p>
            <a:pPr marL="274320" lvl="0" indent="-274320" algn="l" rtl="0" eaLnBrk="1" latinLnBrk="0" hangingPunct="1">
              <a:spcBef>
                <a:spcPts val="600"/>
              </a:spcBef>
              <a:buClr>
                <a:schemeClr val="accent1"/>
              </a:buClr>
              <a:buSzPct val="76000"/>
              <a:buFont typeface="Wingdings 3"/>
              <a:buChar char=""/>
            </a:pPr>
            <a:r>
              <a:rPr lang="de-DE" dirty="0"/>
              <a:t>Textmasterformat bearbeiten</a:t>
            </a:r>
          </a:p>
          <a:p>
            <a:pPr lvl="1" eaLnBrk="1" latinLnBrk="0" hangingPunct="1"/>
            <a:r>
              <a:rPr lang="de-DE" dirty="0"/>
              <a:t>Zweite Ebene</a:t>
            </a:r>
          </a:p>
          <a:p>
            <a:pPr lvl="2" eaLnBrk="1" latinLnBrk="0" hangingPunct="1"/>
            <a:r>
              <a:rPr lang="de-DE" dirty="0"/>
              <a:t>Dritte Ebene</a:t>
            </a:r>
          </a:p>
          <a:p>
            <a:pPr lvl="3" eaLnBrk="1" latinLnBrk="0" hangingPunct="1"/>
            <a:r>
              <a:rPr lang="de-DE" dirty="0"/>
              <a:t>Vierte Ebene</a:t>
            </a:r>
          </a:p>
          <a:p>
            <a:pPr lvl="4" eaLnBrk="1" latinLnBrk="0" hangingPunct="1"/>
            <a:r>
              <a:rPr lang="de-DE" dirty="0"/>
              <a:t>Fünfte Ebene</a:t>
            </a:r>
            <a:endParaRPr kumimoji="0" lang="en-US" dirty="0"/>
          </a:p>
        </p:txBody>
      </p:sp>
      <p:sp>
        <p:nvSpPr>
          <p:cNvPr id="3" name="Rechteck 2"/>
          <p:cNvSpPr/>
          <p:nvPr userDrawn="1"/>
        </p:nvSpPr>
        <p:spPr>
          <a:xfrm>
            <a:off x="323528" y="6381328"/>
            <a:ext cx="28803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defRPr>
                <a:solidFill>
                  <a:schemeClr val="accent2">
                    <a:lumMod val="75000"/>
                  </a:schemeClr>
                </a:solidFill>
                <a:latin typeface="Calibri" panose="020F0502020204030204" pitchFamily="34" charset="0"/>
              </a:defRPr>
            </a:lvl1pPr>
          </a:lstStyle>
          <a:p>
            <a:r>
              <a:rPr kumimoji="0" lang="de-DE" dirty="0"/>
              <a:t>Titelmasterformat durch Klicken bearbeiten</a:t>
            </a:r>
            <a:endParaRPr kumimoji="0" lang="en-US" dirty="0"/>
          </a:p>
        </p:txBody>
      </p:sp>
      <p:sp>
        <p:nvSpPr>
          <p:cNvPr id="3" name="Textplatzhalt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kumimoji="0" lang="de-DE" sz="2600" kern="1200" dirty="0" smtClean="0">
                <a:solidFill>
                  <a:schemeClr val="accent2">
                    <a:lumMod val="75000"/>
                  </a:schemeClr>
                </a:solidFill>
                <a:latin typeface="Calibri" panose="020F0502020204030204" pitchFamily="34" charset="0"/>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de-DE" dirty="0"/>
              <a:t>Textmasterformat</a:t>
            </a:r>
          </a:p>
        </p:txBody>
      </p:sp>
      <p:sp>
        <p:nvSpPr>
          <p:cNvPr id="4" name="Textplatzhalter 3"/>
          <p:cNvSpPr>
            <a:spLocks noGrp="1"/>
          </p:cNvSpPr>
          <p:nvPr>
            <p:ph type="body" sz="half" idx="3"/>
          </p:nvPr>
        </p:nvSpPr>
        <p:spPr>
          <a:xfrm>
            <a:off x="4648200" y="1295400"/>
            <a:ext cx="4041775" cy="685800"/>
          </a:xfrm>
          <a:noFill/>
          <a:ln>
            <a:noFill/>
          </a:ln>
        </p:spPr>
        <p:txBody>
          <a:bodyPr lIns="91440" anchor="b" anchorCtr="0">
            <a:noAutofit/>
          </a:bodyPr>
          <a:lstStyle>
            <a:lvl1pPr marL="0" indent="0">
              <a:buNone/>
              <a:defRPr kumimoji="0" lang="de-DE" sz="2600" kern="1200" dirty="0" smtClean="0">
                <a:solidFill>
                  <a:schemeClr val="accent2">
                    <a:lumMod val="75000"/>
                  </a:schemeClr>
                </a:solidFill>
                <a:latin typeface="Calibri" panose="020F0502020204030204" pitchFamily="34" charset="0"/>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de-DE" dirty="0"/>
              <a:t>Textmasterformat</a:t>
            </a:r>
          </a:p>
        </p:txBody>
      </p:sp>
      <p:sp>
        <p:nvSpPr>
          <p:cNvPr id="7" name="Datumsplatzhalter 6"/>
          <p:cNvSpPr>
            <a:spLocks noGrp="1"/>
          </p:cNvSpPr>
          <p:nvPr>
            <p:ph type="dt" sz="half" idx="10"/>
          </p:nvPr>
        </p:nvSpPr>
        <p:spPr/>
        <p:txBody>
          <a:bodyPr/>
          <a:lstStyle/>
          <a:p>
            <a:fld id="{02185709-B849-4FC5-9578-C9E455AC5574}" type="datetimeFigureOut">
              <a:rPr lang="de-DE" smtClean="0"/>
              <a:pPr/>
              <a:t>29.04.2022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2482D57-0690-4B44-B392-BF444071AADA}" type="slidenum">
              <a:rPr lang="de-DE" smtClean="0"/>
              <a:pPr/>
              <a:t>‹Nr.›</a:t>
            </a:fld>
            <a:endParaRPr lang="de-DE"/>
          </a:p>
        </p:txBody>
      </p:sp>
      <p:sp>
        <p:nvSpPr>
          <p:cNvPr id="11" name="Inhaltsplatzhalter 10"/>
          <p:cNvSpPr>
            <a:spLocks noGrp="1"/>
          </p:cNvSpPr>
          <p:nvPr>
            <p:ph sz="quarter" idx="2"/>
          </p:nvPr>
        </p:nvSpPr>
        <p:spPr>
          <a:xfrm>
            <a:off x="457200" y="2133600"/>
            <a:ext cx="4038600" cy="4038600"/>
          </a:xfrm>
        </p:spPr>
        <p:txBody>
          <a:bodyPr/>
          <a:lstStyle>
            <a:lvl1pPr>
              <a:buClr>
                <a:schemeClr val="accent2">
                  <a:lumMod val="75000"/>
                </a:schemeClr>
              </a:buClr>
              <a:defRPr sz="2400"/>
            </a:lvl1pPr>
            <a:lvl2pPr>
              <a:buClr>
                <a:schemeClr val="accent2">
                  <a:lumMod val="75000"/>
                </a:schemeClr>
              </a:buClr>
              <a:defRPr/>
            </a:lvl2pPr>
            <a:lvl3pPr>
              <a:buClr>
                <a:schemeClr val="accent2">
                  <a:lumMod val="75000"/>
                </a:schemeClr>
              </a:buClr>
              <a:defRPr/>
            </a:lvl3pPr>
            <a:lvl4pPr>
              <a:buClr>
                <a:schemeClr val="accent2">
                  <a:lumMod val="75000"/>
                </a:schemeClr>
              </a:buClr>
              <a:defRPr/>
            </a:lvl4pPr>
            <a:lvl5pPr>
              <a:buClr>
                <a:schemeClr val="accent2">
                  <a:lumMod val="75000"/>
                </a:schemeClr>
              </a:buClr>
              <a:defRPr/>
            </a:lvl5pPr>
          </a:lstStyle>
          <a:p>
            <a:pPr lvl="0" eaLnBrk="1" latinLnBrk="0" hangingPunct="1"/>
            <a:r>
              <a:rPr lang="de-DE" dirty="0"/>
              <a:t>Textmasterformat bearbeiten</a:t>
            </a:r>
          </a:p>
          <a:p>
            <a:pPr lvl="1" eaLnBrk="1" latinLnBrk="0" hangingPunct="1"/>
            <a:r>
              <a:rPr lang="de-DE" dirty="0"/>
              <a:t>Zweite Ebene</a:t>
            </a:r>
          </a:p>
          <a:p>
            <a:pPr lvl="2" eaLnBrk="1" latinLnBrk="0" hangingPunct="1"/>
            <a:r>
              <a:rPr lang="de-DE" dirty="0"/>
              <a:t>Dritte Ebene</a:t>
            </a:r>
          </a:p>
          <a:p>
            <a:pPr lvl="3" eaLnBrk="1" latinLnBrk="0" hangingPunct="1"/>
            <a:r>
              <a:rPr lang="de-DE" dirty="0"/>
              <a:t>Vierte Ebene</a:t>
            </a:r>
          </a:p>
          <a:p>
            <a:pPr lvl="4" eaLnBrk="1" latinLnBrk="0" hangingPunct="1"/>
            <a:r>
              <a:rPr lang="de-DE" dirty="0"/>
              <a:t>Fünfte Ebene</a:t>
            </a:r>
            <a:endParaRPr kumimoji="0" lang="en-US" dirty="0"/>
          </a:p>
        </p:txBody>
      </p:sp>
      <p:sp>
        <p:nvSpPr>
          <p:cNvPr id="13" name="Inhaltsplatzhalter 12"/>
          <p:cNvSpPr>
            <a:spLocks noGrp="1"/>
          </p:cNvSpPr>
          <p:nvPr>
            <p:ph sz="quarter" idx="4"/>
          </p:nvPr>
        </p:nvSpPr>
        <p:spPr>
          <a:xfrm>
            <a:off x="4648200" y="2133600"/>
            <a:ext cx="4038600" cy="4038600"/>
          </a:xfrm>
        </p:spPr>
        <p:txBody>
          <a:bodyPr/>
          <a:lstStyle>
            <a:lvl1pPr>
              <a:buClr>
                <a:schemeClr val="accent2">
                  <a:lumMod val="75000"/>
                </a:schemeClr>
              </a:buClr>
              <a:defRPr sz="2400"/>
            </a:lvl1pPr>
            <a:lvl2pPr>
              <a:buClr>
                <a:schemeClr val="accent2">
                  <a:lumMod val="75000"/>
                </a:schemeClr>
              </a:buClr>
              <a:defRPr/>
            </a:lvl2pPr>
            <a:lvl3pPr>
              <a:buClr>
                <a:schemeClr val="accent2">
                  <a:lumMod val="75000"/>
                </a:schemeClr>
              </a:buClr>
              <a:defRPr/>
            </a:lvl3pPr>
            <a:lvl4pPr>
              <a:buClr>
                <a:schemeClr val="accent2">
                  <a:lumMod val="75000"/>
                </a:schemeClr>
              </a:buClr>
              <a:defRPr/>
            </a:lvl4pPr>
            <a:lvl5pPr>
              <a:buClr>
                <a:schemeClr val="accent2">
                  <a:lumMod val="75000"/>
                </a:schemeClr>
              </a:buClr>
              <a:defRPr/>
            </a:lvl5pPr>
          </a:lstStyle>
          <a:p>
            <a:pPr lvl="0" eaLnBrk="1" latinLnBrk="0" hangingPunct="1"/>
            <a:r>
              <a:rPr lang="de-DE" dirty="0"/>
              <a:t>Textmasterformat bearbeiten</a:t>
            </a:r>
          </a:p>
          <a:p>
            <a:pPr lvl="1" eaLnBrk="1" latinLnBrk="0" hangingPunct="1"/>
            <a:r>
              <a:rPr lang="de-DE" dirty="0"/>
              <a:t>Zweite Ebene</a:t>
            </a:r>
          </a:p>
          <a:p>
            <a:pPr lvl="2" eaLnBrk="1" latinLnBrk="0" hangingPunct="1"/>
            <a:r>
              <a:rPr lang="de-DE" dirty="0"/>
              <a:t>Dritte Ebene</a:t>
            </a:r>
          </a:p>
          <a:p>
            <a:pPr lvl="3" eaLnBrk="1" latinLnBrk="0" hangingPunct="1"/>
            <a:r>
              <a:rPr lang="de-DE" dirty="0"/>
              <a:t>Vierte Ebene</a:t>
            </a:r>
          </a:p>
          <a:p>
            <a:pPr lvl="4" eaLnBrk="1" latinLnBrk="0" hangingPunct="1"/>
            <a:r>
              <a:rPr lang="de-DE" dirty="0"/>
              <a:t>Fünfte Ebene</a:t>
            </a:r>
            <a:endParaRPr kumimoji="0" lang="en-US" dirty="0"/>
          </a:p>
        </p:txBody>
      </p:sp>
      <p:sp>
        <p:nvSpPr>
          <p:cNvPr id="10" name="Rechteck 9"/>
          <p:cNvSpPr/>
          <p:nvPr userDrawn="1"/>
        </p:nvSpPr>
        <p:spPr>
          <a:xfrm>
            <a:off x="323528" y="6381328"/>
            <a:ext cx="28803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lvl1pPr>
              <a:defRPr>
                <a:solidFill>
                  <a:schemeClr val="accent2">
                    <a:lumMod val="75000"/>
                  </a:schemeClr>
                </a:solidFill>
                <a:latin typeface="Calibri" panose="020F0502020204030204" pitchFamily="34" charset="0"/>
              </a:defRPr>
            </a:lvl1pPr>
          </a:lstStyle>
          <a:p>
            <a:r>
              <a:rPr kumimoji="0" lang="de-DE" dirty="0"/>
              <a:t>Titelmasterformat durch Klicken bearbeiten</a:t>
            </a:r>
            <a:endParaRPr kumimoji="0" lang="en-US" dirty="0"/>
          </a:p>
        </p:txBody>
      </p:sp>
      <p:sp>
        <p:nvSpPr>
          <p:cNvPr id="3" name="Datumsplatzhalter 2"/>
          <p:cNvSpPr>
            <a:spLocks noGrp="1"/>
          </p:cNvSpPr>
          <p:nvPr>
            <p:ph type="dt" sz="half" idx="10"/>
          </p:nvPr>
        </p:nvSpPr>
        <p:spPr/>
        <p:txBody>
          <a:bodyPr/>
          <a:lstStyle/>
          <a:p>
            <a:fld id="{02185709-B849-4FC5-9578-C9E455AC5574}" type="datetimeFigureOut">
              <a:rPr lang="de-DE" smtClean="0"/>
              <a:pPr/>
              <a:t>29.04.2022</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a:xfrm>
            <a:off x="578913" y="6344752"/>
            <a:ext cx="1981200" cy="365760"/>
          </a:xfrm>
        </p:spPr>
        <p:txBody>
          <a:bodyPr/>
          <a:lstStyle/>
          <a:p>
            <a:fld id="{72482D57-0690-4B44-B392-BF444071AADA}" type="slidenum">
              <a:rPr lang="de-DE" smtClean="0"/>
              <a:pPr/>
              <a:t>‹Nr.›</a:t>
            </a:fld>
            <a:endParaRPr lang="de-DE"/>
          </a:p>
        </p:txBody>
      </p:sp>
      <p:sp>
        <p:nvSpPr>
          <p:cNvPr id="8" name="Rechteck 7"/>
          <p:cNvSpPr/>
          <p:nvPr userDrawn="1"/>
        </p:nvSpPr>
        <p:spPr>
          <a:xfrm>
            <a:off x="323528" y="6381328"/>
            <a:ext cx="28803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2185709-B849-4FC5-9578-C9E455AC5574}" type="datetimeFigureOut">
              <a:rPr lang="de-DE" smtClean="0"/>
              <a:pPr/>
              <a:t>29.04.2022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2482D57-0690-4B44-B392-BF444071AADA}" type="slidenum">
              <a:rPr lang="de-DE" smtClean="0"/>
              <a:pPr/>
              <a:t>‹Nr.›</a:t>
            </a:fld>
            <a:endParaRPr lang="de-DE"/>
          </a:p>
        </p:txBody>
      </p:sp>
      <p:sp>
        <p:nvSpPr>
          <p:cNvPr id="6" name="Gleichschenkliges Dreiec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hteck 6"/>
          <p:cNvSpPr/>
          <p:nvPr userDrawn="1"/>
        </p:nvSpPr>
        <p:spPr>
          <a:xfrm>
            <a:off x="323528" y="6381328"/>
            <a:ext cx="28803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Calibri" panose="020F0502020204030204" pitchFamily="34" charset="0"/>
                <a:ea typeface="+mn-ea"/>
                <a:cs typeface="+mn-cs"/>
              </a:defRPr>
            </a:lvl1pPr>
          </a:lstStyle>
          <a:p>
            <a:r>
              <a:rPr kumimoji="0" lang="de-DE" dirty="0"/>
              <a:t>Titelmasterformat durch Klicken bearbeiten</a:t>
            </a:r>
            <a:endParaRPr kumimoji="0" lang="en-US" dirty="0"/>
          </a:p>
        </p:txBody>
      </p:sp>
      <p:sp>
        <p:nvSpPr>
          <p:cNvPr id="3" name="Textplatzhalt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de-DE" dirty="0"/>
              <a:t>Textmasterformat bearbeiten</a:t>
            </a:r>
          </a:p>
        </p:txBody>
      </p:sp>
      <p:sp>
        <p:nvSpPr>
          <p:cNvPr id="5" name="Datumsplatzhalter 4"/>
          <p:cNvSpPr>
            <a:spLocks noGrp="1"/>
          </p:cNvSpPr>
          <p:nvPr>
            <p:ph type="dt" sz="half" idx="10"/>
          </p:nvPr>
        </p:nvSpPr>
        <p:spPr/>
        <p:txBody>
          <a:bodyPr/>
          <a:lstStyle/>
          <a:p>
            <a:fld id="{02185709-B849-4FC5-9578-C9E455AC5574}" type="datetimeFigureOut">
              <a:rPr lang="de-DE" smtClean="0"/>
              <a:pPr/>
              <a:t>29.04.2022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2482D57-0690-4B44-B392-BF444071AADA}" type="slidenum">
              <a:rPr lang="de-DE" smtClean="0"/>
              <a:pPr/>
              <a:t>‹Nr.›</a:t>
            </a:fld>
            <a:endParaRPr lang="de-DE"/>
          </a:p>
        </p:txBody>
      </p:sp>
      <p:sp>
        <p:nvSpPr>
          <p:cNvPr id="10" name="Gerade Verbindung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leichschenkliges Dreiec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Inhaltsplatzhalter 11"/>
          <p:cNvSpPr>
            <a:spLocks noGrp="1"/>
          </p:cNvSpPr>
          <p:nvPr>
            <p:ph sz="quarter" idx="1"/>
          </p:nvPr>
        </p:nvSpPr>
        <p:spPr>
          <a:xfrm>
            <a:off x="304800" y="304800"/>
            <a:ext cx="5715000" cy="5715000"/>
          </a:xfrm>
        </p:spPr>
        <p:txBody>
          <a:bodyPr/>
          <a:lstStyle/>
          <a:p>
            <a:pPr lvl="0" eaLnBrk="1" latinLnBrk="0" hangingPunct="1"/>
            <a:r>
              <a:rPr lang="de-DE" dirty="0"/>
              <a:t>Textmasterformat bearbeiten</a:t>
            </a:r>
          </a:p>
          <a:p>
            <a:pPr lvl="1" eaLnBrk="1" latinLnBrk="0" hangingPunct="1"/>
            <a:r>
              <a:rPr lang="de-DE" dirty="0"/>
              <a:t>Zweite Ebene</a:t>
            </a:r>
          </a:p>
          <a:p>
            <a:pPr lvl="2" eaLnBrk="1" latinLnBrk="0" hangingPunct="1"/>
            <a:r>
              <a:rPr lang="de-DE" dirty="0"/>
              <a:t>Dritte Ebene</a:t>
            </a:r>
          </a:p>
          <a:p>
            <a:pPr lvl="3" eaLnBrk="1" latinLnBrk="0" hangingPunct="1"/>
            <a:r>
              <a:rPr lang="de-DE" dirty="0"/>
              <a:t>Vierte Ebene</a:t>
            </a:r>
          </a:p>
          <a:p>
            <a:pPr lvl="4" eaLnBrk="1" latinLnBrk="0" hangingPunct="1"/>
            <a:r>
              <a:rPr lang="de-DE" dirty="0"/>
              <a:t>Fünfte Ebene</a:t>
            </a:r>
            <a:endParaRPr kumimoji="0" lang="en-US" dirty="0"/>
          </a:p>
        </p:txBody>
      </p:sp>
      <p:sp>
        <p:nvSpPr>
          <p:cNvPr id="11" name="Rechteck 10"/>
          <p:cNvSpPr/>
          <p:nvPr userDrawn="1"/>
        </p:nvSpPr>
        <p:spPr>
          <a:xfrm>
            <a:off x="323528" y="6381328"/>
            <a:ext cx="28803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de-DE"/>
              <a:t>Titelmasterformat durch Klicken bearbeiten</a:t>
            </a:r>
            <a:endParaRPr kumimoji="0" lang="en-US"/>
          </a:p>
        </p:txBody>
      </p:sp>
      <p:sp>
        <p:nvSpPr>
          <p:cNvPr id="3" name="Bildplatzhalt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de-DE"/>
              <a:t>Bild durch Klicken auf Symbol hinzufügen</a:t>
            </a:r>
            <a:endParaRPr kumimoji="0" lang="en-US" dirty="0"/>
          </a:p>
        </p:txBody>
      </p:sp>
      <p:sp>
        <p:nvSpPr>
          <p:cNvPr id="4" name="Textplatzhalt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de-DE"/>
              <a:t>Textmasterformat bearbeiten</a:t>
            </a:r>
          </a:p>
        </p:txBody>
      </p:sp>
      <p:sp>
        <p:nvSpPr>
          <p:cNvPr id="5" name="Datumsplatzhalter 4"/>
          <p:cNvSpPr>
            <a:spLocks noGrp="1"/>
          </p:cNvSpPr>
          <p:nvPr>
            <p:ph type="dt" sz="half" idx="10"/>
          </p:nvPr>
        </p:nvSpPr>
        <p:spPr/>
        <p:txBody>
          <a:bodyPr/>
          <a:lstStyle/>
          <a:p>
            <a:fld id="{02185709-B849-4FC5-9578-C9E455AC5574}" type="datetimeFigureOut">
              <a:rPr lang="de-DE" smtClean="0"/>
              <a:pPr/>
              <a:t>29.04.2022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2482D57-0690-4B44-B392-BF444071AADA}" type="slidenum">
              <a:rPr lang="de-DE" smtClean="0"/>
              <a:pPr/>
              <a:t>‹Nr.›</a:t>
            </a:fld>
            <a:endParaRPr lang="de-DE"/>
          </a:p>
        </p:txBody>
      </p:sp>
      <p:sp>
        <p:nvSpPr>
          <p:cNvPr id="8" name="Gerade Verbindung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Gleichschenkliges Dreiec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ec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ck 10"/>
          <p:cNvSpPr/>
          <p:nvPr userDrawn="1"/>
        </p:nvSpPr>
        <p:spPr>
          <a:xfrm>
            <a:off x="323528" y="6381328"/>
            <a:ext cx="28803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152400"/>
            <a:ext cx="8229600" cy="990600"/>
          </a:xfrm>
          <a:prstGeom prst="rect">
            <a:avLst/>
          </a:prstGeom>
        </p:spPr>
        <p:txBody>
          <a:bodyPr vert="horz" anchor="b" anchorCtr="0">
            <a:normAutofit/>
          </a:bodyPr>
          <a:lstStyle/>
          <a:p>
            <a:r>
              <a:rPr kumimoji="0" lang="de-DE" dirty="0"/>
              <a:t>Titelmasterformat durch Klicken bearbeiten</a:t>
            </a:r>
            <a:endParaRPr kumimoji="0" lang="en-US" dirty="0"/>
          </a:p>
        </p:txBody>
      </p:sp>
      <p:sp>
        <p:nvSpPr>
          <p:cNvPr id="13" name="Textplatzhalt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de-DE" dirty="0"/>
              <a:t>Textmasterformat bearbeiten</a:t>
            </a:r>
          </a:p>
          <a:p>
            <a:pPr lvl="1" eaLnBrk="1" latinLnBrk="0" hangingPunct="1"/>
            <a:r>
              <a:rPr kumimoji="0" lang="de-DE" dirty="0"/>
              <a:t>Zweite Ebene</a:t>
            </a:r>
          </a:p>
          <a:p>
            <a:pPr lvl="2" eaLnBrk="1" latinLnBrk="0" hangingPunct="1"/>
            <a:r>
              <a:rPr kumimoji="0" lang="de-DE" dirty="0"/>
              <a:t>Dritte Ebene</a:t>
            </a:r>
          </a:p>
          <a:p>
            <a:pPr lvl="3" eaLnBrk="1" latinLnBrk="0" hangingPunct="1"/>
            <a:r>
              <a:rPr kumimoji="0" lang="de-DE" dirty="0"/>
              <a:t>Vierte Ebene</a:t>
            </a:r>
          </a:p>
          <a:p>
            <a:pPr lvl="4" eaLnBrk="1" latinLnBrk="0" hangingPunct="1"/>
            <a:r>
              <a:rPr kumimoji="0" lang="de-DE" dirty="0"/>
              <a:t>Fünfte Ebene</a:t>
            </a:r>
            <a:endParaRPr kumimoji="0" lang="en-US" dirty="0"/>
          </a:p>
        </p:txBody>
      </p:sp>
      <p:sp>
        <p:nvSpPr>
          <p:cNvPr id="14" name="Datumsplatzhalt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eaLnBrk="1" latinLnBrk="0" hangingPunct="1"/>
            <a:fld id="{ACDF6120-F1F0-4C60-9FE9-39AC71A9C79D}" type="datetimeFigureOut">
              <a:rPr lang="en-US" smtClean="0"/>
              <a:pPr eaLnBrk="1" latinLnBrk="0" hangingPunct="1"/>
              <a:t>4/29/2022</a:t>
            </a:fld>
            <a:endParaRPr lang="en-US" sz="1400" dirty="0">
              <a:solidFill>
                <a:schemeClr val="tx2"/>
              </a:solidFill>
            </a:endParaRPr>
          </a:p>
        </p:txBody>
      </p:sp>
      <p:sp>
        <p:nvSpPr>
          <p:cNvPr id="3" name="Fußzeilenplatzhalt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de-DE" dirty="0"/>
          </a:p>
        </p:txBody>
      </p:sp>
      <p:sp>
        <p:nvSpPr>
          <p:cNvPr id="23" name="Foliennummernplatzhalt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2482D57-0690-4B44-B392-BF444071AADA}" type="slidenum">
              <a:rPr lang="de-DE" smtClean="0"/>
              <a:pPr/>
              <a:t>‹Nr.›</a:t>
            </a:fld>
            <a:endParaRPr lang="de-DE"/>
          </a:p>
        </p:txBody>
      </p:sp>
      <p:sp>
        <p:nvSpPr>
          <p:cNvPr id="29" name="Gerade Verbindung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leichschenkliges Dreiec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200" kern="1200">
          <a:solidFill>
            <a:schemeClr val="tx2"/>
          </a:solidFill>
          <a:latin typeface="Calibri" panose="020F0502020204030204" pitchFamily="34" charset="0"/>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Calibri" panose="020F0502020204030204" pitchFamily="34" charset="0"/>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Calibri" panose="020F0502020204030204" pitchFamily="34" charset="0"/>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Calibri" panose="020F0502020204030204" pitchFamily="34" charset="0"/>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Calibri" panose="020F0502020204030204" pitchFamily="34" charset="0"/>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Calibri" panose="020F0502020204030204" pitchFamily="34" charset="0"/>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Bewertung, Bilanzierung und Betriebsüberleitung </a:t>
            </a:r>
          </a:p>
        </p:txBody>
      </p:sp>
      <p:sp>
        <p:nvSpPr>
          <p:cNvPr id="3" name="Untertitel 2"/>
          <p:cNvSpPr>
            <a:spLocks noGrp="1"/>
          </p:cNvSpPr>
          <p:nvPr>
            <p:ph sz="quarter" idx="1"/>
          </p:nvPr>
        </p:nvSpPr>
        <p:spPr>
          <a:xfrm>
            <a:off x="467544" y="4005064"/>
            <a:ext cx="8229600" cy="2129448"/>
          </a:xfrm>
        </p:spPr>
        <p:txBody>
          <a:bodyPr>
            <a:noAutofit/>
          </a:bodyPr>
          <a:lstStyle/>
          <a:p>
            <a:pPr marL="0" indent="0" algn="r">
              <a:buNone/>
            </a:pPr>
            <a:r>
              <a:rPr lang="de-DE" sz="1600" dirty="0"/>
              <a:t>Mag. Roland Weber, DI Christoph Hofstätter</a:t>
            </a:r>
          </a:p>
          <a:p>
            <a:pPr marL="0" indent="0" algn="r">
              <a:buNone/>
            </a:pPr>
            <a:r>
              <a:rPr lang="de-DE" sz="1600" dirty="0"/>
              <a:t>LBG Horn</a:t>
            </a:r>
          </a:p>
          <a:p>
            <a:pPr marL="0" indent="0" algn="r">
              <a:buNone/>
            </a:pPr>
            <a:r>
              <a:rPr lang="de-DE" sz="1600" dirty="0" err="1"/>
              <a:t>r.weber</a:t>
            </a:r>
            <a:r>
              <a:rPr lang="de-AT" sz="1600" dirty="0"/>
              <a:t>@l</a:t>
            </a:r>
            <a:r>
              <a:rPr lang="de-DE" sz="1600" dirty="0"/>
              <a:t>bg.at</a:t>
            </a:r>
          </a:p>
          <a:p>
            <a:pPr marL="0" indent="0" algn="r">
              <a:buNone/>
            </a:pPr>
            <a:r>
              <a:rPr lang="de-DE" sz="1600" dirty="0" err="1"/>
              <a:t>c.hofstaetter</a:t>
            </a:r>
            <a:r>
              <a:rPr lang="de-AT" sz="1600" dirty="0"/>
              <a:t>@lbg.at</a:t>
            </a:r>
          </a:p>
          <a:p>
            <a:pPr marL="0" indent="0" algn="r">
              <a:buNone/>
            </a:pPr>
            <a:r>
              <a:rPr lang="de-DE" sz="1600" dirty="0"/>
              <a:t>Tel. 02982 / 2871</a:t>
            </a:r>
          </a:p>
          <a:p>
            <a:pPr marL="0" indent="0" algn="r">
              <a:buNone/>
            </a:pPr>
            <a:r>
              <a:rPr lang="de-DE" sz="1600" dirty="0"/>
              <a:t>Graz, am 29.10.2013</a:t>
            </a:r>
          </a:p>
        </p:txBody>
      </p:sp>
      <p:sp>
        <p:nvSpPr>
          <p:cNvPr id="4" name="Textfeld 3"/>
          <p:cNvSpPr txBox="1"/>
          <p:nvPr/>
        </p:nvSpPr>
        <p:spPr>
          <a:xfrm>
            <a:off x="467544" y="1298192"/>
            <a:ext cx="7488832" cy="538609"/>
          </a:xfrm>
          <a:prstGeom prst="rect">
            <a:avLst/>
          </a:prstGeom>
          <a:noFill/>
        </p:spPr>
        <p:txBody>
          <a:bodyPr wrap="square" rtlCol="0">
            <a:spAutoFit/>
          </a:bodyPr>
          <a:lstStyle/>
          <a:p>
            <a:r>
              <a:rPr lang="de-AT" sz="2900" b="1" dirty="0">
                <a:solidFill>
                  <a:schemeClr val="accent2">
                    <a:lumMod val="75000"/>
                  </a:schemeClr>
                </a:solidFill>
                <a:latin typeface="Calibri" panose="020F0502020204030204" pitchFamily="34" charset="0"/>
                <a:ea typeface="+mj-ea"/>
                <a:cs typeface="+mj-cs"/>
              </a:rPr>
              <a:t>im landwirtschaftlichen Betrieb</a:t>
            </a:r>
          </a:p>
        </p:txBody>
      </p:sp>
    </p:spTree>
    <p:extLst>
      <p:ext uri="{BB962C8B-B14F-4D97-AF65-F5344CB8AC3E}">
        <p14:creationId xmlns:p14="http://schemas.microsoft.com/office/powerpoint/2010/main" val="3842270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Beizulegender Wert im UGB</a:t>
            </a:r>
          </a:p>
        </p:txBody>
      </p:sp>
      <p:sp>
        <p:nvSpPr>
          <p:cNvPr id="3" name="Textfeld 2"/>
          <p:cNvSpPr txBox="1"/>
          <p:nvPr/>
        </p:nvSpPr>
        <p:spPr>
          <a:xfrm>
            <a:off x="543494" y="1268760"/>
            <a:ext cx="7920880" cy="5432256"/>
          </a:xfrm>
          <a:prstGeom prst="rect">
            <a:avLst/>
          </a:prstGeom>
          <a:noFill/>
        </p:spPr>
        <p:txBody>
          <a:bodyPr wrap="square" rtlCol="0">
            <a:spAutoFit/>
          </a:bodyPr>
          <a:lstStyle/>
          <a:p>
            <a:pPr>
              <a:lnSpc>
                <a:spcPct val="150000"/>
              </a:lnSpc>
            </a:pPr>
            <a:r>
              <a:rPr lang="de-DE" sz="1600" b="1" dirty="0"/>
              <a:t>Im UGB wird als Wertmaßstab </a:t>
            </a:r>
            <a:r>
              <a:rPr lang="de-DE" sz="1600" b="1" dirty="0" err="1"/>
              <a:t>insbes</a:t>
            </a:r>
            <a:r>
              <a:rPr lang="de-DE" sz="1600" b="1" dirty="0"/>
              <a:t> der beizulegende Wert herangezogen:</a:t>
            </a:r>
          </a:p>
          <a:p>
            <a:pPr marL="285750" indent="-285750">
              <a:lnSpc>
                <a:spcPct val="150000"/>
              </a:lnSpc>
              <a:buFont typeface="Arial" panose="020B0604020202020204" pitchFamily="34" charset="0"/>
              <a:buChar char="•"/>
            </a:pPr>
            <a:r>
              <a:rPr lang="de-DE" sz="1600" dirty="0"/>
              <a:t>Orientierung am Beschaffungsmarkt für Roh-, Hilfs- und Betriebsstoffe und Handelswaren</a:t>
            </a:r>
            <a:endParaRPr lang="de-DE" sz="1600" dirty="0">
              <a:solidFill>
                <a:schemeClr val="bg1"/>
              </a:solidFill>
            </a:endParaRPr>
          </a:p>
          <a:p>
            <a:pPr marL="285750" indent="-285750">
              <a:buFont typeface="Arial" panose="020B0604020202020204" pitchFamily="34" charset="0"/>
              <a:buChar char="•"/>
            </a:pPr>
            <a:r>
              <a:rPr lang="de-DE" sz="1600" dirty="0"/>
              <a:t>Orientierung am Absatzmarkt für Fertigerzeugnisse und Handelswaren (als retrograder Vergleichswert)</a:t>
            </a:r>
          </a:p>
          <a:p>
            <a:endParaRPr lang="de-DE" dirty="0"/>
          </a:p>
          <a:p>
            <a:endParaRPr lang="de-DE" dirty="0"/>
          </a:p>
          <a:p>
            <a:endParaRPr lang="de-DE" dirty="0"/>
          </a:p>
          <a:p>
            <a:endParaRPr lang="de-DE" dirty="0"/>
          </a:p>
          <a:p>
            <a:endParaRPr lang="de-DE" dirty="0"/>
          </a:p>
          <a:p>
            <a:endParaRPr lang="de-DE" dirty="0"/>
          </a:p>
          <a:p>
            <a:endParaRPr lang="de-DE" dirty="0"/>
          </a:p>
          <a:p>
            <a:endParaRPr lang="de-DE" sz="1100" dirty="0"/>
          </a:p>
          <a:p>
            <a:pPr>
              <a:lnSpc>
                <a:spcPct val="150000"/>
              </a:lnSpc>
            </a:pPr>
            <a:r>
              <a:rPr lang="de-DE" sz="1600" b="1" dirty="0"/>
              <a:t>Der beizulegende Wert kommt </a:t>
            </a:r>
            <a:r>
              <a:rPr lang="de-DE" sz="1600" b="1" dirty="0" err="1"/>
              <a:t>insbes</a:t>
            </a:r>
            <a:r>
              <a:rPr lang="de-DE" sz="1600" b="1" dirty="0"/>
              <a:t> in folgenden Fällen zur Anwendung</a:t>
            </a:r>
          </a:p>
          <a:p>
            <a:pPr marL="285750" indent="-285750">
              <a:lnSpc>
                <a:spcPct val="150000"/>
              </a:lnSpc>
              <a:buFont typeface="Arial" panose="020B0604020202020204" pitchFamily="34" charset="0"/>
              <a:buChar char="•"/>
            </a:pPr>
            <a:r>
              <a:rPr lang="de-DE" sz="1600" dirty="0"/>
              <a:t>Für Einlagen, Zuwendungen, Entnahmen ( § 202 UGB)</a:t>
            </a:r>
          </a:p>
          <a:p>
            <a:pPr marL="285750" indent="-285750">
              <a:buFont typeface="Arial" panose="020B0604020202020204" pitchFamily="34" charset="0"/>
              <a:buChar char="•"/>
            </a:pPr>
            <a:r>
              <a:rPr lang="de-DE" sz="1600" dirty="0"/>
              <a:t>Im Rahmen des Anlagevermögens: Außerplanmäßige Abschreibungen auf den zulegenden Wert (§ 204 UGB)</a:t>
            </a:r>
          </a:p>
          <a:p>
            <a:pPr marL="285750" indent="-285750">
              <a:buFont typeface="Arial" panose="020B0604020202020204" pitchFamily="34" charset="0"/>
              <a:buChar char="•"/>
            </a:pPr>
            <a:r>
              <a:rPr lang="de-DE" sz="1600" dirty="0"/>
              <a:t>Im Rahmen des Umlaufvermögens: Abschreibung auf den beizulegenden Wert (wenn kein </a:t>
            </a:r>
            <a:r>
              <a:rPr lang="de-DE" sz="1600" dirty="0" err="1"/>
              <a:t>Börsekurs</a:t>
            </a:r>
            <a:r>
              <a:rPr lang="de-DE" sz="1600" dirty="0"/>
              <a:t> </a:t>
            </a:r>
            <a:r>
              <a:rPr lang="de-DE" sz="1600" dirty="0" err="1"/>
              <a:t>bzw</a:t>
            </a:r>
            <a:r>
              <a:rPr lang="de-DE" sz="1600" dirty="0"/>
              <a:t> Marktpreis feststellbar; § 207 UGB) </a:t>
            </a:r>
          </a:p>
          <a:p>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4077125963"/>
              </p:ext>
            </p:extLst>
          </p:nvPr>
        </p:nvGraphicFramePr>
        <p:xfrm>
          <a:off x="2339752" y="2708920"/>
          <a:ext cx="4032448" cy="1854200"/>
        </p:xfrm>
        <a:graphic>
          <a:graphicData uri="http://schemas.openxmlformats.org/drawingml/2006/table">
            <a:tbl>
              <a:tblPr firstRow="1" lastRow="1" bandRow="1">
                <a:tableStyleId>{5C22544A-7EE6-4342-B048-85BDC9FD1C3A}</a:tableStyleId>
              </a:tblPr>
              <a:tblGrid>
                <a:gridCol w="4032448">
                  <a:extLst>
                    <a:ext uri="{9D8B030D-6E8A-4147-A177-3AD203B41FA5}">
                      <a16:colId xmlns:a16="http://schemas.microsoft.com/office/drawing/2014/main" val="20000"/>
                    </a:ext>
                  </a:extLst>
                </a:gridCol>
              </a:tblGrid>
              <a:tr h="370840">
                <a:tc>
                  <a:txBody>
                    <a:bodyPr/>
                    <a:lstStyle/>
                    <a:p>
                      <a:r>
                        <a:rPr lang="de-DE" sz="1400" dirty="0"/>
                        <a:t>Erlös</a:t>
                      </a:r>
                    </a:p>
                  </a:txBody>
                  <a:tcPr>
                    <a:solidFill>
                      <a:schemeClr val="accent2">
                        <a:lumMod val="75000"/>
                      </a:schemeClr>
                    </a:solidFill>
                  </a:tcPr>
                </a:tc>
                <a:extLst>
                  <a:ext uri="{0D108BD9-81ED-4DB2-BD59-A6C34878D82A}">
                    <a16:rowId xmlns:a16="http://schemas.microsoft.com/office/drawing/2014/main" val="10000"/>
                  </a:ext>
                </a:extLst>
              </a:tr>
              <a:tr h="370840">
                <a:tc>
                  <a:txBody>
                    <a:bodyPr/>
                    <a:lstStyle/>
                    <a:p>
                      <a:r>
                        <a:rPr lang="de-DE" sz="1400" dirty="0"/>
                        <a:t>- Erlösschmälerungen (</a:t>
                      </a:r>
                      <a:r>
                        <a:rPr lang="de-DE" sz="1400" dirty="0" err="1"/>
                        <a:t>zB</a:t>
                      </a:r>
                      <a:r>
                        <a:rPr lang="de-DE" sz="1400" baseline="0" dirty="0"/>
                        <a:t> Rabatte)</a:t>
                      </a:r>
                      <a:endParaRPr lang="de-DE" sz="1400" dirty="0"/>
                    </a:p>
                  </a:txBody>
                  <a:tcPr/>
                </a:tc>
                <a:extLst>
                  <a:ext uri="{0D108BD9-81ED-4DB2-BD59-A6C34878D82A}">
                    <a16:rowId xmlns:a16="http://schemas.microsoft.com/office/drawing/2014/main" val="10001"/>
                  </a:ext>
                </a:extLst>
              </a:tr>
              <a:tr h="370840">
                <a:tc>
                  <a:txBody>
                    <a:bodyPr/>
                    <a:lstStyle/>
                    <a:p>
                      <a:pPr marL="0" indent="0">
                        <a:buFontTx/>
                        <a:buNone/>
                      </a:pPr>
                      <a:r>
                        <a:rPr lang="de-DE" sz="1400" dirty="0"/>
                        <a:t>- Sonderkosten des Vertriebs</a:t>
                      </a:r>
                    </a:p>
                  </a:txBody>
                  <a:tcPr/>
                </a:tc>
                <a:extLst>
                  <a:ext uri="{0D108BD9-81ED-4DB2-BD59-A6C34878D82A}">
                    <a16:rowId xmlns:a16="http://schemas.microsoft.com/office/drawing/2014/main" val="10002"/>
                  </a:ext>
                </a:extLst>
              </a:tr>
              <a:tr h="370840">
                <a:tc>
                  <a:txBody>
                    <a:bodyPr/>
                    <a:lstStyle/>
                    <a:p>
                      <a:r>
                        <a:rPr lang="de-DE" sz="1400" dirty="0"/>
                        <a:t>- noch</a:t>
                      </a:r>
                      <a:r>
                        <a:rPr lang="de-DE" sz="1400" baseline="0" dirty="0"/>
                        <a:t> anfallende Kosten (</a:t>
                      </a:r>
                      <a:r>
                        <a:rPr lang="de-DE" sz="1400" baseline="0" dirty="0" err="1"/>
                        <a:t>insbes</a:t>
                      </a:r>
                      <a:r>
                        <a:rPr lang="de-DE" sz="1400" baseline="0" dirty="0"/>
                        <a:t> Verwaltungskosten)</a:t>
                      </a:r>
                      <a:endParaRPr lang="de-DE" sz="14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de-DE" sz="1400" b="1" dirty="0"/>
                        <a:t>= Retrograder</a:t>
                      </a:r>
                      <a:r>
                        <a:rPr lang="de-DE" sz="1400" b="1" baseline="0" dirty="0"/>
                        <a:t> Vergleichswert </a:t>
                      </a:r>
                      <a:endParaRPr lang="de-DE" sz="1400" b="1" dirty="0"/>
                    </a:p>
                  </a:txBody>
                  <a:tcPr>
                    <a:lnT w="12700" cap="flat" cmpd="sng" algn="ctr">
                      <a:solidFill>
                        <a:schemeClr val="tx1"/>
                      </a:solidFill>
                      <a:prstDash val="solid"/>
                      <a:round/>
                      <a:headEnd type="none" w="med" len="med"/>
                      <a:tailEnd type="none" w="med" len="med"/>
                    </a:lnT>
                    <a:solidFill>
                      <a:schemeClr val="accent2">
                        <a:lumMod val="75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20579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Ansatz und Bewertung des Betriebsvermögens</a:t>
            </a:r>
          </a:p>
        </p:txBody>
      </p:sp>
      <p:sp>
        <p:nvSpPr>
          <p:cNvPr id="4" name="Abgerundetes Rechteck 3"/>
          <p:cNvSpPr/>
          <p:nvPr/>
        </p:nvSpPr>
        <p:spPr>
          <a:xfrm>
            <a:off x="3347864" y="1633726"/>
            <a:ext cx="2448272" cy="648072"/>
          </a:xfrm>
          <a:prstGeom prst="roundRect">
            <a:avLst/>
          </a:prstGeom>
          <a:solidFill>
            <a:schemeClr val="accent2">
              <a:lumMod val="75000"/>
            </a:schemeClr>
          </a:solidFill>
          <a:ln>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de-DE" b="1" dirty="0">
                <a:solidFill>
                  <a:schemeClr val="bg1"/>
                </a:solidFill>
              </a:rPr>
              <a:t>Betriebsvermögen</a:t>
            </a:r>
          </a:p>
        </p:txBody>
      </p:sp>
      <p:cxnSp>
        <p:nvCxnSpPr>
          <p:cNvPr id="13" name="Gerade Verbindung 12"/>
          <p:cNvCxnSpPr>
            <a:stCxn id="4" idx="2"/>
          </p:cNvCxnSpPr>
          <p:nvPr/>
        </p:nvCxnSpPr>
        <p:spPr>
          <a:xfrm>
            <a:off x="4572000" y="2281798"/>
            <a:ext cx="0" cy="355114"/>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p:nvCxnSpPr>
        <p:spPr>
          <a:xfrm flipH="1">
            <a:off x="2627784" y="2636912"/>
            <a:ext cx="1944216" cy="0"/>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a:off x="2627784" y="2636912"/>
            <a:ext cx="0" cy="360040"/>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hteck 17"/>
          <p:cNvSpPr/>
          <p:nvPr/>
        </p:nvSpPr>
        <p:spPr>
          <a:xfrm>
            <a:off x="1718682" y="2924944"/>
            <a:ext cx="1917213" cy="936104"/>
          </a:xfrm>
          <a:prstGeom prst="rect">
            <a:avLst/>
          </a:prstGeom>
          <a:solidFill>
            <a:schemeClr val="accent2">
              <a:lumMod val="60000"/>
              <a:lumOff val="40000"/>
            </a:schemeClr>
          </a:solidFill>
          <a:ln>
            <a:solidFill>
              <a:schemeClr val="accent2">
                <a:lumMod val="60000"/>
                <a:lumOff val="40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de-DE" dirty="0"/>
              <a:t>Anlagevermögen</a:t>
            </a:r>
          </a:p>
        </p:txBody>
      </p:sp>
      <p:cxnSp>
        <p:nvCxnSpPr>
          <p:cNvPr id="20" name="Gerade Verbindung 19"/>
          <p:cNvCxnSpPr/>
          <p:nvPr/>
        </p:nvCxnSpPr>
        <p:spPr>
          <a:xfrm>
            <a:off x="4572000" y="2636912"/>
            <a:ext cx="20882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p:nvCxnSpPr>
        <p:spPr>
          <a:xfrm>
            <a:off x="6660232" y="2636912"/>
            <a:ext cx="0" cy="360040"/>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5" name="Rechteck 24"/>
          <p:cNvSpPr/>
          <p:nvPr/>
        </p:nvSpPr>
        <p:spPr>
          <a:xfrm>
            <a:off x="5811926" y="2996952"/>
            <a:ext cx="1872208" cy="864096"/>
          </a:xfrm>
          <a:prstGeom prst="rect">
            <a:avLst/>
          </a:prstGeom>
          <a:solidFill>
            <a:schemeClr val="accent2">
              <a:lumMod val="60000"/>
              <a:lumOff val="40000"/>
            </a:schemeClr>
          </a:solidFill>
          <a:ln>
            <a:solidFill>
              <a:schemeClr val="accent2">
                <a:lumMod val="60000"/>
                <a:lumOff val="40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de-DE" dirty="0"/>
              <a:t>Umlaufvermögen</a:t>
            </a:r>
          </a:p>
          <a:p>
            <a:pPr algn="ctr"/>
            <a:r>
              <a:rPr lang="de-DE" dirty="0"/>
              <a:t>(§ 6 Z 2)</a:t>
            </a:r>
          </a:p>
        </p:txBody>
      </p:sp>
      <p:cxnSp>
        <p:nvCxnSpPr>
          <p:cNvPr id="7" name="Gerade Verbindung 6"/>
          <p:cNvCxnSpPr>
            <a:stCxn id="18" idx="2"/>
          </p:cNvCxnSpPr>
          <p:nvPr/>
        </p:nvCxnSpPr>
        <p:spPr>
          <a:xfrm>
            <a:off x="2677289" y="3861048"/>
            <a:ext cx="0" cy="216024"/>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flipH="1">
            <a:off x="1633173" y="4077072"/>
            <a:ext cx="9946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p:nvCxnSpPr>
        <p:spPr>
          <a:xfrm>
            <a:off x="1629588" y="4077072"/>
            <a:ext cx="0" cy="407639"/>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Abgerundetes Rechteck 11"/>
          <p:cNvSpPr/>
          <p:nvPr/>
        </p:nvSpPr>
        <p:spPr>
          <a:xfrm>
            <a:off x="755576" y="4484711"/>
            <a:ext cx="1755195" cy="720080"/>
          </a:xfrm>
          <a:prstGeom prst="roundRect">
            <a:avLst/>
          </a:prstGeom>
          <a:solidFill>
            <a:schemeClr val="accent2">
              <a:lumMod val="40000"/>
              <a:lumOff val="60000"/>
            </a:schemeClr>
          </a:solidFill>
          <a:ln>
            <a:solidFill>
              <a:schemeClr val="accent2">
                <a:lumMod val="40000"/>
                <a:lumOff val="6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de-DE" sz="1600" dirty="0"/>
              <a:t>Abnutzbar</a:t>
            </a:r>
          </a:p>
          <a:p>
            <a:pPr algn="ctr"/>
            <a:r>
              <a:rPr lang="de-DE" sz="1600" dirty="0"/>
              <a:t>(§ 6 Z 1)</a:t>
            </a:r>
          </a:p>
        </p:txBody>
      </p:sp>
      <p:cxnSp>
        <p:nvCxnSpPr>
          <p:cNvPr id="19" name="Gerade Verbindung 18"/>
          <p:cNvCxnSpPr/>
          <p:nvPr/>
        </p:nvCxnSpPr>
        <p:spPr>
          <a:xfrm>
            <a:off x="2627784" y="4077072"/>
            <a:ext cx="1382975" cy="0"/>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010759" y="4077072"/>
            <a:ext cx="0" cy="360040"/>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4" name="Abgerundetes Rechteck 23"/>
          <p:cNvSpPr/>
          <p:nvPr/>
        </p:nvSpPr>
        <p:spPr>
          <a:xfrm>
            <a:off x="3082334" y="4437112"/>
            <a:ext cx="1849706" cy="720080"/>
          </a:xfrm>
          <a:prstGeom prst="roundRect">
            <a:avLst/>
          </a:prstGeom>
          <a:solidFill>
            <a:schemeClr val="accent2">
              <a:lumMod val="40000"/>
              <a:lumOff val="60000"/>
            </a:schemeClr>
          </a:solidFill>
          <a:ln>
            <a:solidFill>
              <a:schemeClr val="accent2">
                <a:lumMod val="40000"/>
                <a:lumOff val="60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de-DE" sz="1600" dirty="0"/>
              <a:t>Nicht abnutzbar</a:t>
            </a:r>
          </a:p>
          <a:p>
            <a:pPr algn="ctr"/>
            <a:r>
              <a:rPr lang="de-DE" sz="1600" dirty="0"/>
              <a:t>(§ 6 Z 2)</a:t>
            </a:r>
          </a:p>
        </p:txBody>
      </p:sp>
      <p:cxnSp>
        <p:nvCxnSpPr>
          <p:cNvPr id="29" name="Gerade Verbindung 28"/>
          <p:cNvCxnSpPr/>
          <p:nvPr/>
        </p:nvCxnSpPr>
        <p:spPr>
          <a:xfrm>
            <a:off x="1629588" y="5213670"/>
            <a:ext cx="0" cy="240433"/>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4" name="Abgerundetes Rechteck 33"/>
          <p:cNvSpPr/>
          <p:nvPr/>
        </p:nvSpPr>
        <p:spPr>
          <a:xfrm>
            <a:off x="729487" y="5454103"/>
            <a:ext cx="1800201" cy="711201"/>
          </a:xfrm>
          <a:prstGeom prst="roundRect">
            <a:avLst/>
          </a:prstGeom>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de-DE" sz="1200" dirty="0"/>
              <a:t>Ansatz mit den Anschaffungs- oder Herstellungskosten vermindert um die </a:t>
            </a:r>
            <a:r>
              <a:rPr lang="de-DE" sz="1200" dirty="0" err="1"/>
              <a:t>AfA</a:t>
            </a:r>
            <a:endParaRPr lang="de-DE" sz="1200" dirty="0"/>
          </a:p>
        </p:txBody>
      </p:sp>
      <p:cxnSp>
        <p:nvCxnSpPr>
          <p:cNvPr id="36" name="Gerade Verbindung 35"/>
          <p:cNvCxnSpPr>
            <a:stCxn id="24" idx="2"/>
          </p:cNvCxnSpPr>
          <p:nvPr/>
        </p:nvCxnSpPr>
        <p:spPr>
          <a:xfrm>
            <a:off x="4007187" y="5157192"/>
            <a:ext cx="3572" cy="296911"/>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7" name="Abgerundetes Rechteck 36"/>
          <p:cNvSpPr/>
          <p:nvPr/>
        </p:nvSpPr>
        <p:spPr>
          <a:xfrm>
            <a:off x="3195953" y="5454103"/>
            <a:ext cx="1728192" cy="711201"/>
          </a:xfrm>
          <a:prstGeom prst="roundRect">
            <a:avLst/>
          </a:prstGeom>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de-DE" sz="1200" dirty="0"/>
              <a:t>Ansatz mit den Anschaffungskosten </a:t>
            </a:r>
          </a:p>
          <a:p>
            <a:pPr algn="ctr"/>
            <a:r>
              <a:rPr lang="de-DE" sz="1200" dirty="0"/>
              <a:t>(</a:t>
            </a:r>
            <a:r>
              <a:rPr lang="de-DE" sz="1200" dirty="0" err="1"/>
              <a:t>zB</a:t>
            </a:r>
            <a:r>
              <a:rPr lang="de-DE" sz="1200" dirty="0"/>
              <a:t> Grund und Boden, Beteiligungen)</a:t>
            </a:r>
          </a:p>
        </p:txBody>
      </p:sp>
      <p:cxnSp>
        <p:nvCxnSpPr>
          <p:cNvPr id="49" name="Gerade Verbindung 48"/>
          <p:cNvCxnSpPr>
            <a:stCxn id="25" idx="2"/>
          </p:cNvCxnSpPr>
          <p:nvPr/>
        </p:nvCxnSpPr>
        <p:spPr>
          <a:xfrm>
            <a:off x="6748030" y="3861048"/>
            <a:ext cx="0"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50" name="Abgerundetes Rechteck 49"/>
          <p:cNvSpPr/>
          <p:nvPr/>
        </p:nvSpPr>
        <p:spPr>
          <a:xfrm>
            <a:off x="5948047" y="4077072"/>
            <a:ext cx="1599966" cy="720080"/>
          </a:xfrm>
          <a:prstGeom prst="roundRect">
            <a:avLst/>
          </a:prstGeom>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de-DE" sz="1200" dirty="0"/>
              <a:t>Ansatz mit den Anschaffungs- oder Herstellungskosten</a:t>
            </a:r>
          </a:p>
        </p:txBody>
      </p:sp>
    </p:spTree>
    <p:extLst>
      <p:ext uri="{BB962C8B-B14F-4D97-AF65-F5344CB8AC3E}">
        <p14:creationId xmlns:p14="http://schemas.microsoft.com/office/powerpoint/2010/main" val="2465806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Ansatz und Bewertung des Betriebsvermögens</a:t>
            </a:r>
          </a:p>
        </p:txBody>
      </p:sp>
      <p:sp>
        <p:nvSpPr>
          <p:cNvPr id="4" name="Abgerundetes Rechteck 3"/>
          <p:cNvSpPr/>
          <p:nvPr/>
        </p:nvSpPr>
        <p:spPr>
          <a:xfrm>
            <a:off x="3347864" y="1556792"/>
            <a:ext cx="2600182" cy="725006"/>
          </a:xfrm>
          <a:prstGeom prst="roundRect">
            <a:avLst/>
          </a:prstGeom>
          <a:solidFill>
            <a:schemeClr val="accent2">
              <a:lumMod val="75000"/>
            </a:schemeClr>
          </a:solidFill>
          <a:ln>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de-DE" dirty="0">
                <a:solidFill>
                  <a:schemeClr val="bg1"/>
                </a:solidFill>
              </a:rPr>
              <a:t>Betriebsvermögen</a:t>
            </a:r>
          </a:p>
        </p:txBody>
      </p:sp>
      <p:cxnSp>
        <p:nvCxnSpPr>
          <p:cNvPr id="13" name="Gerade Verbindung 12"/>
          <p:cNvCxnSpPr/>
          <p:nvPr/>
        </p:nvCxnSpPr>
        <p:spPr>
          <a:xfrm>
            <a:off x="4572000" y="2281798"/>
            <a:ext cx="1" cy="355114"/>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p:nvPr/>
        </p:nvCxnSpPr>
        <p:spPr>
          <a:xfrm flipH="1">
            <a:off x="2627784" y="2636912"/>
            <a:ext cx="1944216" cy="0"/>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a:off x="2627784" y="2636912"/>
            <a:ext cx="0" cy="360040"/>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hteck 17"/>
          <p:cNvSpPr/>
          <p:nvPr/>
        </p:nvSpPr>
        <p:spPr>
          <a:xfrm>
            <a:off x="1718682" y="2924944"/>
            <a:ext cx="1917213" cy="936104"/>
          </a:xfrm>
          <a:prstGeom prst="rect">
            <a:avLst/>
          </a:prstGeom>
          <a:solidFill>
            <a:schemeClr val="accent2">
              <a:lumMod val="60000"/>
              <a:lumOff val="40000"/>
            </a:schemeClr>
          </a:solidFill>
          <a:ln>
            <a:solidFill>
              <a:schemeClr val="accent2">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de-DE" dirty="0">
                <a:solidFill>
                  <a:prstClr val="black"/>
                </a:solidFill>
              </a:rPr>
              <a:t>Verbindlichkeiten</a:t>
            </a:r>
          </a:p>
        </p:txBody>
      </p:sp>
      <p:cxnSp>
        <p:nvCxnSpPr>
          <p:cNvPr id="20" name="Gerade Verbindung 19"/>
          <p:cNvCxnSpPr/>
          <p:nvPr/>
        </p:nvCxnSpPr>
        <p:spPr>
          <a:xfrm>
            <a:off x="4572000" y="2636912"/>
            <a:ext cx="2088232" cy="0"/>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p:nvCxnSpPr>
        <p:spPr>
          <a:xfrm>
            <a:off x="6638346" y="2636912"/>
            <a:ext cx="0" cy="360040"/>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5" name="Rechteck 24"/>
          <p:cNvSpPr/>
          <p:nvPr/>
        </p:nvSpPr>
        <p:spPr>
          <a:xfrm>
            <a:off x="5811926" y="2996952"/>
            <a:ext cx="1872208" cy="864096"/>
          </a:xfrm>
          <a:prstGeom prst="rect">
            <a:avLst/>
          </a:prstGeom>
          <a:solidFill>
            <a:schemeClr val="accent2">
              <a:lumMod val="60000"/>
              <a:lumOff val="40000"/>
            </a:schemeClr>
          </a:solidFill>
          <a:ln>
            <a:solidFill>
              <a:schemeClr val="accent2">
                <a:lumMod val="75000"/>
              </a:schemeClr>
            </a:solidFill>
          </a:ln>
        </p:spPr>
        <p:style>
          <a:lnRef idx="1">
            <a:schemeClr val="dk1"/>
          </a:lnRef>
          <a:fillRef idx="2">
            <a:schemeClr val="dk1"/>
          </a:fillRef>
          <a:effectRef idx="1">
            <a:schemeClr val="dk1"/>
          </a:effectRef>
          <a:fontRef idx="minor">
            <a:schemeClr val="dk1"/>
          </a:fontRef>
        </p:style>
        <p:txBody>
          <a:bodyPr rtlCol="0" anchor="ctr"/>
          <a:lstStyle/>
          <a:p>
            <a:pPr algn="ctr"/>
            <a:r>
              <a:rPr lang="de-DE" dirty="0">
                <a:solidFill>
                  <a:prstClr val="black"/>
                </a:solidFill>
              </a:rPr>
              <a:t>Rückstellungen</a:t>
            </a:r>
          </a:p>
        </p:txBody>
      </p:sp>
      <p:cxnSp>
        <p:nvCxnSpPr>
          <p:cNvPr id="7" name="Gerade Verbindung 6"/>
          <p:cNvCxnSpPr>
            <a:endCxn id="12" idx="0"/>
          </p:cNvCxnSpPr>
          <p:nvPr/>
        </p:nvCxnSpPr>
        <p:spPr>
          <a:xfrm>
            <a:off x="2618311" y="3870667"/>
            <a:ext cx="1" cy="254004"/>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Abgerundetes Rechteck 11"/>
          <p:cNvSpPr/>
          <p:nvPr/>
        </p:nvSpPr>
        <p:spPr>
          <a:xfrm>
            <a:off x="1657455" y="4124671"/>
            <a:ext cx="1921713" cy="720080"/>
          </a:xfrm>
          <a:prstGeom prst="roundRect">
            <a:avLst/>
          </a:prstGeom>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de-DE" sz="1400" dirty="0">
                <a:solidFill>
                  <a:prstClr val="black"/>
                </a:solidFill>
              </a:rPr>
              <a:t>Ansatz mit dem</a:t>
            </a:r>
          </a:p>
          <a:p>
            <a:pPr algn="ctr"/>
            <a:r>
              <a:rPr lang="de-DE" sz="1400" dirty="0">
                <a:solidFill>
                  <a:prstClr val="black"/>
                </a:solidFill>
              </a:rPr>
              <a:t>Rückzahlungsbetrag</a:t>
            </a:r>
          </a:p>
        </p:txBody>
      </p:sp>
      <p:cxnSp>
        <p:nvCxnSpPr>
          <p:cNvPr id="49" name="Gerade Verbindung 48"/>
          <p:cNvCxnSpPr/>
          <p:nvPr/>
        </p:nvCxnSpPr>
        <p:spPr>
          <a:xfrm>
            <a:off x="6726144" y="3861048"/>
            <a:ext cx="0" cy="216024"/>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50" name="Abgerundetes Rechteck 49"/>
          <p:cNvSpPr/>
          <p:nvPr/>
        </p:nvSpPr>
        <p:spPr>
          <a:xfrm>
            <a:off x="5633880" y="4077072"/>
            <a:ext cx="2080337" cy="2520280"/>
          </a:xfrm>
          <a:prstGeom prst="roundRect">
            <a:avLst/>
          </a:prstGeom>
          <a:ln>
            <a:solidFill>
              <a:schemeClr val="accent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de-DE" sz="1200" dirty="0" err="1">
                <a:solidFill>
                  <a:prstClr val="black"/>
                </a:solidFill>
              </a:rPr>
              <a:t>Vgl</a:t>
            </a:r>
            <a:r>
              <a:rPr lang="de-DE" sz="1200" dirty="0">
                <a:solidFill>
                  <a:prstClr val="black"/>
                </a:solidFill>
              </a:rPr>
              <a:t> § 9 und 14 EStG</a:t>
            </a:r>
          </a:p>
          <a:p>
            <a:pPr algn="ctr"/>
            <a:endParaRPr lang="de-DE" sz="1200" dirty="0">
              <a:solidFill>
                <a:prstClr val="black"/>
              </a:solidFill>
            </a:endParaRPr>
          </a:p>
          <a:p>
            <a:r>
              <a:rPr lang="de-DE" sz="1200" u="sng" dirty="0">
                <a:solidFill>
                  <a:prstClr val="black"/>
                </a:solidFill>
              </a:rPr>
              <a:t>Beachte</a:t>
            </a:r>
            <a:r>
              <a:rPr lang="de-DE" sz="1200" dirty="0">
                <a:solidFill>
                  <a:prstClr val="black"/>
                </a:solidFill>
              </a:rPr>
              <a:t>:</a:t>
            </a:r>
          </a:p>
          <a:p>
            <a:r>
              <a:rPr lang="de-DE" sz="1200" dirty="0">
                <a:solidFill>
                  <a:prstClr val="black"/>
                </a:solidFill>
              </a:rPr>
              <a:t>- Ansatz von </a:t>
            </a:r>
            <a:r>
              <a:rPr lang="de-DE" sz="1200" dirty="0" err="1">
                <a:solidFill>
                  <a:prstClr val="black"/>
                </a:solidFill>
              </a:rPr>
              <a:t>RSt</a:t>
            </a:r>
            <a:r>
              <a:rPr lang="de-DE" sz="1200" dirty="0">
                <a:solidFill>
                  <a:prstClr val="black"/>
                </a:solidFill>
              </a:rPr>
              <a:t> für      ungewisse Verbindlichkeiten und für drohende Verluste aus schwebenden Geschäften bei Laufzeit &gt; 12 Monate </a:t>
            </a:r>
            <a:r>
              <a:rPr lang="de-DE" sz="1200" dirty="0" err="1">
                <a:solidFill>
                  <a:prstClr val="black"/>
                </a:solidFill>
              </a:rPr>
              <a:t>max</a:t>
            </a:r>
            <a:r>
              <a:rPr lang="de-DE" sz="1200" dirty="0">
                <a:solidFill>
                  <a:prstClr val="black"/>
                </a:solidFill>
              </a:rPr>
              <a:t> </a:t>
            </a:r>
            <a:r>
              <a:rPr lang="de-DE" sz="1200" dirty="0" err="1">
                <a:solidFill>
                  <a:prstClr val="black"/>
                </a:solidFill>
              </a:rPr>
              <a:t>iHv</a:t>
            </a:r>
            <a:r>
              <a:rPr lang="de-DE" sz="1200" dirty="0">
                <a:solidFill>
                  <a:prstClr val="black"/>
                </a:solidFill>
              </a:rPr>
              <a:t> 80% des Teilwerts</a:t>
            </a:r>
          </a:p>
          <a:p>
            <a:r>
              <a:rPr lang="de-DE" sz="1200" dirty="0">
                <a:solidFill>
                  <a:prstClr val="black"/>
                </a:solidFill>
              </a:rPr>
              <a:t>- Keine pauschale Bildung von Rückstellungen</a:t>
            </a:r>
          </a:p>
        </p:txBody>
      </p:sp>
    </p:spTree>
    <p:extLst>
      <p:ext uri="{BB962C8B-B14F-4D97-AF65-F5344CB8AC3E}">
        <p14:creationId xmlns:p14="http://schemas.microsoft.com/office/powerpoint/2010/main" val="3516510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72344"/>
          </a:xfrm>
        </p:spPr>
        <p:txBody>
          <a:bodyPr>
            <a:normAutofit/>
          </a:bodyPr>
          <a:lstStyle/>
          <a:p>
            <a:r>
              <a:rPr lang="de-AT" dirty="0"/>
              <a:t>Anlagevermögen</a:t>
            </a:r>
          </a:p>
        </p:txBody>
      </p:sp>
      <p:sp>
        <p:nvSpPr>
          <p:cNvPr id="3" name="Inhaltsplatzhalter 2"/>
          <p:cNvSpPr>
            <a:spLocks noGrp="1"/>
          </p:cNvSpPr>
          <p:nvPr>
            <p:ph sz="quarter" idx="1"/>
          </p:nvPr>
        </p:nvSpPr>
        <p:spPr>
          <a:xfrm>
            <a:off x="467544" y="1196752"/>
            <a:ext cx="8229600" cy="5661248"/>
          </a:xfrm>
        </p:spPr>
        <p:txBody>
          <a:bodyPr>
            <a:normAutofit/>
          </a:bodyPr>
          <a:lstStyle/>
          <a:p>
            <a:pPr>
              <a:buNone/>
            </a:pPr>
            <a:r>
              <a:rPr lang="de-AT" sz="2000" dirty="0"/>
              <a:t>Als Anlagevermögen sind Gegenstände auszuweisen, die bestimmt sind,</a:t>
            </a:r>
          </a:p>
          <a:p>
            <a:pPr>
              <a:buNone/>
            </a:pPr>
            <a:r>
              <a:rPr lang="de-AT" sz="2000" dirty="0"/>
              <a:t> dauernd dem Geschäftsbetrieb zu dienen - § 198 (2) UGB</a:t>
            </a:r>
            <a:endParaRPr lang="de-AT" sz="1100" dirty="0"/>
          </a:p>
          <a:p>
            <a:pPr>
              <a:buNone/>
            </a:pPr>
            <a:endParaRPr lang="de-AT" sz="400" dirty="0"/>
          </a:p>
          <a:p>
            <a:pPr>
              <a:buNone/>
            </a:pPr>
            <a:r>
              <a:rPr lang="de-AT" sz="2000" b="1" dirty="0"/>
              <a:t>Zeitpunkt der Aktivierung</a:t>
            </a:r>
            <a:r>
              <a:rPr lang="de-AT" sz="2000" dirty="0"/>
              <a:t>: Übergang der wirtschaftlichen Verfügungsmacht</a:t>
            </a:r>
          </a:p>
          <a:p>
            <a:pPr>
              <a:buNone/>
            </a:pPr>
            <a:r>
              <a:rPr lang="de-AT" sz="2000" dirty="0"/>
              <a:t>				(sowohl beim AV als auch beim UV)</a:t>
            </a:r>
          </a:p>
          <a:p>
            <a:pPr>
              <a:buNone/>
            </a:pPr>
            <a:endParaRPr lang="de-AT" sz="400" dirty="0"/>
          </a:p>
          <a:p>
            <a:pPr>
              <a:buNone/>
            </a:pPr>
            <a:r>
              <a:rPr lang="de-AT" sz="2000" b="1" dirty="0" err="1"/>
              <a:t>AfA</a:t>
            </a:r>
            <a:r>
              <a:rPr lang="de-AT" sz="2000" b="1" dirty="0"/>
              <a:t> – Beginn</a:t>
            </a:r>
            <a:r>
              <a:rPr lang="de-AT" sz="2000" dirty="0"/>
              <a:t>: grundsätzlich Inbetriebnahme</a:t>
            </a:r>
          </a:p>
          <a:p>
            <a:pPr>
              <a:buNone/>
            </a:pPr>
            <a:endParaRPr lang="de-AT" sz="800" dirty="0"/>
          </a:p>
          <a:p>
            <a:pPr algn="just">
              <a:buNone/>
            </a:pPr>
            <a:r>
              <a:rPr lang="de-AT" sz="1600" dirty="0"/>
              <a:t>	</a:t>
            </a:r>
            <a:r>
              <a:rPr lang="de-AT" sz="1600" b="1" dirty="0"/>
              <a:t>§ 203 (1) UGB</a:t>
            </a:r>
            <a:r>
              <a:rPr lang="de-AT" sz="1600" dirty="0"/>
              <a:t>: Gegenstände des AV sind mit den ANKO oder HK, vermindert um Abschreibungen gem. § 204, anzusetzen.</a:t>
            </a:r>
          </a:p>
          <a:p>
            <a:pPr algn="just">
              <a:buNone/>
            </a:pPr>
            <a:r>
              <a:rPr lang="de-AT" sz="1600" dirty="0"/>
              <a:t>	</a:t>
            </a:r>
            <a:r>
              <a:rPr lang="de-AT" sz="1600" b="1" dirty="0"/>
              <a:t>(2)</a:t>
            </a:r>
            <a:r>
              <a:rPr lang="de-AT" sz="1600" dirty="0"/>
              <a:t> AK sind die Aufwendungen, die geleistet werden, um einen Vermögensgegenstand zu erwerben und ihn in einen betriebsbereiten Zustand zu versetzen, soweit sie dem Vermögensgegenstand einzeln zugeordnet werden können. Zu den AK gehören auch die Nebenkosten sowie die nachträglichen AK. Anschaffungspreisminderungen sind abzuziehen.</a:t>
            </a:r>
          </a:p>
          <a:p>
            <a:pPr algn="just">
              <a:buNone/>
            </a:pPr>
            <a:endParaRPr lang="de-AT" sz="900" dirty="0"/>
          </a:p>
          <a:p>
            <a:pPr algn="just">
              <a:buNone/>
            </a:pPr>
            <a:r>
              <a:rPr lang="de-AT" sz="1600" b="1" dirty="0"/>
              <a:t>	§ 6 EStG:  </a:t>
            </a:r>
            <a:r>
              <a:rPr lang="de-AT" sz="1600" dirty="0"/>
              <a:t>Abnutzbares AV ist mit den AK und HK, vermindert um die Abschreibung nach den § 7 und 8, anzusetzen. Ist der Teilwert niedriger, so </a:t>
            </a:r>
            <a:r>
              <a:rPr lang="de-AT" sz="1600" i="1" dirty="0"/>
              <a:t>kann</a:t>
            </a:r>
            <a:r>
              <a:rPr lang="de-AT" sz="1600" dirty="0"/>
              <a:t> dieser angesetzt werden.</a:t>
            </a:r>
          </a:p>
          <a:p>
            <a:pPr algn="just">
              <a:buNone/>
            </a:pPr>
            <a:r>
              <a:rPr lang="de-AT" sz="1600" b="1" dirty="0"/>
              <a:t>	</a:t>
            </a:r>
            <a:r>
              <a:rPr lang="de-AT" sz="1600" dirty="0"/>
              <a:t>Nicht abnutzbares AV ist mit den Anschaffungs- oder Herstellungskosten anzusetzen. Ist der Teilwert niedriger, so </a:t>
            </a:r>
            <a:r>
              <a:rPr lang="de-AT" sz="1600" i="1" dirty="0"/>
              <a:t>kann</a:t>
            </a:r>
            <a:r>
              <a:rPr lang="de-AT" sz="1600" dirty="0"/>
              <a:t> dieser angesetzt werden.</a:t>
            </a:r>
            <a:endParaRPr lang="de-AT" sz="16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Ansatz und Bewertung</a:t>
            </a:r>
            <a:br>
              <a:rPr lang="de-DE" dirty="0"/>
            </a:br>
            <a:r>
              <a:rPr lang="de-DE" dirty="0"/>
              <a:t>Bewertungsmaßstäbe</a:t>
            </a:r>
          </a:p>
        </p:txBody>
      </p:sp>
      <p:sp>
        <p:nvSpPr>
          <p:cNvPr id="4" name="Textfeld 3"/>
          <p:cNvSpPr txBox="1"/>
          <p:nvPr/>
        </p:nvSpPr>
        <p:spPr>
          <a:xfrm>
            <a:off x="971600" y="2276872"/>
            <a:ext cx="7416824" cy="1723549"/>
          </a:xfrm>
          <a:prstGeom prst="rect">
            <a:avLst/>
          </a:prstGeom>
          <a:solidFill>
            <a:schemeClr val="accent2">
              <a:lumMod val="60000"/>
              <a:lumOff val="40000"/>
            </a:schemeClr>
          </a:solidFill>
          <a:ln>
            <a:solidFill>
              <a:schemeClr val="accent2">
                <a:lumMod val="60000"/>
                <a:lumOff val="40000"/>
              </a:schemeClr>
            </a:solidFill>
          </a:ln>
        </p:spPr>
        <p:txBody>
          <a:bodyPr wrap="square" rtlCol="0">
            <a:spAutoFit/>
          </a:bodyPr>
          <a:lstStyle/>
          <a:p>
            <a:r>
              <a:rPr lang="de-DE" b="1" dirty="0"/>
              <a:t>Kaufpreis/Anschaffungspreis</a:t>
            </a:r>
          </a:p>
          <a:p>
            <a:r>
              <a:rPr lang="de-DE" dirty="0"/>
              <a:t>+ Anschaffungsnebenkosten </a:t>
            </a:r>
            <a:r>
              <a:rPr lang="de-DE" sz="1600" dirty="0"/>
              <a:t>(</a:t>
            </a:r>
            <a:r>
              <a:rPr lang="de-DE" sz="1600" dirty="0" err="1"/>
              <a:t>zB</a:t>
            </a:r>
            <a:r>
              <a:rPr lang="de-DE" sz="1600" dirty="0"/>
              <a:t> Transportkosten, Montagekosten, </a:t>
            </a:r>
            <a:r>
              <a:rPr lang="de-DE" sz="1600" dirty="0" err="1"/>
              <a:t>GrESt</a:t>
            </a:r>
            <a:r>
              <a:rPr lang="de-DE" sz="1600" dirty="0"/>
              <a:t>)</a:t>
            </a:r>
          </a:p>
          <a:p>
            <a:r>
              <a:rPr lang="de-DE" dirty="0"/>
              <a:t>+ nachträgliche Anschaffungskosten </a:t>
            </a:r>
            <a:r>
              <a:rPr lang="de-DE" sz="1600" dirty="0"/>
              <a:t>(</a:t>
            </a:r>
            <a:r>
              <a:rPr lang="de-DE" sz="1600" dirty="0" err="1"/>
              <a:t>zB</a:t>
            </a:r>
            <a:r>
              <a:rPr lang="de-DE" sz="1600" dirty="0"/>
              <a:t> nachträgliche Erhöhung des Kaufpreises im                                                                                                                   Prozessweg, Neufestsetzung der </a:t>
            </a:r>
            <a:r>
              <a:rPr lang="de-DE" sz="1600" dirty="0" err="1"/>
              <a:t>GrESt</a:t>
            </a:r>
            <a:r>
              <a:rPr lang="de-DE" sz="1600" dirty="0"/>
              <a:t>)</a:t>
            </a:r>
          </a:p>
          <a:p>
            <a:r>
              <a:rPr lang="de-DE" dirty="0"/>
              <a:t>- Anschaffungspreisminderungen </a:t>
            </a:r>
          </a:p>
          <a:p>
            <a:r>
              <a:rPr lang="de-DE" b="1" dirty="0"/>
              <a:t>= Anschaffungskosten (§ 203 </a:t>
            </a:r>
            <a:r>
              <a:rPr lang="de-DE" b="1" dirty="0" err="1"/>
              <a:t>Abs</a:t>
            </a:r>
            <a:r>
              <a:rPr lang="de-DE" b="1" dirty="0"/>
              <a:t> 2 UGB)  </a:t>
            </a:r>
          </a:p>
        </p:txBody>
      </p:sp>
      <p:sp>
        <p:nvSpPr>
          <p:cNvPr id="7" name="Textfeld 6"/>
          <p:cNvSpPr txBox="1"/>
          <p:nvPr/>
        </p:nvSpPr>
        <p:spPr>
          <a:xfrm>
            <a:off x="474685" y="1790561"/>
            <a:ext cx="4107388" cy="369332"/>
          </a:xfrm>
          <a:prstGeom prst="rect">
            <a:avLst/>
          </a:prstGeom>
          <a:noFill/>
        </p:spPr>
        <p:txBody>
          <a:bodyPr wrap="square" rtlCol="0">
            <a:spAutoFit/>
          </a:bodyPr>
          <a:lstStyle/>
          <a:p>
            <a:r>
              <a:rPr lang="de-DE" b="1" dirty="0"/>
              <a:t>Anschaffungskosten</a:t>
            </a:r>
            <a:endParaRPr lang="de-DE" sz="1600" b="1" dirty="0"/>
          </a:p>
        </p:txBody>
      </p:sp>
      <p:cxnSp>
        <p:nvCxnSpPr>
          <p:cNvPr id="9" name="Gerade Verbindung 8"/>
          <p:cNvCxnSpPr/>
          <p:nvPr/>
        </p:nvCxnSpPr>
        <p:spPr>
          <a:xfrm>
            <a:off x="971600" y="3645024"/>
            <a:ext cx="74168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863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Ansatz und Bewertung</a:t>
            </a:r>
            <a:br>
              <a:rPr lang="de-DE" dirty="0"/>
            </a:br>
            <a:r>
              <a:rPr lang="de-DE" dirty="0"/>
              <a:t>Bewertungsmaßstäbe</a:t>
            </a:r>
          </a:p>
        </p:txBody>
      </p:sp>
      <p:sp>
        <p:nvSpPr>
          <p:cNvPr id="7" name="Textfeld 6"/>
          <p:cNvSpPr txBox="1"/>
          <p:nvPr/>
        </p:nvSpPr>
        <p:spPr>
          <a:xfrm>
            <a:off x="464612" y="1794302"/>
            <a:ext cx="4107388" cy="369332"/>
          </a:xfrm>
          <a:prstGeom prst="rect">
            <a:avLst/>
          </a:prstGeom>
          <a:noFill/>
        </p:spPr>
        <p:txBody>
          <a:bodyPr wrap="square" rtlCol="0">
            <a:spAutoFit/>
          </a:bodyPr>
          <a:lstStyle/>
          <a:p>
            <a:r>
              <a:rPr lang="de-DE" b="1" dirty="0"/>
              <a:t>Herstellungskosten</a:t>
            </a:r>
            <a:endParaRPr lang="de-DE" sz="1600" b="1" dirty="0"/>
          </a:p>
        </p:txBody>
      </p:sp>
      <p:grpSp>
        <p:nvGrpSpPr>
          <p:cNvPr id="3" name="Gruppieren 2"/>
          <p:cNvGrpSpPr/>
          <p:nvPr/>
        </p:nvGrpSpPr>
        <p:grpSpPr>
          <a:xfrm>
            <a:off x="971600" y="2276872"/>
            <a:ext cx="7416824" cy="3416320"/>
            <a:chOff x="971600" y="2276872"/>
            <a:chExt cx="7416824" cy="3416320"/>
          </a:xfrm>
        </p:grpSpPr>
        <p:sp>
          <p:nvSpPr>
            <p:cNvPr id="4" name="Textfeld 3"/>
            <p:cNvSpPr txBox="1"/>
            <p:nvPr/>
          </p:nvSpPr>
          <p:spPr>
            <a:xfrm>
              <a:off x="971600" y="2276872"/>
              <a:ext cx="7416824" cy="3416320"/>
            </a:xfrm>
            <a:prstGeom prst="rect">
              <a:avLst/>
            </a:prstGeom>
            <a:solidFill>
              <a:schemeClr val="accent2">
                <a:lumMod val="60000"/>
                <a:lumOff val="40000"/>
              </a:schemeClr>
            </a:solidFill>
            <a:ln>
              <a:solidFill>
                <a:schemeClr val="accent2">
                  <a:lumMod val="60000"/>
                  <a:lumOff val="40000"/>
                </a:schemeClr>
              </a:solidFill>
            </a:ln>
          </p:spPr>
          <p:txBody>
            <a:bodyPr wrap="square" rtlCol="0">
              <a:spAutoFit/>
            </a:bodyPr>
            <a:lstStyle/>
            <a:p>
              <a:r>
                <a:rPr lang="de-DE" dirty="0"/>
                <a:t>Materialeinzelkosten</a:t>
              </a:r>
            </a:p>
            <a:p>
              <a:r>
                <a:rPr lang="de-DE" dirty="0"/>
                <a:t>+ Fertigungseinzelkosten</a:t>
              </a:r>
              <a:endParaRPr lang="de-DE" sz="1600" dirty="0"/>
            </a:p>
            <a:p>
              <a:r>
                <a:rPr lang="de-DE" dirty="0"/>
                <a:t>+ Sonderkosten der Fertigung</a:t>
              </a:r>
              <a:endParaRPr lang="de-DE" sz="1600" dirty="0"/>
            </a:p>
            <a:p>
              <a:r>
                <a:rPr lang="de-DE" b="1" dirty="0"/>
                <a:t>= </a:t>
              </a:r>
              <a:r>
                <a:rPr lang="de-DE" b="1" dirty="0" err="1"/>
                <a:t>url</a:t>
              </a:r>
              <a:r>
                <a:rPr lang="de-DE" b="1" dirty="0"/>
                <a:t>. Mindestansatz</a:t>
              </a:r>
            </a:p>
            <a:p>
              <a:r>
                <a:rPr lang="de-DE" dirty="0"/>
                <a:t>+ angemessene Teile der Materialgemeinkosten</a:t>
              </a:r>
            </a:p>
            <a:p>
              <a:r>
                <a:rPr lang="de-DE" dirty="0"/>
                <a:t>+ angemessene Teile der Fertigungsgemeinkosten</a:t>
              </a:r>
            </a:p>
            <a:p>
              <a:r>
                <a:rPr lang="de-DE" b="1" dirty="0"/>
                <a:t>= </a:t>
              </a:r>
              <a:r>
                <a:rPr lang="de-DE" b="1" dirty="0" err="1"/>
                <a:t>strl</a:t>
              </a:r>
              <a:r>
                <a:rPr lang="de-DE" b="1" dirty="0"/>
                <a:t>. Mindestansatz</a:t>
              </a:r>
            </a:p>
            <a:p>
              <a:r>
                <a:rPr lang="de-DE" dirty="0"/>
                <a:t>+ Aufwendungen für Sozialeinrichtungen des Betriebes, für freiwillige  </a:t>
              </a:r>
              <a:r>
                <a:rPr lang="de-DE" dirty="0" err="1">
                  <a:solidFill>
                    <a:schemeClr val="bg2"/>
                  </a:solidFill>
                </a:rPr>
                <a:t>aa</a:t>
              </a:r>
              <a:r>
                <a:rPr lang="de-DE" dirty="0" err="1"/>
                <a:t>Sozialleistungen</a:t>
              </a:r>
              <a:r>
                <a:rPr lang="de-DE" dirty="0"/>
                <a:t>, für betriebliche Altersversorgung und Abfertigungen</a:t>
              </a:r>
            </a:p>
            <a:p>
              <a:r>
                <a:rPr lang="de-DE" dirty="0"/>
                <a:t>+ direkt zurechenbare Fremdkapitalzinsen</a:t>
              </a:r>
            </a:p>
            <a:p>
              <a:r>
                <a:rPr lang="de-DE" b="1" dirty="0"/>
                <a:t>= </a:t>
              </a:r>
              <a:r>
                <a:rPr lang="de-DE" b="1" dirty="0" err="1"/>
                <a:t>url</a:t>
              </a:r>
              <a:r>
                <a:rPr lang="de-DE" b="1" dirty="0"/>
                <a:t>. Höchstansatz = </a:t>
              </a:r>
              <a:r>
                <a:rPr lang="de-DE" b="1" dirty="0" err="1"/>
                <a:t>str.</a:t>
              </a:r>
              <a:r>
                <a:rPr lang="de-DE" b="1" dirty="0"/>
                <a:t> Höchstansatz </a:t>
              </a:r>
            </a:p>
            <a:p>
              <a:r>
                <a:rPr lang="de-DE" b="1" dirty="0"/>
                <a:t>(§ 203 </a:t>
              </a:r>
              <a:r>
                <a:rPr lang="de-DE" b="1" dirty="0" err="1"/>
                <a:t>Abs</a:t>
              </a:r>
              <a:r>
                <a:rPr lang="de-DE" b="1" dirty="0"/>
                <a:t> 3 UGB; § 6 Z 2 </a:t>
              </a:r>
              <a:r>
                <a:rPr lang="de-DE" b="1" dirty="0" err="1"/>
                <a:t>lit</a:t>
              </a:r>
              <a:r>
                <a:rPr lang="de-DE" b="1" dirty="0"/>
                <a:t> a EStG) </a:t>
              </a:r>
            </a:p>
          </p:txBody>
        </p:sp>
        <p:cxnSp>
          <p:nvCxnSpPr>
            <p:cNvPr id="9" name="Gerade Verbindung 8"/>
            <p:cNvCxnSpPr/>
            <p:nvPr/>
          </p:nvCxnSpPr>
          <p:spPr>
            <a:xfrm>
              <a:off x="971600" y="3140968"/>
              <a:ext cx="74168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Gerade Verbindung 5"/>
            <p:cNvCxnSpPr/>
            <p:nvPr/>
          </p:nvCxnSpPr>
          <p:spPr>
            <a:xfrm>
              <a:off x="971600" y="5085184"/>
              <a:ext cx="74168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a:off x="971600" y="4005064"/>
              <a:ext cx="74168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52650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Ansatz und Bewertung</a:t>
            </a:r>
            <a:br>
              <a:rPr lang="de-DE" dirty="0"/>
            </a:br>
            <a:r>
              <a:rPr lang="de-DE" dirty="0"/>
              <a:t>Bewertungsmaßstäbe</a:t>
            </a:r>
            <a:endParaRPr lang="de-AT" dirty="0"/>
          </a:p>
        </p:txBody>
      </p:sp>
      <p:sp>
        <p:nvSpPr>
          <p:cNvPr id="4" name="Textfeld 3"/>
          <p:cNvSpPr txBox="1"/>
          <p:nvPr/>
        </p:nvSpPr>
        <p:spPr>
          <a:xfrm>
            <a:off x="467544" y="1628800"/>
            <a:ext cx="8064896" cy="3262432"/>
          </a:xfrm>
          <a:prstGeom prst="rect">
            <a:avLst/>
          </a:prstGeom>
          <a:noFill/>
        </p:spPr>
        <p:txBody>
          <a:bodyPr wrap="square" rtlCol="0">
            <a:spAutoFit/>
          </a:bodyPr>
          <a:lstStyle/>
          <a:p>
            <a:r>
              <a:rPr lang="de-AT" sz="2400" dirty="0"/>
              <a:t>Herstellungskosten sind die </a:t>
            </a:r>
            <a:r>
              <a:rPr lang="de-AT" sz="2400" b="1" dirty="0"/>
              <a:t>Aufwendungen</a:t>
            </a:r>
            <a:r>
              <a:rPr lang="de-AT" sz="2400" dirty="0"/>
              <a:t>, die für die</a:t>
            </a:r>
          </a:p>
          <a:p>
            <a:endParaRPr lang="de-AT" sz="2400" dirty="0"/>
          </a:p>
          <a:p>
            <a:endParaRPr lang="de-AT" dirty="0"/>
          </a:p>
          <a:p>
            <a:r>
              <a:rPr lang="de-AT" sz="2000" b="1" dirty="0"/>
              <a:t>Herstellung</a:t>
            </a:r>
            <a:r>
              <a:rPr lang="de-AT" sz="2000" dirty="0"/>
              <a:t> eines Vermögensgegenstandes,</a:t>
            </a:r>
          </a:p>
          <a:p>
            <a:endParaRPr lang="de-AT" sz="2000" dirty="0"/>
          </a:p>
          <a:p>
            <a:r>
              <a:rPr lang="de-AT" sz="2000" dirty="0"/>
              <a:t>seine </a:t>
            </a:r>
            <a:r>
              <a:rPr lang="de-AT" sz="2000" b="1" dirty="0"/>
              <a:t>Erweiterung</a:t>
            </a:r>
            <a:r>
              <a:rPr lang="de-AT" sz="2000" dirty="0"/>
              <a:t> (z.B. Gebäudeanbau) oder</a:t>
            </a:r>
          </a:p>
          <a:p>
            <a:endParaRPr lang="de-AT" sz="2000" dirty="0"/>
          </a:p>
          <a:p>
            <a:r>
              <a:rPr lang="de-AT" sz="2000" dirty="0"/>
              <a:t> für eine über seinen ursprünglichen Zustand hinausgehende </a:t>
            </a:r>
            <a:r>
              <a:rPr lang="de-AT" sz="2000" b="1" dirty="0"/>
              <a:t>wesentliche</a:t>
            </a:r>
            <a:r>
              <a:rPr lang="de-AT" sz="2000" dirty="0"/>
              <a:t>    </a:t>
            </a:r>
            <a:r>
              <a:rPr lang="de-AT" sz="2000" b="1" dirty="0"/>
              <a:t>Verbesserung</a:t>
            </a:r>
            <a:r>
              <a:rPr lang="de-AT" sz="2000" dirty="0"/>
              <a:t> (z.B. Kapazitätsverbesserung, Rationalisierung) entstehen. § 203 (3) UGB</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836712"/>
          </a:xfrm>
        </p:spPr>
        <p:txBody>
          <a:bodyPr/>
          <a:lstStyle/>
          <a:p>
            <a:r>
              <a:rPr lang="de-AT" dirty="0"/>
              <a:t>Bewertungsregeln des abnutzbaren AV</a:t>
            </a:r>
          </a:p>
        </p:txBody>
      </p:sp>
      <p:graphicFrame>
        <p:nvGraphicFramePr>
          <p:cNvPr id="4" name="Tabelle 3"/>
          <p:cNvGraphicFramePr>
            <a:graphicFrameLocks noGrp="1"/>
          </p:cNvGraphicFramePr>
          <p:nvPr>
            <p:extLst>
              <p:ext uri="{D42A27DB-BD31-4B8C-83A1-F6EECF244321}">
                <p14:modId xmlns:p14="http://schemas.microsoft.com/office/powerpoint/2010/main" val="1849657855"/>
              </p:ext>
            </p:extLst>
          </p:nvPr>
        </p:nvGraphicFramePr>
        <p:xfrm>
          <a:off x="323528" y="1340769"/>
          <a:ext cx="8496945" cy="5150108"/>
        </p:xfrm>
        <a:graphic>
          <a:graphicData uri="http://schemas.openxmlformats.org/drawingml/2006/table">
            <a:tbl>
              <a:tblPr firstRow="1" bandRow="1">
                <a:tableStyleId>{5C22544A-7EE6-4342-B048-85BDC9FD1C3A}</a:tableStyleId>
              </a:tblPr>
              <a:tblGrid>
                <a:gridCol w="2832315">
                  <a:extLst>
                    <a:ext uri="{9D8B030D-6E8A-4147-A177-3AD203B41FA5}">
                      <a16:colId xmlns:a16="http://schemas.microsoft.com/office/drawing/2014/main" val="20000"/>
                    </a:ext>
                  </a:extLst>
                </a:gridCol>
                <a:gridCol w="2832315">
                  <a:extLst>
                    <a:ext uri="{9D8B030D-6E8A-4147-A177-3AD203B41FA5}">
                      <a16:colId xmlns:a16="http://schemas.microsoft.com/office/drawing/2014/main" val="20001"/>
                    </a:ext>
                  </a:extLst>
                </a:gridCol>
                <a:gridCol w="2832315">
                  <a:extLst>
                    <a:ext uri="{9D8B030D-6E8A-4147-A177-3AD203B41FA5}">
                      <a16:colId xmlns:a16="http://schemas.microsoft.com/office/drawing/2014/main" val="20002"/>
                    </a:ext>
                  </a:extLst>
                </a:gridCol>
              </a:tblGrid>
              <a:tr h="708711">
                <a:tc>
                  <a:txBody>
                    <a:bodyPr/>
                    <a:lstStyle/>
                    <a:p>
                      <a:r>
                        <a:rPr lang="de-AT" dirty="0"/>
                        <a:t>Abnutzbares </a:t>
                      </a:r>
                      <a:r>
                        <a:rPr lang="de-AT" dirty="0" err="1"/>
                        <a:t>immat</a:t>
                      </a:r>
                      <a:r>
                        <a:rPr lang="de-AT" dirty="0"/>
                        <a:t>. und Sachanlagevermögen</a:t>
                      </a:r>
                    </a:p>
                  </a:txBody>
                  <a:tcPr anchor="ctr">
                    <a:solidFill>
                      <a:schemeClr val="accent2">
                        <a:lumMod val="75000"/>
                      </a:schemeClr>
                    </a:solidFill>
                  </a:tcPr>
                </a:tc>
                <a:tc>
                  <a:txBody>
                    <a:bodyPr/>
                    <a:lstStyle/>
                    <a:p>
                      <a:pPr algn="ctr"/>
                      <a:r>
                        <a:rPr lang="de-AT" dirty="0" err="1"/>
                        <a:t>url</a:t>
                      </a:r>
                      <a:r>
                        <a:rPr lang="de-AT" dirty="0"/>
                        <a:t>. Bewertung</a:t>
                      </a:r>
                    </a:p>
                  </a:txBody>
                  <a:tcPr anchor="ctr">
                    <a:solidFill>
                      <a:schemeClr val="accent2">
                        <a:lumMod val="75000"/>
                      </a:schemeClr>
                    </a:solidFill>
                  </a:tcPr>
                </a:tc>
                <a:tc>
                  <a:txBody>
                    <a:bodyPr/>
                    <a:lstStyle/>
                    <a:p>
                      <a:pPr algn="ctr"/>
                      <a:r>
                        <a:rPr lang="de-AT" dirty="0" err="1"/>
                        <a:t>strl</a:t>
                      </a:r>
                      <a:r>
                        <a:rPr lang="de-AT" dirty="0"/>
                        <a:t>. Bewertung</a:t>
                      </a:r>
                    </a:p>
                  </a:txBody>
                  <a:tcPr anchor="ctr">
                    <a:solidFill>
                      <a:schemeClr val="accent2">
                        <a:lumMod val="75000"/>
                      </a:schemeClr>
                    </a:solidFill>
                  </a:tcPr>
                </a:tc>
                <a:extLst>
                  <a:ext uri="{0D108BD9-81ED-4DB2-BD59-A6C34878D82A}">
                    <a16:rowId xmlns:a16="http://schemas.microsoft.com/office/drawing/2014/main" val="10000"/>
                  </a:ext>
                </a:extLst>
              </a:tr>
              <a:tr h="496097">
                <a:tc>
                  <a:txBody>
                    <a:bodyPr/>
                    <a:lstStyle/>
                    <a:p>
                      <a:r>
                        <a:rPr lang="de-AT" dirty="0"/>
                        <a:t>Rechtsquelle</a:t>
                      </a:r>
                    </a:p>
                  </a:txBody>
                  <a:tcPr anchor="ctr">
                    <a:solidFill>
                      <a:schemeClr val="accent2">
                        <a:lumMod val="60000"/>
                        <a:lumOff val="40000"/>
                      </a:schemeClr>
                    </a:solidFill>
                  </a:tcPr>
                </a:tc>
                <a:tc>
                  <a:txBody>
                    <a:bodyPr/>
                    <a:lstStyle/>
                    <a:p>
                      <a:r>
                        <a:rPr lang="de-AT" dirty="0"/>
                        <a:t>§§ 203, 204 u. 208 UGB</a:t>
                      </a:r>
                    </a:p>
                  </a:txBody>
                  <a:tcPr anchor="ctr">
                    <a:solidFill>
                      <a:schemeClr val="accent2">
                        <a:lumMod val="60000"/>
                        <a:lumOff val="40000"/>
                      </a:schemeClr>
                    </a:solidFill>
                  </a:tcPr>
                </a:tc>
                <a:tc>
                  <a:txBody>
                    <a:bodyPr/>
                    <a:lstStyle/>
                    <a:p>
                      <a:r>
                        <a:rPr lang="de-AT" dirty="0"/>
                        <a:t>§ 6 Z1 EStG</a:t>
                      </a:r>
                    </a:p>
                  </a:txBody>
                  <a:tcPr anchor="ctr">
                    <a:solidFill>
                      <a:schemeClr val="accent2">
                        <a:lumMod val="60000"/>
                        <a:lumOff val="40000"/>
                      </a:schemeClr>
                    </a:solidFill>
                  </a:tcPr>
                </a:tc>
                <a:extLst>
                  <a:ext uri="{0D108BD9-81ED-4DB2-BD59-A6C34878D82A}">
                    <a16:rowId xmlns:a16="http://schemas.microsoft.com/office/drawing/2014/main" val="10001"/>
                  </a:ext>
                </a:extLst>
              </a:tr>
              <a:tr h="899962">
                <a:tc>
                  <a:txBody>
                    <a:bodyPr/>
                    <a:lstStyle/>
                    <a:p>
                      <a:r>
                        <a:rPr lang="de-AT" dirty="0"/>
                        <a:t>Wertobergrenze</a:t>
                      </a:r>
                    </a:p>
                  </a:txBody>
                  <a:tcPr anchor="ctr"/>
                </a:tc>
                <a:tc>
                  <a:txBody>
                    <a:bodyPr/>
                    <a:lstStyle/>
                    <a:p>
                      <a:r>
                        <a:rPr lang="de-AT" dirty="0" err="1"/>
                        <a:t>url</a:t>
                      </a:r>
                      <a:r>
                        <a:rPr lang="de-AT" dirty="0"/>
                        <a:t>.  AK/HK vermindert um </a:t>
                      </a:r>
                      <a:r>
                        <a:rPr lang="de-AT" dirty="0" err="1"/>
                        <a:t>AfA</a:t>
                      </a:r>
                      <a:endParaRPr lang="de-AT"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dirty="0" err="1"/>
                        <a:t>strl</a:t>
                      </a:r>
                      <a:r>
                        <a:rPr lang="de-AT" dirty="0"/>
                        <a:t>.  AK/HK vermindert um </a:t>
                      </a:r>
                      <a:r>
                        <a:rPr lang="de-AT" dirty="0" err="1"/>
                        <a:t>AfA</a:t>
                      </a:r>
                      <a:endParaRPr lang="de-AT" dirty="0"/>
                    </a:p>
                    <a:p>
                      <a:endParaRPr lang="de-AT" dirty="0"/>
                    </a:p>
                  </a:txBody>
                  <a:tcPr anchor="ctr"/>
                </a:tc>
                <a:extLst>
                  <a:ext uri="{0D108BD9-81ED-4DB2-BD59-A6C34878D82A}">
                    <a16:rowId xmlns:a16="http://schemas.microsoft.com/office/drawing/2014/main" val="10002"/>
                  </a:ext>
                </a:extLst>
              </a:tr>
              <a:tr h="588330">
                <a:tc>
                  <a:txBody>
                    <a:bodyPr/>
                    <a:lstStyle/>
                    <a:p>
                      <a:r>
                        <a:rPr lang="de-AT" dirty="0"/>
                        <a:t>Vergleichswert</a:t>
                      </a:r>
                    </a:p>
                  </a:txBody>
                  <a:tcPr anchor="ctr">
                    <a:solidFill>
                      <a:schemeClr val="accent2">
                        <a:lumMod val="60000"/>
                        <a:lumOff val="40000"/>
                      </a:schemeClr>
                    </a:solidFill>
                  </a:tcPr>
                </a:tc>
                <a:tc>
                  <a:txBody>
                    <a:bodyPr/>
                    <a:lstStyle/>
                    <a:p>
                      <a:r>
                        <a:rPr lang="de-AT" dirty="0"/>
                        <a:t>beizulegender Wert</a:t>
                      </a:r>
                    </a:p>
                  </a:txBody>
                  <a:tcPr anchor="ctr">
                    <a:solidFill>
                      <a:schemeClr val="accent2">
                        <a:lumMod val="60000"/>
                        <a:lumOff val="40000"/>
                      </a:schemeClr>
                    </a:solidFill>
                  </a:tcPr>
                </a:tc>
                <a:tc>
                  <a:txBody>
                    <a:bodyPr/>
                    <a:lstStyle/>
                    <a:p>
                      <a:r>
                        <a:rPr lang="de-AT" dirty="0"/>
                        <a:t>Teilwert</a:t>
                      </a:r>
                    </a:p>
                  </a:txBody>
                  <a:tcPr anchor="ctr">
                    <a:solidFill>
                      <a:schemeClr val="accent2">
                        <a:lumMod val="60000"/>
                        <a:lumOff val="40000"/>
                      </a:schemeClr>
                    </a:solidFill>
                  </a:tcPr>
                </a:tc>
                <a:extLst>
                  <a:ext uri="{0D108BD9-81ED-4DB2-BD59-A6C34878D82A}">
                    <a16:rowId xmlns:a16="http://schemas.microsoft.com/office/drawing/2014/main" val="10003"/>
                  </a:ext>
                </a:extLst>
              </a:tr>
              <a:tr h="1439939">
                <a:tc>
                  <a:txBody>
                    <a:bodyPr/>
                    <a:lstStyle/>
                    <a:p>
                      <a:r>
                        <a:rPr lang="de-AT" dirty="0"/>
                        <a:t>Abwertung</a:t>
                      </a:r>
                    </a:p>
                  </a:txBody>
                  <a:tcPr anchor="ctr"/>
                </a:tc>
                <a:tc>
                  <a:txBody>
                    <a:bodyPr/>
                    <a:lstStyle/>
                    <a:p>
                      <a:r>
                        <a:rPr lang="de-AT" sz="1800" dirty="0"/>
                        <a:t>Keine Abwertung bei vorübergehender Wertminderung bzw. muss bei dauernder Wertminderung</a:t>
                      </a:r>
                    </a:p>
                  </a:txBody>
                  <a:tcPr anchor="ctr"/>
                </a:tc>
                <a:tc>
                  <a:txBody>
                    <a:bodyPr/>
                    <a:lstStyle/>
                    <a:p>
                      <a:r>
                        <a:rPr lang="de-AT" dirty="0"/>
                        <a:t>Kann bzw. muss – jedoch</a:t>
                      </a:r>
                    </a:p>
                    <a:p>
                      <a:r>
                        <a:rPr lang="de-AT" dirty="0" err="1"/>
                        <a:t>Maßgeblichkeitsprinzip</a:t>
                      </a:r>
                      <a:endParaRPr lang="de-AT" dirty="0"/>
                    </a:p>
                  </a:txBody>
                  <a:tcPr anchor="ctr"/>
                </a:tc>
                <a:extLst>
                  <a:ext uri="{0D108BD9-81ED-4DB2-BD59-A6C34878D82A}">
                    <a16:rowId xmlns:a16="http://schemas.microsoft.com/office/drawing/2014/main" val="10004"/>
                  </a:ext>
                </a:extLst>
              </a:tr>
              <a:tr h="979530">
                <a:tc>
                  <a:txBody>
                    <a:bodyPr/>
                    <a:lstStyle/>
                    <a:p>
                      <a:r>
                        <a:rPr lang="de-AT" dirty="0"/>
                        <a:t>Aufwertung</a:t>
                      </a:r>
                    </a:p>
                  </a:txBody>
                  <a:tcPr anchor="ctr">
                    <a:solidFill>
                      <a:schemeClr val="accent2">
                        <a:lumMod val="60000"/>
                        <a:lumOff val="40000"/>
                      </a:schemeClr>
                    </a:solidFill>
                  </a:tcPr>
                </a:tc>
                <a:tc>
                  <a:txBody>
                    <a:bodyPr/>
                    <a:lstStyle/>
                    <a:p>
                      <a:r>
                        <a:rPr lang="de-AT" dirty="0"/>
                        <a:t>Grundsätzlich muss</a:t>
                      </a:r>
                    </a:p>
                    <a:p>
                      <a:r>
                        <a:rPr lang="de-AT" dirty="0"/>
                        <a:t>§ 208 (1)</a:t>
                      </a:r>
                    </a:p>
                    <a:p>
                      <a:r>
                        <a:rPr lang="de-AT" dirty="0" err="1"/>
                        <a:t>defacto</a:t>
                      </a:r>
                      <a:r>
                        <a:rPr lang="de-AT" dirty="0"/>
                        <a:t> kann § 208 (2)</a:t>
                      </a:r>
                    </a:p>
                  </a:txBody>
                  <a:tcPr anchor="ctr">
                    <a:solidFill>
                      <a:schemeClr val="accent2">
                        <a:lumMod val="60000"/>
                        <a:lumOff val="40000"/>
                      </a:schemeClr>
                    </a:solidFill>
                  </a:tcPr>
                </a:tc>
                <a:tc>
                  <a:txBody>
                    <a:bodyPr/>
                    <a:lstStyle/>
                    <a:p>
                      <a:r>
                        <a:rPr lang="de-AT" dirty="0"/>
                        <a:t>Kann – jedoch </a:t>
                      </a:r>
                      <a:r>
                        <a:rPr lang="de-AT" dirty="0" err="1"/>
                        <a:t>Maßgeblichkeitsprinzip</a:t>
                      </a:r>
                      <a:r>
                        <a:rPr lang="de-AT" dirty="0"/>
                        <a:t> </a:t>
                      </a:r>
                    </a:p>
                    <a:p>
                      <a:r>
                        <a:rPr lang="de-AT" dirty="0"/>
                        <a:t>(§ 6 Z 13 EStG)</a:t>
                      </a:r>
                    </a:p>
                  </a:txBody>
                  <a:tcPr anchor="ctr">
                    <a:solidFill>
                      <a:schemeClr val="accent2">
                        <a:lumMod val="60000"/>
                        <a:lumOff val="40000"/>
                      </a:schemeClr>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836712"/>
          </a:xfrm>
        </p:spPr>
        <p:txBody>
          <a:bodyPr/>
          <a:lstStyle/>
          <a:p>
            <a:r>
              <a:rPr lang="de-AT" dirty="0"/>
              <a:t>Bewertungsregeln des nicht abnutzbaren AV</a:t>
            </a:r>
          </a:p>
        </p:txBody>
      </p:sp>
      <p:graphicFrame>
        <p:nvGraphicFramePr>
          <p:cNvPr id="4" name="Tabelle 3"/>
          <p:cNvGraphicFramePr>
            <a:graphicFrameLocks noGrp="1"/>
          </p:cNvGraphicFramePr>
          <p:nvPr>
            <p:extLst>
              <p:ext uri="{D42A27DB-BD31-4B8C-83A1-F6EECF244321}">
                <p14:modId xmlns:p14="http://schemas.microsoft.com/office/powerpoint/2010/main" val="2582394608"/>
              </p:ext>
            </p:extLst>
          </p:nvPr>
        </p:nvGraphicFramePr>
        <p:xfrm>
          <a:off x="395536" y="1319148"/>
          <a:ext cx="8424936" cy="5206195"/>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2808312">
                  <a:extLst>
                    <a:ext uri="{9D8B030D-6E8A-4147-A177-3AD203B41FA5}">
                      <a16:colId xmlns:a16="http://schemas.microsoft.com/office/drawing/2014/main" val="20002"/>
                    </a:ext>
                  </a:extLst>
                </a:gridCol>
              </a:tblGrid>
              <a:tr h="758116">
                <a:tc>
                  <a:txBody>
                    <a:bodyPr/>
                    <a:lstStyle/>
                    <a:p>
                      <a:r>
                        <a:rPr lang="de-AT" dirty="0"/>
                        <a:t>Nicht</a:t>
                      </a:r>
                      <a:r>
                        <a:rPr lang="de-AT" baseline="0" dirty="0"/>
                        <a:t> abnutzbares</a:t>
                      </a:r>
                      <a:r>
                        <a:rPr lang="de-AT" dirty="0"/>
                        <a:t> Sachanlagevermögen</a:t>
                      </a:r>
                    </a:p>
                  </a:txBody>
                  <a:tcPr anchor="ctr">
                    <a:solidFill>
                      <a:schemeClr val="accent2">
                        <a:lumMod val="75000"/>
                      </a:schemeClr>
                    </a:solidFill>
                  </a:tcPr>
                </a:tc>
                <a:tc>
                  <a:txBody>
                    <a:bodyPr/>
                    <a:lstStyle/>
                    <a:p>
                      <a:pPr algn="ctr"/>
                      <a:r>
                        <a:rPr lang="de-AT" dirty="0" err="1"/>
                        <a:t>url</a:t>
                      </a:r>
                      <a:r>
                        <a:rPr lang="de-AT" dirty="0"/>
                        <a:t>. Bewertung</a:t>
                      </a:r>
                    </a:p>
                  </a:txBody>
                  <a:tcPr anchor="ctr">
                    <a:solidFill>
                      <a:schemeClr val="accent2">
                        <a:lumMod val="75000"/>
                      </a:schemeClr>
                    </a:solidFill>
                  </a:tcPr>
                </a:tc>
                <a:tc>
                  <a:txBody>
                    <a:bodyPr/>
                    <a:lstStyle/>
                    <a:p>
                      <a:pPr algn="ctr"/>
                      <a:r>
                        <a:rPr lang="de-AT" dirty="0" err="1"/>
                        <a:t>strl</a:t>
                      </a:r>
                      <a:r>
                        <a:rPr lang="de-AT" dirty="0"/>
                        <a:t>. Bewertung</a:t>
                      </a:r>
                    </a:p>
                  </a:txBody>
                  <a:tcPr anchor="ctr">
                    <a:solidFill>
                      <a:schemeClr val="accent2">
                        <a:lumMod val="75000"/>
                      </a:schemeClr>
                    </a:solidFill>
                  </a:tcPr>
                </a:tc>
                <a:extLst>
                  <a:ext uri="{0D108BD9-81ED-4DB2-BD59-A6C34878D82A}">
                    <a16:rowId xmlns:a16="http://schemas.microsoft.com/office/drawing/2014/main" val="10000"/>
                  </a:ext>
                </a:extLst>
              </a:tr>
              <a:tr h="530681">
                <a:tc>
                  <a:txBody>
                    <a:bodyPr/>
                    <a:lstStyle/>
                    <a:p>
                      <a:r>
                        <a:rPr lang="de-AT" dirty="0"/>
                        <a:t>Rechtsquelle</a:t>
                      </a:r>
                    </a:p>
                  </a:txBody>
                  <a:tcPr anchor="ctr">
                    <a:solidFill>
                      <a:schemeClr val="accent2">
                        <a:lumMod val="60000"/>
                        <a:lumOff val="40000"/>
                      </a:schemeClr>
                    </a:solidFill>
                  </a:tcPr>
                </a:tc>
                <a:tc>
                  <a:txBody>
                    <a:bodyPr/>
                    <a:lstStyle/>
                    <a:p>
                      <a:r>
                        <a:rPr lang="de-AT" dirty="0"/>
                        <a:t>§§ 203, 204 u. 208 UGB</a:t>
                      </a:r>
                    </a:p>
                  </a:txBody>
                  <a:tcPr anchor="ctr">
                    <a:solidFill>
                      <a:schemeClr val="accent2">
                        <a:lumMod val="60000"/>
                        <a:lumOff val="40000"/>
                      </a:schemeClr>
                    </a:solidFill>
                  </a:tcPr>
                </a:tc>
                <a:tc>
                  <a:txBody>
                    <a:bodyPr/>
                    <a:lstStyle/>
                    <a:p>
                      <a:r>
                        <a:rPr lang="de-AT" dirty="0"/>
                        <a:t>§ 6 Z1 EStG</a:t>
                      </a:r>
                    </a:p>
                  </a:txBody>
                  <a:tcPr anchor="ctr">
                    <a:solidFill>
                      <a:schemeClr val="accent2">
                        <a:lumMod val="60000"/>
                        <a:lumOff val="40000"/>
                      </a:schemeClr>
                    </a:solidFill>
                  </a:tcPr>
                </a:tc>
                <a:extLst>
                  <a:ext uri="{0D108BD9-81ED-4DB2-BD59-A6C34878D82A}">
                    <a16:rowId xmlns:a16="http://schemas.microsoft.com/office/drawing/2014/main" val="10001"/>
                  </a:ext>
                </a:extLst>
              </a:tr>
              <a:tr h="699921">
                <a:tc>
                  <a:txBody>
                    <a:bodyPr/>
                    <a:lstStyle/>
                    <a:p>
                      <a:r>
                        <a:rPr lang="de-AT" dirty="0"/>
                        <a:t>Wertobergrenze</a:t>
                      </a:r>
                    </a:p>
                  </a:txBody>
                  <a:tcPr anchor="ctr"/>
                </a:tc>
                <a:tc>
                  <a:txBody>
                    <a:bodyPr/>
                    <a:lstStyle/>
                    <a:p>
                      <a:pPr algn="ctr"/>
                      <a:r>
                        <a:rPr lang="de-AT" dirty="0" err="1"/>
                        <a:t>url</a:t>
                      </a:r>
                      <a:r>
                        <a:rPr lang="de-AT" dirty="0"/>
                        <a:t>.  AK</a:t>
                      </a:r>
                    </a:p>
                  </a:txBody>
                  <a:tcPr anchor="ctr"/>
                </a:tc>
                <a:tc>
                  <a:txBody>
                    <a:bodyPr/>
                    <a:lstStyle/>
                    <a:p>
                      <a:pPr algn="ctr"/>
                      <a:r>
                        <a:rPr lang="de-AT" dirty="0" err="1"/>
                        <a:t>strl</a:t>
                      </a:r>
                      <a:r>
                        <a:rPr lang="de-AT" dirty="0"/>
                        <a:t>. AK</a:t>
                      </a:r>
                    </a:p>
                  </a:txBody>
                  <a:tcPr anchor="ctr"/>
                </a:tc>
                <a:extLst>
                  <a:ext uri="{0D108BD9-81ED-4DB2-BD59-A6C34878D82A}">
                    <a16:rowId xmlns:a16="http://schemas.microsoft.com/office/drawing/2014/main" val="10002"/>
                  </a:ext>
                </a:extLst>
              </a:tr>
              <a:tr h="629343">
                <a:tc>
                  <a:txBody>
                    <a:bodyPr/>
                    <a:lstStyle/>
                    <a:p>
                      <a:r>
                        <a:rPr lang="de-AT" dirty="0"/>
                        <a:t>Vergleichswert</a:t>
                      </a:r>
                    </a:p>
                  </a:txBody>
                  <a:tcPr anchor="ctr">
                    <a:solidFill>
                      <a:schemeClr val="accent2">
                        <a:lumMod val="60000"/>
                        <a:lumOff val="40000"/>
                      </a:schemeClr>
                    </a:solidFill>
                  </a:tcPr>
                </a:tc>
                <a:tc>
                  <a:txBody>
                    <a:bodyPr/>
                    <a:lstStyle/>
                    <a:p>
                      <a:r>
                        <a:rPr lang="de-AT" dirty="0"/>
                        <a:t>beizulegender Wert</a:t>
                      </a:r>
                    </a:p>
                  </a:txBody>
                  <a:tcPr anchor="ctr">
                    <a:solidFill>
                      <a:schemeClr val="accent2">
                        <a:lumMod val="60000"/>
                        <a:lumOff val="40000"/>
                      </a:schemeClr>
                    </a:solidFill>
                  </a:tcPr>
                </a:tc>
                <a:tc>
                  <a:txBody>
                    <a:bodyPr/>
                    <a:lstStyle/>
                    <a:p>
                      <a:r>
                        <a:rPr lang="de-AT" dirty="0"/>
                        <a:t>Teilwert</a:t>
                      </a:r>
                    </a:p>
                  </a:txBody>
                  <a:tcPr anchor="ctr">
                    <a:solidFill>
                      <a:schemeClr val="accent2">
                        <a:lumMod val="60000"/>
                        <a:lumOff val="40000"/>
                      </a:schemeClr>
                    </a:solidFill>
                  </a:tcPr>
                </a:tc>
                <a:extLst>
                  <a:ext uri="{0D108BD9-81ED-4DB2-BD59-A6C34878D82A}">
                    <a16:rowId xmlns:a16="http://schemas.microsoft.com/office/drawing/2014/main" val="10003"/>
                  </a:ext>
                </a:extLst>
              </a:tr>
              <a:tr h="1540320">
                <a:tc>
                  <a:txBody>
                    <a:bodyPr/>
                    <a:lstStyle/>
                    <a:p>
                      <a:r>
                        <a:rPr lang="de-AT" dirty="0"/>
                        <a:t>Abwertung</a:t>
                      </a:r>
                    </a:p>
                  </a:txBody>
                  <a:tcPr anchor="ctr"/>
                </a:tc>
                <a:tc>
                  <a:txBody>
                    <a:bodyPr/>
                    <a:lstStyle/>
                    <a:p>
                      <a:r>
                        <a:rPr lang="de-AT" sz="1800" dirty="0"/>
                        <a:t>Keine Abwertung bei vorübergehender Wertminderung bzw. muss bei dauernder Wertminderung</a:t>
                      </a:r>
                    </a:p>
                  </a:txBody>
                  <a:tcPr anchor="ctr"/>
                </a:tc>
                <a:tc>
                  <a:txBody>
                    <a:bodyPr/>
                    <a:lstStyle/>
                    <a:p>
                      <a:r>
                        <a:rPr lang="de-AT" dirty="0"/>
                        <a:t>Kann bzw. muss – jedoch</a:t>
                      </a:r>
                    </a:p>
                    <a:p>
                      <a:r>
                        <a:rPr lang="de-AT" dirty="0" err="1"/>
                        <a:t>Maßgeblichkeitsprinzip</a:t>
                      </a:r>
                      <a:endParaRPr lang="de-AT" dirty="0"/>
                    </a:p>
                  </a:txBody>
                  <a:tcPr anchor="ctr"/>
                </a:tc>
                <a:extLst>
                  <a:ext uri="{0D108BD9-81ED-4DB2-BD59-A6C34878D82A}">
                    <a16:rowId xmlns:a16="http://schemas.microsoft.com/office/drawing/2014/main" val="10004"/>
                  </a:ext>
                </a:extLst>
              </a:tr>
              <a:tr h="1047814">
                <a:tc>
                  <a:txBody>
                    <a:bodyPr/>
                    <a:lstStyle/>
                    <a:p>
                      <a:r>
                        <a:rPr lang="de-AT" dirty="0"/>
                        <a:t>Aufwertung</a:t>
                      </a:r>
                    </a:p>
                  </a:txBody>
                  <a:tcPr anchor="ctr">
                    <a:solidFill>
                      <a:schemeClr val="accent2">
                        <a:lumMod val="60000"/>
                        <a:lumOff val="40000"/>
                      </a:schemeClr>
                    </a:solidFill>
                  </a:tcPr>
                </a:tc>
                <a:tc>
                  <a:txBody>
                    <a:bodyPr/>
                    <a:lstStyle/>
                    <a:p>
                      <a:r>
                        <a:rPr lang="de-AT" dirty="0"/>
                        <a:t>Grundsätzlich muss</a:t>
                      </a:r>
                    </a:p>
                    <a:p>
                      <a:r>
                        <a:rPr lang="de-AT" dirty="0"/>
                        <a:t>§ 208 (1)</a:t>
                      </a:r>
                    </a:p>
                    <a:p>
                      <a:r>
                        <a:rPr lang="de-AT" dirty="0" err="1"/>
                        <a:t>defacto</a:t>
                      </a:r>
                      <a:r>
                        <a:rPr lang="de-AT" dirty="0"/>
                        <a:t> kann § 208 (2)</a:t>
                      </a:r>
                    </a:p>
                  </a:txBody>
                  <a:tcPr anchor="ctr">
                    <a:solidFill>
                      <a:schemeClr val="accent2">
                        <a:lumMod val="60000"/>
                        <a:lumOff val="40000"/>
                      </a:schemeClr>
                    </a:solidFill>
                  </a:tcPr>
                </a:tc>
                <a:tc>
                  <a:txBody>
                    <a:bodyPr/>
                    <a:lstStyle/>
                    <a:p>
                      <a:r>
                        <a:rPr lang="de-AT" dirty="0"/>
                        <a:t>Kann – jedoch </a:t>
                      </a:r>
                      <a:r>
                        <a:rPr lang="de-AT" dirty="0" err="1"/>
                        <a:t>Maßgeblichkeitsprinzip</a:t>
                      </a:r>
                      <a:r>
                        <a:rPr lang="de-AT" dirty="0"/>
                        <a:t> </a:t>
                      </a:r>
                    </a:p>
                    <a:p>
                      <a:r>
                        <a:rPr lang="de-AT" dirty="0"/>
                        <a:t>(§ 6 Z 13 EStG)</a:t>
                      </a:r>
                    </a:p>
                  </a:txBody>
                  <a:tcPr anchor="ctr">
                    <a:solidFill>
                      <a:schemeClr val="accent2">
                        <a:lumMod val="60000"/>
                        <a:lumOff val="40000"/>
                      </a:schemeClr>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836712"/>
          </a:xfrm>
        </p:spPr>
        <p:txBody>
          <a:bodyPr/>
          <a:lstStyle/>
          <a:p>
            <a:r>
              <a:rPr lang="de-AT" dirty="0"/>
              <a:t>Bewertungsregeln des nicht abnutzbaren AV</a:t>
            </a:r>
          </a:p>
        </p:txBody>
      </p:sp>
      <p:graphicFrame>
        <p:nvGraphicFramePr>
          <p:cNvPr id="4" name="Tabelle 3"/>
          <p:cNvGraphicFramePr>
            <a:graphicFrameLocks noGrp="1"/>
          </p:cNvGraphicFramePr>
          <p:nvPr>
            <p:extLst>
              <p:ext uri="{D42A27DB-BD31-4B8C-83A1-F6EECF244321}">
                <p14:modId xmlns:p14="http://schemas.microsoft.com/office/powerpoint/2010/main" val="4178316477"/>
              </p:ext>
            </p:extLst>
          </p:nvPr>
        </p:nvGraphicFramePr>
        <p:xfrm>
          <a:off x="395537" y="1331599"/>
          <a:ext cx="8568951" cy="5201657"/>
        </p:xfrm>
        <a:graphic>
          <a:graphicData uri="http://schemas.openxmlformats.org/drawingml/2006/table">
            <a:tbl>
              <a:tblPr firstRow="1" bandRow="1">
                <a:tableStyleId>{5C22544A-7EE6-4342-B048-85BDC9FD1C3A}</a:tableStyleId>
              </a:tblPr>
              <a:tblGrid>
                <a:gridCol w="2856317">
                  <a:extLst>
                    <a:ext uri="{9D8B030D-6E8A-4147-A177-3AD203B41FA5}">
                      <a16:colId xmlns:a16="http://schemas.microsoft.com/office/drawing/2014/main" val="20000"/>
                    </a:ext>
                  </a:extLst>
                </a:gridCol>
                <a:gridCol w="2856317">
                  <a:extLst>
                    <a:ext uri="{9D8B030D-6E8A-4147-A177-3AD203B41FA5}">
                      <a16:colId xmlns:a16="http://schemas.microsoft.com/office/drawing/2014/main" val="20001"/>
                    </a:ext>
                  </a:extLst>
                </a:gridCol>
                <a:gridCol w="2856317">
                  <a:extLst>
                    <a:ext uri="{9D8B030D-6E8A-4147-A177-3AD203B41FA5}">
                      <a16:colId xmlns:a16="http://schemas.microsoft.com/office/drawing/2014/main" val="20002"/>
                    </a:ext>
                  </a:extLst>
                </a:gridCol>
              </a:tblGrid>
              <a:tr h="754640">
                <a:tc>
                  <a:txBody>
                    <a:bodyPr/>
                    <a:lstStyle/>
                    <a:p>
                      <a:r>
                        <a:rPr lang="de-AT" dirty="0"/>
                        <a:t>Finanzanlagen</a:t>
                      </a:r>
                    </a:p>
                  </a:txBody>
                  <a:tcPr anchor="ctr">
                    <a:solidFill>
                      <a:schemeClr val="accent2">
                        <a:lumMod val="75000"/>
                      </a:schemeClr>
                    </a:solidFill>
                  </a:tcPr>
                </a:tc>
                <a:tc>
                  <a:txBody>
                    <a:bodyPr/>
                    <a:lstStyle/>
                    <a:p>
                      <a:pPr algn="ctr"/>
                      <a:r>
                        <a:rPr lang="de-AT" dirty="0" err="1"/>
                        <a:t>url</a:t>
                      </a:r>
                      <a:r>
                        <a:rPr lang="de-AT" dirty="0"/>
                        <a:t>. Bewertung</a:t>
                      </a:r>
                    </a:p>
                  </a:txBody>
                  <a:tcPr anchor="ctr">
                    <a:solidFill>
                      <a:schemeClr val="accent2">
                        <a:lumMod val="75000"/>
                      </a:schemeClr>
                    </a:solidFill>
                  </a:tcPr>
                </a:tc>
                <a:tc>
                  <a:txBody>
                    <a:bodyPr/>
                    <a:lstStyle/>
                    <a:p>
                      <a:pPr algn="ctr"/>
                      <a:r>
                        <a:rPr lang="de-AT" dirty="0" err="1"/>
                        <a:t>strl</a:t>
                      </a:r>
                      <a:r>
                        <a:rPr lang="de-AT" dirty="0"/>
                        <a:t>. Bewertung</a:t>
                      </a:r>
                    </a:p>
                  </a:txBody>
                  <a:tcPr anchor="ctr">
                    <a:solidFill>
                      <a:schemeClr val="accent2">
                        <a:lumMod val="75000"/>
                      </a:schemeClr>
                    </a:solidFill>
                  </a:tcPr>
                </a:tc>
                <a:extLst>
                  <a:ext uri="{0D108BD9-81ED-4DB2-BD59-A6C34878D82A}">
                    <a16:rowId xmlns:a16="http://schemas.microsoft.com/office/drawing/2014/main" val="10000"/>
                  </a:ext>
                </a:extLst>
              </a:tr>
              <a:tr h="528248">
                <a:tc>
                  <a:txBody>
                    <a:bodyPr/>
                    <a:lstStyle/>
                    <a:p>
                      <a:r>
                        <a:rPr lang="de-AT" dirty="0"/>
                        <a:t>Rechtsquelle</a:t>
                      </a:r>
                    </a:p>
                  </a:txBody>
                  <a:tcPr anchor="ctr">
                    <a:solidFill>
                      <a:schemeClr val="accent2">
                        <a:lumMod val="60000"/>
                        <a:lumOff val="40000"/>
                      </a:schemeClr>
                    </a:solidFill>
                  </a:tcPr>
                </a:tc>
                <a:tc>
                  <a:txBody>
                    <a:bodyPr/>
                    <a:lstStyle/>
                    <a:p>
                      <a:r>
                        <a:rPr lang="de-AT" dirty="0"/>
                        <a:t>§§ 203, 204 u. 208 UGB</a:t>
                      </a:r>
                    </a:p>
                  </a:txBody>
                  <a:tcPr anchor="ctr">
                    <a:solidFill>
                      <a:schemeClr val="accent2">
                        <a:lumMod val="60000"/>
                        <a:lumOff val="40000"/>
                      </a:schemeClr>
                    </a:solidFill>
                  </a:tcPr>
                </a:tc>
                <a:tc>
                  <a:txBody>
                    <a:bodyPr/>
                    <a:lstStyle/>
                    <a:p>
                      <a:r>
                        <a:rPr lang="de-AT" dirty="0"/>
                        <a:t>§ 6 Z</a:t>
                      </a:r>
                      <a:r>
                        <a:rPr lang="de-AT" baseline="0" dirty="0"/>
                        <a:t> 2a</a:t>
                      </a:r>
                      <a:r>
                        <a:rPr lang="de-AT" dirty="0"/>
                        <a:t> EStG</a:t>
                      </a:r>
                    </a:p>
                  </a:txBody>
                  <a:tcPr anchor="ctr">
                    <a:solidFill>
                      <a:schemeClr val="accent2">
                        <a:lumMod val="60000"/>
                        <a:lumOff val="40000"/>
                      </a:schemeClr>
                    </a:solidFill>
                  </a:tcPr>
                </a:tc>
                <a:extLst>
                  <a:ext uri="{0D108BD9-81ED-4DB2-BD59-A6C34878D82A}">
                    <a16:rowId xmlns:a16="http://schemas.microsoft.com/office/drawing/2014/main" val="10001"/>
                  </a:ext>
                </a:extLst>
              </a:tr>
              <a:tr h="696711">
                <a:tc>
                  <a:txBody>
                    <a:bodyPr/>
                    <a:lstStyle/>
                    <a:p>
                      <a:r>
                        <a:rPr lang="de-AT" dirty="0"/>
                        <a:t>Wertobergrenze</a:t>
                      </a:r>
                    </a:p>
                  </a:txBody>
                  <a:tcPr anchor="ctr"/>
                </a:tc>
                <a:tc>
                  <a:txBody>
                    <a:bodyPr/>
                    <a:lstStyle/>
                    <a:p>
                      <a:pPr algn="ctr"/>
                      <a:r>
                        <a:rPr lang="de-AT" dirty="0" err="1"/>
                        <a:t>url</a:t>
                      </a:r>
                      <a:r>
                        <a:rPr lang="de-AT" dirty="0"/>
                        <a:t>.  AK</a:t>
                      </a:r>
                    </a:p>
                  </a:txBody>
                  <a:tcPr anchor="ctr"/>
                </a:tc>
                <a:tc>
                  <a:txBody>
                    <a:bodyPr/>
                    <a:lstStyle/>
                    <a:p>
                      <a:pPr algn="ctr"/>
                      <a:r>
                        <a:rPr lang="de-AT" dirty="0" err="1"/>
                        <a:t>strl</a:t>
                      </a:r>
                      <a:r>
                        <a:rPr lang="de-AT" dirty="0"/>
                        <a:t>. AK</a:t>
                      </a:r>
                    </a:p>
                  </a:txBody>
                  <a:tcPr anchor="ctr"/>
                </a:tc>
                <a:extLst>
                  <a:ext uri="{0D108BD9-81ED-4DB2-BD59-A6C34878D82A}">
                    <a16:rowId xmlns:a16="http://schemas.microsoft.com/office/drawing/2014/main" val="10002"/>
                  </a:ext>
                </a:extLst>
              </a:tr>
              <a:tr h="626457">
                <a:tc>
                  <a:txBody>
                    <a:bodyPr/>
                    <a:lstStyle/>
                    <a:p>
                      <a:r>
                        <a:rPr lang="de-AT" dirty="0"/>
                        <a:t>Vergleichswert</a:t>
                      </a:r>
                    </a:p>
                  </a:txBody>
                  <a:tcPr anchor="ctr">
                    <a:solidFill>
                      <a:schemeClr val="accent2">
                        <a:lumMod val="60000"/>
                        <a:lumOff val="40000"/>
                      </a:schemeClr>
                    </a:solidFill>
                  </a:tcPr>
                </a:tc>
                <a:tc>
                  <a:txBody>
                    <a:bodyPr/>
                    <a:lstStyle/>
                    <a:p>
                      <a:r>
                        <a:rPr lang="de-AT" dirty="0"/>
                        <a:t>beizulegender Wert</a:t>
                      </a:r>
                    </a:p>
                  </a:txBody>
                  <a:tcPr anchor="ctr">
                    <a:solidFill>
                      <a:schemeClr val="accent2">
                        <a:lumMod val="60000"/>
                        <a:lumOff val="40000"/>
                      </a:schemeClr>
                    </a:solidFill>
                  </a:tcPr>
                </a:tc>
                <a:tc>
                  <a:txBody>
                    <a:bodyPr/>
                    <a:lstStyle/>
                    <a:p>
                      <a:r>
                        <a:rPr lang="de-AT" dirty="0"/>
                        <a:t>Teilwert</a:t>
                      </a:r>
                    </a:p>
                  </a:txBody>
                  <a:tcPr anchor="ctr">
                    <a:solidFill>
                      <a:schemeClr val="accent2">
                        <a:lumMod val="60000"/>
                        <a:lumOff val="40000"/>
                      </a:schemeClr>
                    </a:solidFill>
                  </a:tcPr>
                </a:tc>
                <a:extLst>
                  <a:ext uri="{0D108BD9-81ED-4DB2-BD59-A6C34878D82A}">
                    <a16:rowId xmlns:a16="http://schemas.microsoft.com/office/drawing/2014/main" val="10003"/>
                  </a:ext>
                </a:extLst>
              </a:tr>
              <a:tr h="858241">
                <a:tc>
                  <a:txBody>
                    <a:bodyPr/>
                    <a:lstStyle/>
                    <a:p>
                      <a:r>
                        <a:rPr lang="de-AT" dirty="0"/>
                        <a:t>Abwertung</a:t>
                      </a:r>
                    </a:p>
                  </a:txBody>
                  <a:tcPr anchor="ctr"/>
                </a:tc>
                <a:tc>
                  <a:txBody>
                    <a:bodyPr/>
                    <a:lstStyle/>
                    <a:p>
                      <a:r>
                        <a:rPr lang="de-AT" sz="1800" dirty="0"/>
                        <a:t>Kann bzw. muss bei dauernder Wertminderung</a:t>
                      </a:r>
                    </a:p>
                  </a:txBody>
                  <a:tcPr anchor="ctr"/>
                </a:tc>
                <a:tc>
                  <a:txBody>
                    <a:bodyPr/>
                    <a:lstStyle/>
                    <a:p>
                      <a:r>
                        <a:rPr lang="de-AT" dirty="0"/>
                        <a:t>Kann bzw. muss – jedoch</a:t>
                      </a:r>
                    </a:p>
                    <a:p>
                      <a:r>
                        <a:rPr lang="de-AT" dirty="0" err="1"/>
                        <a:t>Maßgeblichkeitsprinzip</a:t>
                      </a:r>
                      <a:endParaRPr lang="de-AT" dirty="0"/>
                    </a:p>
                  </a:txBody>
                  <a:tcPr anchor="ctr"/>
                </a:tc>
                <a:extLst>
                  <a:ext uri="{0D108BD9-81ED-4DB2-BD59-A6C34878D82A}">
                    <a16:rowId xmlns:a16="http://schemas.microsoft.com/office/drawing/2014/main" val="10004"/>
                  </a:ext>
                </a:extLst>
              </a:tr>
              <a:tr h="1729449">
                <a:tc>
                  <a:txBody>
                    <a:bodyPr/>
                    <a:lstStyle/>
                    <a:p>
                      <a:r>
                        <a:rPr lang="de-AT" dirty="0"/>
                        <a:t>Aufwertung</a:t>
                      </a:r>
                    </a:p>
                  </a:txBody>
                  <a:tcPr anchor="ctr">
                    <a:solidFill>
                      <a:schemeClr val="accent2">
                        <a:lumMod val="60000"/>
                        <a:lumOff val="40000"/>
                      </a:schemeClr>
                    </a:solidFill>
                  </a:tcPr>
                </a:tc>
                <a:tc>
                  <a:txBody>
                    <a:bodyPr/>
                    <a:lstStyle/>
                    <a:p>
                      <a:r>
                        <a:rPr lang="de-AT" dirty="0"/>
                        <a:t>Grundsätzlich muss</a:t>
                      </a:r>
                    </a:p>
                    <a:p>
                      <a:r>
                        <a:rPr lang="de-AT" dirty="0"/>
                        <a:t>§ 208 (1)</a:t>
                      </a:r>
                    </a:p>
                    <a:p>
                      <a:r>
                        <a:rPr lang="de-AT" dirty="0" err="1"/>
                        <a:t>defacto</a:t>
                      </a:r>
                      <a:r>
                        <a:rPr lang="de-AT" dirty="0"/>
                        <a:t> kann § 208 (2)</a:t>
                      </a:r>
                    </a:p>
                    <a:p>
                      <a:endParaRPr lang="de-AT" dirty="0"/>
                    </a:p>
                    <a:p>
                      <a:r>
                        <a:rPr lang="de-AT" dirty="0"/>
                        <a:t>Aber:  § 6 Z 13 EStG</a:t>
                      </a:r>
                    </a:p>
                    <a:p>
                      <a:r>
                        <a:rPr lang="de-AT" dirty="0" err="1"/>
                        <a:t>iVm</a:t>
                      </a:r>
                      <a:r>
                        <a:rPr lang="de-AT" dirty="0"/>
                        <a:t> § 228 UGB</a:t>
                      </a:r>
                    </a:p>
                  </a:txBody>
                  <a:tcPr anchor="ctr">
                    <a:solidFill>
                      <a:schemeClr val="accent2">
                        <a:lumMod val="60000"/>
                        <a:lumOff val="40000"/>
                      </a:schemeClr>
                    </a:solidFill>
                  </a:tcPr>
                </a:tc>
                <a:tc>
                  <a:txBody>
                    <a:bodyPr/>
                    <a:lstStyle/>
                    <a:p>
                      <a:r>
                        <a:rPr lang="de-AT" dirty="0"/>
                        <a:t>Kann – jedoch </a:t>
                      </a:r>
                      <a:r>
                        <a:rPr lang="de-AT" dirty="0" err="1"/>
                        <a:t>Maßgeblichkeitsprinzip</a:t>
                      </a:r>
                      <a:r>
                        <a:rPr lang="de-AT" dirty="0"/>
                        <a:t> </a:t>
                      </a:r>
                    </a:p>
                    <a:p>
                      <a:r>
                        <a:rPr lang="de-AT" dirty="0"/>
                        <a:t>(§ 6 Z 13 EStG)</a:t>
                      </a:r>
                    </a:p>
                  </a:txBody>
                  <a:tcPr anchor="ctr">
                    <a:solidFill>
                      <a:schemeClr val="accent2">
                        <a:lumMod val="60000"/>
                        <a:lumOff val="40000"/>
                      </a:schemeClr>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72344"/>
          </a:xfrm>
        </p:spPr>
        <p:txBody>
          <a:bodyPr>
            <a:normAutofit/>
          </a:bodyPr>
          <a:lstStyle/>
          <a:p>
            <a:r>
              <a:rPr lang="de-DE" dirty="0"/>
              <a:t>Gliederung</a:t>
            </a:r>
          </a:p>
        </p:txBody>
      </p:sp>
      <p:sp>
        <p:nvSpPr>
          <p:cNvPr id="3" name="Inhaltsplatzhalter 2"/>
          <p:cNvSpPr>
            <a:spLocks noGrp="1"/>
          </p:cNvSpPr>
          <p:nvPr>
            <p:ph sz="quarter" idx="1"/>
          </p:nvPr>
        </p:nvSpPr>
        <p:spPr/>
        <p:txBody>
          <a:bodyPr>
            <a:normAutofit fontScale="85000" lnSpcReduction="20000"/>
          </a:bodyPr>
          <a:lstStyle/>
          <a:p>
            <a:r>
              <a:rPr lang="de-DE" dirty="0"/>
              <a:t>Unternehmensrecht – Steuerrecht</a:t>
            </a:r>
          </a:p>
          <a:p>
            <a:r>
              <a:rPr lang="de-DE" dirty="0"/>
              <a:t>Betriebsvermögen – Privatvermögen</a:t>
            </a:r>
          </a:p>
          <a:p>
            <a:r>
              <a:rPr lang="de-DE" dirty="0"/>
              <a:t>Ansatz und Bewertung des Betriebsvermögens</a:t>
            </a:r>
          </a:p>
          <a:p>
            <a:r>
              <a:rPr lang="de-DE" dirty="0"/>
              <a:t>Bewertung von Umlaufvermögen</a:t>
            </a:r>
          </a:p>
          <a:p>
            <a:r>
              <a:rPr lang="de-DE" dirty="0"/>
              <a:t>Bewertung Vorräte</a:t>
            </a:r>
          </a:p>
          <a:p>
            <a:r>
              <a:rPr lang="de-DE" dirty="0"/>
              <a:t>Bewertung Roh-, Hilfs- und Betriebsstoffe</a:t>
            </a:r>
          </a:p>
          <a:p>
            <a:r>
              <a:rPr lang="de-DE" dirty="0"/>
              <a:t>Inventurmethoden</a:t>
            </a:r>
          </a:p>
          <a:p>
            <a:r>
              <a:rPr lang="de-DE" dirty="0"/>
              <a:t>Bewertung von Forderungen</a:t>
            </a:r>
          </a:p>
          <a:p>
            <a:r>
              <a:rPr lang="de-DE" dirty="0"/>
              <a:t>Festwert</a:t>
            </a:r>
          </a:p>
          <a:p>
            <a:r>
              <a:rPr lang="de-DE" dirty="0"/>
              <a:t>Rückstellungsbildung</a:t>
            </a:r>
          </a:p>
          <a:p>
            <a:r>
              <a:rPr lang="de-DE" dirty="0"/>
              <a:t>Verbindlichkeiten</a:t>
            </a:r>
          </a:p>
          <a:p>
            <a:r>
              <a:rPr lang="de-DE" dirty="0"/>
              <a:t>Unterschiede Gewinnermittlungsverfahren</a:t>
            </a:r>
          </a:p>
          <a:p>
            <a:r>
              <a:rPr lang="de-DE" dirty="0"/>
              <a:t>GmbH</a:t>
            </a:r>
          </a:p>
          <a:p>
            <a:r>
              <a:rPr lang="de-DE" dirty="0"/>
              <a:t>Beispiele</a:t>
            </a:r>
          </a:p>
        </p:txBody>
      </p:sp>
    </p:spTree>
    <p:extLst>
      <p:ext uri="{BB962C8B-B14F-4D97-AF65-F5344CB8AC3E}">
        <p14:creationId xmlns:p14="http://schemas.microsoft.com/office/powerpoint/2010/main" val="4090227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0"/>
            <a:ext cx="8229600" cy="836712"/>
          </a:xfrm>
        </p:spPr>
        <p:txBody>
          <a:bodyPr/>
          <a:lstStyle/>
          <a:p>
            <a:r>
              <a:rPr lang="de-AT" dirty="0"/>
              <a:t>Bewertungsregeln des nicht abnutzbaren AV</a:t>
            </a:r>
          </a:p>
        </p:txBody>
      </p:sp>
      <p:graphicFrame>
        <p:nvGraphicFramePr>
          <p:cNvPr id="4" name="Tabelle 3"/>
          <p:cNvGraphicFramePr>
            <a:graphicFrameLocks noGrp="1"/>
          </p:cNvGraphicFramePr>
          <p:nvPr>
            <p:extLst>
              <p:ext uri="{D42A27DB-BD31-4B8C-83A1-F6EECF244321}">
                <p14:modId xmlns:p14="http://schemas.microsoft.com/office/powerpoint/2010/main" val="2039598463"/>
              </p:ext>
            </p:extLst>
          </p:nvPr>
        </p:nvGraphicFramePr>
        <p:xfrm>
          <a:off x="467544" y="1319149"/>
          <a:ext cx="8424936" cy="5062179"/>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2808312">
                  <a:extLst>
                    <a:ext uri="{9D8B030D-6E8A-4147-A177-3AD203B41FA5}">
                      <a16:colId xmlns:a16="http://schemas.microsoft.com/office/drawing/2014/main" val="20002"/>
                    </a:ext>
                  </a:extLst>
                </a:gridCol>
              </a:tblGrid>
              <a:tr h="737145">
                <a:tc>
                  <a:txBody>
                    <a:bodyPr/>
                    <a:lstStyle/>
                    <a:p>
                      <a:r>
                        <a:rPr lang="de-AT" dirty="0"/>
                        <a:t>Nicht</a:t>
                      </a:r>
                      <a:r>
                        <a:rPr lang="de-AT" baseline="0" dirty="0"/>
                        <a:t> abnutzbares</a:t>
                      </a:r>
                      <a:r>
                        <a:rPr lang="de-AT" dirty="0"/>
                        <a:t> Sachanlagevermögen</a:t>
                      </a:r>
                    </a:p>
                  </a:txBody>
                  <a:tcPr anchor="ctr">
                    <a:solidFill>
                      <a:schemeClr val="accent2">
                        <a:lumMod val="75000"/>
                      </a:schemeClr>
                    </a:solidFill>
                  </a:tcPr>
                </a:tc>
                <a:tc>
                  <a:txBody>
                    <a:bodyPr/>
                    <a:lstStyle/>
                    <a:p>
                      <a:pPr algn="ctr"/>
                      <a:r>
                        <a:rPr lang="de-AT" dirty="0" err="1"/>
                        <a:t>url</a:t>
                      </a:r>
                      <a:r>
                        <a:rPr lang="de-AT" dirty="0"/>
                        <a:t>. Bewertung</a:t>
                      </a:r>
                    </a:p>
                  </a:txBody>
                  <a:tcPr anchor="ctr">
                    <a:solidFill>
                      <a:schemeClr val="accent2">
                        <a:lumMod val="75000"/>
                      </a:schemeClr>
                    </a:solidFill>
                  </a:tcPr>
                </a:tc>
                <a:tc>
                  <a:txBody>
                    <a:bodyPr/>
                    <a:lstStyle/>
                    <a:p>
                      <a:pPr algn="ctr"/>
                      <a:r>
                        <a:rPr lang="de-AT" dirty="0" err="1"/>
                        <a:t>strl</a:t>
                      </a:r>
                      <a:r>
                        <a:rPr lang="de-AT" dirty="0"/>
                        <a:t>. Bewertung</a:t>
                      </a:r>
                    </a:p>
                  </a:txBody>
                  <a:tcPr anchor="ctr">
                    <a:solidFill>
                      <a:schemeClr val="accent2">
                        <a:lumMod val="75000"/>
                      </a:schemeClr>
                    </a:solidFill>
                  </a:tcPr>
                </a:tc>
                <a:extLst>
                  <a:ext uri="{0D108BD9-81ED-4DB2-BD59-A6C34878D82A}">
                    <a16:rowId xmlns:a16="http://schemas.microsoft.com/office/drawing/2014/main" val="10000"/>
                  </a:ext>
                </a:extLst>
              </a:tr>
              <a:tr h="516001">
                <a:tc>
                  <a:txBody>
                    <a:bodyPr/>
                    <a:lstStyle/>
                    <a:p>
                      <a:r>
                        <a:rPr lang="de-AT" dirty="0"/>
                        <a:t>Rechtsquelle</a:t>
                      </a:r>
                    </a:p>
                  </a:txBody>
                  <a:tcPr anchor="ctr">
                    <a:solidFill>
                      <a:schemeClr val="accent2">
                        <a:lumMod val="60000"/>
                        <a:lumOff val="40000"/>
                      </a:schemeClr>
                    </a:solidFill>
                  </a:tcPr>
                </a:tc>
                <a:tc>
                  <a:txBody>
                    <a:bodyPr/>
                    <a:lstStyle/>
                    <a:p>
                      <a:r>
                        <a:rPr lang="de-AT" dirty="0"/>
                        <a:t>§§ 203, 204 u. 208 UGB</a:t>
                      </a:r>
                    </a:p>
                  </a:txBody>
                  <a:tcPr anchor="ctr">
                    <a:solidFill>
                      <a:schemeClr val="accent2">
                        <a:lumMod val="60000"/>
                        <a:lumOff val="40000"/>
                      </a:schemeClr>
                    </a:solidFill>
                  </a:tcPr>
                </a:tc>
                <a:tc>
                  <a:txBody>
                    <a:bodyPr/>
                    <a:lstStyle/>
                    <a:p>
                      <a:r>
                        <a:rPr lang="de-AT" dirty="0"/>
                        <a:t>§ 6 Z1 EStG</a:t>
                      </a:r>
                    </a:p>
                  </a:txBody>
                  <a:tcPr anchor="ctr">
                    <a:solidFill>
                      <a:schemeClr val="accent2">
                        <a:lumMod val="60000"/>
                        <a:lumOff val="40000"/>
                      </a:schemeClr>
                    </a:solidFill>
                  </a:tcPr>
                </a:tc>
                <a:extLst>
                  <a:ext uri="{0D108BD9-81ED-4DB2-BD59-A6C34878D82A}">
                    <a16:rowId xmlns:a16="http://schemas.microsoft.com/office/drawing/2014/main" val="10001"/>
                  </a:ext>
                </a:extLst>
              </a:tr>
              <a:tr h="680560">
                <a:tc>
                  <a:txBody>
                    <a:bodyPr/>
                    <a:lstStyle/>
                    <a:p>
                      <a:r>
                        <a:rPr lang="de-AT" dirty="0"/>
                        <a:t>Wertobergrenze</a:t>
                      </a:r>
                    </a:p>
                  </a:txBody>
                  <a:tcPr anchor="ctr"/>
                </a:tc>
                <a:tc>
                  <a:txBody>
                    <a:bodyPr/>
                    <a:lstStyle/>
                    <a:p>
                      <a:pPr algn="ctr"/>
                      <a:r>
                        <a:rPr lang="de-AT" dirty="0" err="1"/>
                        <a:t>url</a:t>
                      </a:r>
                      <a:r>
                        <a:rPr lang="de-AT" dirty="0"/>
                        <a:t>.  AK</a:t>
                      </a:r>
                    </a:p>
                  </a:txBody>
                  <a:tcPr anchor="ctr"/>
                </a:tc>
                <a:tc>
                  <a:txBody>
                    <a:bodyPr/>
                    <a:lstStyle/>
                    <a:p>
                      <a:pPr algn="ctr"/>
                      <a:r>
                        <a:rPr lang="de-AT" dirty="0" err="1"/>
                        <a:t>strl</a:t>
                      </a:r>
                      <a:r>
                        <a:rPr lang="de-AT" dirty="0"/>
                        <a:t>. AK</a:t>
                      </a:r>
                    </a:p>
                  </a:txBody>
                  <a:tcPr anchor="ctr"/>
                </a:tc>
                <a:extLst>
                  <a:ext uri="{0D108BD9-81ED-4DB2-BD59-A6C34878D82A}">
                    <a16:rowId xmlns:a16="http://schemas.microsoft.com/office/drawing/2014/main" val="10002"/>
                  </a:ext>
                </a:extLst>
              </a:tr>
              <a:tr h="611934">
                <a:tc>
                  <a:txBody>
                    <a:bodyPr/>
                    <a:lstStyle/>
                    <a:p>
                      <a:r>
                        <a:rPr lang="de-AT" dirty="0"/>
                        <a:t>Vergleichswert</a:t>
                      </a:r>
                    </a:p>
                  </a:txBody>
                  <a:tcPr anchor="ctr">
                    <a:solidFill>
                      <a:schemeClr val="accent2">
                        <a:lumMod val="60000"/>
                        <a:lumOff val="40000"/>
                      </a:schemeClr>
                    </a:solidFill>
                  </a:tcPr>
                </a:tc>
                <a:tc>
                  <a:txBody>
                    <a:bodyPr/>
                    <a:lstStyle/>
                    <a:p>
                      <a:r>
                        <a:rPr lang="de-AT" dirty="0"/>
                        <a:t>beizulegender Wert</a:t>
                      </a:r>
                    </a:p>
                  </a:txBody>
                  <a:tcPr anchor="ctr">
                    <a:solidFill>
                      <a:schemeClr val="accent2">
                        <a:lumMod val="60000"/>
                        <a:lumOff val="40000"/>
                      </a:schemeClr>
                    </a:solidFill>
                  </a:tcPr>
                </a:tc>
                <a:tc>
                  <a:txBody>
                    <a:bodyPr/>
                    <a:lstStyle/>
                    <a:p>
                      <a:r>
                        <a:rPr lang="de-AT" dirty="0"/>
                        <a:t>Teilwert</a:t>
                      </a:r>
                    </a:p>
                  </a:txBody>
                  <a:tcPr anchor="ctr">
                    <a:solidFill>
                      <a:schemeClr val="accent2">
                        <a:lumMod val="60000"/>
                        <a:lumOff val="40000"/>
                      </a:schemeClr>
                    </a:solidFill>
                  </a:tcPr>
                </a:tc>
                <a:extLst>
                  <a:ext uri="{0D108BD9-81ED-4DB2-BD59-A6C34878D82A}">
                    <a16:rowId xmlns:a16="http://schemas.microsoft.com/office/drawing/2014/main" val="10003"/>
                  </a:ext>
                </a:extLst>
              </a:tr>
              <a:tr h="1497710">
                <a:tc>
                  <a:txBody>
                    <a:bodyPr/>
                    <a:lstStyle/>
                    <a:p>
                      <a:r>
                        <a:rPr lang="de-AT" dirty="0"/>
                        <a:t>Abwertung</a:t>
                      </a:r>
                    </a:p>
                  </a:txBody>
                  <a:tcPr anchor="ctr"/>
                </a:tc>
                <a:tc>
                  <a:txBody>
                    <a:bodyPr/>
                    <a:lstStyle/>
                    <a:p>
                      <a:r>
                        <a:rPr lang="de-AT" sz="1800" dirty="0"/>
                        <a:t>Keine Abwertung bei vorübergehender Wertminderung bzw. muss bei dauernder Wertminderung</a:t>
                      </a:r>
                    </a:p>
                  </a:txBody>
                  <a:tcPr anchor="ctr"/>
                </a:tc>
                <a:tc>
                  <a:txBody>
                    <a:bodyPr/>
                    <a:lstStyle/>
                    <a:p>
                      <a:r>
                        <a:rPr lang="de-AT" dirty="0"/>
                        <a:t>Kann bzw. muss – jedoch</a:t>
                      </a:r>
                    </a:p>
                    <a:p>
                      <a:r>
                        <a:rPr lang="de-AT" dirty="0" err="1"/>
                        <a:t>Maßgeblichkeitsprinzip</a:t>
                      </a:r>
                      <a:endParaRPr lang="de-AT" dirty="0"/>
                    </a:p>
                  </a:txBody>
                  <a:tcPr anchor="ctr"/>
                </a:tc>
                <a:extLst>
                  <a:ext uri="{0D108BD9-81ED-4DB2-BD59-A6C34878D82A}">
                    <a16:rowId xmlns:a16="http://schemas.microsoft.com/office/drawing/2014/main" val="10004"/>
                  </a:ext>
                </a:extLst>
              </a:tr>
              <a:tr h="1018829">
                <a:tc>
                  <a:txBody>
                    <a:bodyPr/>
                    <a:lstStyle/>
                    <a:p>
                      <a:r>
                        <a:rPr lang="de-AT" dirty="0"/>
                        <a:t>Aufwertung</a:t>
                      </a:r>
                    </a:p>
                  </a:txBody>
                  <a:tcPr anchor="ctr">
                    <a:solidFill>
                      <a:schemeClr val="accent2">
                        <a:lumMod val="60000"/>
                        <a:lumOff val="40000"/>
                      </a:schemeClr>
                    </a:solidFill>
                  </a:tcPr>
                </a:tc>
                <a:tc>
                  <a:txBody>
                    <a:bodyPr/>
                    <a:lstStyle/>
                    <a:p>
                      <a:r>
                        <a:rPr lang="de-AT" dirty="0"/>
                        <a:t>Grundsätzlich muss</a:t>
                      </a:r>
                    </a:p>
                    <a:p>
                      <a:r>
                        <a:rPr lang="de-AT" dirty="0"/>
                        <a:t>§ 208 (1)</a:t>
                      </a:r>
                    </a:p>
                    <a:p>
                      <a:r>
                        <a:rPr lang="de-AT" dirty="0" err="1"/>
                        <a:t>defacto</a:t>
                      </a:r>
                      <a:r>
                        <a:rPr lang="de-AT" dirty="0"/>
                        <a:t> kann § 208 (2)</a:t>
                      </a:r>
                    </a:p>
                  </a:txBody>
                  <a:tcPr anchor="ctr">
                    <a:solidFill>
                      <a:schemeClr val="accent2">
                        <a:lumMod val="60000"/>
                        <a:lumOff val="40000"/>
                      </a:schemeClr>
                    </a:solidFill>
                  </a:tcPr>
                </a:tc>
                <a:tc>
                  <a:txBody>
                    <a:bodyPr/>
                    <a:lstStyle/>
                    <a:p>
                      <a:r>
                        <a:rPr lang="de-AT" dirty="0"/>
                        <a:t>Kann – jedoch </a:t>
                      </a:r>
                      <a:r>
                        <a:rPr lang="de-AT" dirty="0" err="1"/>
                        <a:t>Maßgeblichkeitsprinzip</a:t>
                      </a:r>
                      <a:r>
                        <a:rPr lang="de-AT" dirty="0"/>
                        <a:t> </a:t>
                      </a:r>
                    </a:p>
                    <a:p>
                      <a:r>
                        <a:rPr lang="de-AT" dirty="0"/>
                        <a:t>(§ 6 Z 13 EStG)</a:t>
                      </a:r>
                    </a:p>
                  </a:txBody>
                  <a:tcPr anchor="ctr">
                    <a:solidFill>
                      <a:schemeClr val="accent2">
                        <a:lumMod val="60000"/>
                        <a:lumOff val="40000"/>
                      </a:schemeClr>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896144"/>
          </a:xfrm>
        </p:spPr>
        <p:txBody>
          <a:bodyPr>
            <a:normAutofit/>
          </a:bodyPr>
          <a:lstStyle/>
          <a:p>
            <a:r>
              <a:rPr lang="de-AT" dirty="0"/>
              <a:t>Abschreibungen und Zuschreibungen	</a:t>
            </a:r>
          </a:p>
        </p:txBody>
      </p:sp>
      <p:sp>
        <p:nvSpPr>
          <p:cNvPr id="3" name="Textfeld 2"/>
          <p:cNvSpPr txBox="1"/>
          <p:nvPr/>
        </p:nvSpPr>
        <p:spPr>
          <a:xfrm>
            <a:off x="467544" y="1196753"/>
            <a:ext cx="8568952" cy="5539978"/>
          </a:xfrm>
          <a:prstGeom prst="rect">
            <a:avLst/>
          </a:prstGeom>
          <a:noFill/>
        </p:spPr>
        <p:txBody>
          <a:bodyPr wrap="square" rtlCol="0">
            <a:spAutoFit/>
          </a:bodyPr>
          <a:lstStyle/>
          <a:p>
            <a:pPr>
              <a:lnSpc>
                <a:spcPct val="150000"/>
              </a:lnSpc>
            </a:pPr>
            <a:r>
              <a:rPr lang="de-AT" sz="1600" dirty="0"/>
              <a:t>Abschreibungsdauer § 204 UGB</a:t>
            </a:r>
          </a:p>
          <a:p>
            <a:pPr>
              <a:lnSpc>
                <a:spcPct val="150000"/>
              </a:lnSpc>
            </a:pPr>
            <a:r>
              <a:rPr lang="de-AT" sz="1600" b="1" dirty="0"/>
              <a:t>Unternehmensrecht</a:t>
            </a:r>
            <a:r>
              <a:rPr lang="de-AT" sz="1600" dirty="0"/>
              <a:t>: voraussichtliche wirtschaftliche ND</a:t>
            </a:r>
          </a:p>
          <a:p>
            <a:r>
              <a:rPr lang="de-AT" sz="1600" b="1" dirty="0"/>
              <a:t>Steuerrecht</a:t>
            </a:r>
            <a:r>
              <a:rPr lang="de-AT" sz="1600" dirty="0"/>
              <a:t>: betriebsgewöhnliche ND § 7 EStG d.i.  Jener Zeitraum, in dem das Wirtschaftsgut nach objektiven Gesichtspunkten im Betrieb technisch oder wirtschaftlich verwendbar sein wird.</a:t>
            </a:r>
          </a:p>
          <a:p>
            <a:endParaRPr lang="de-AT" sz="1400" dirty="0"/>
          </a:p>
          <a:p>
            <a:r>
              <a:rPr lang="de-AT" sz="1600" b="1" dirty="0"/>
              <a:t>Abschreibungsmethoden</a:t>
            </a:r>
            <a:r>
              <a:rPr lang="de-AT" sz="1600" dirty="0"/>
              <a:t>:</a:t>
            </a:r>
          </a:p>
          <a:p>
            <a:pPr marL="342900" indent="-342900">
              <a:lnSpc>
                <a:spcPct val="150000"/>
              </a:lnSpc>
              <a:buAutoNum type="alphaLcParenR"/>
            </a:pPr>
            <a:r>
              <a:rPr lang="de-AT" sz="1600" i="1" dirty="0"/>
              <a:t>Planmäßige Abschreibung</a:t>
            </a:r>
          </a:p>
          <a:p>
            <a:pPr marL="342900" indent="-342900">
              <a:lnSpc>
                <a:spcPct val="150000"/>
              </a:lnSpc>
            </a:pPr>
            <a:r>
              <a:rPr lang="de-AT" sz="1600" dirty="0"/>
              <a:t>		unternehmensrechtlich ist zulässig	</a:t>
            </a:r>
          </a:p>
          <a:p>
            <a:pPr marL="342900" indent="-342900"/>
            <a:r>
              <a:rPr lang="de-AT" sz="1600" dirty="0"/>
              <a:t>			- lineare Abschreibung</a:t>
            </a:r>
          </a:p>
          <a:p>
            <a:pPr marL="342900" indent="-342900"/>
            <a:r>
              <a:rPr lang="de-AT" sz="1600" dirty="0"/>
              <a:t>			- degressive Abschreibung</a:t>
            </a:r>
          </a:p>
          <a:p>
            <a:pPr marL="342900" indent="-342900"/>
            <a:r>
              <a:rPr lang="de-AT" sz="1600" dirty="0"/>
              <a:t>			- progressive Abschreibung</a:t>
            </a:r>
          </a:p>
          <a:p>
            <a:pPr marL="342900" indent="-342900">
              <a:lnSpc>
                <a:spcPct val="150000"/>
              </a:lnSpc>
            </a:pPr>
            <a:r>
              <a:rPr lang="de-AT" sz="1600" dirty="0"/>
              <a:t>			- Leistungsabschreibung</a:t>
            </a:r>
          </a:p>
          <a:p>
            <a:pPr marL="342900" indent="-342900">
              <a:lnSpc>
                <a:spcPct val="150000"/>
              </a:lnSpc>
            </a:pPr>
            <a:r>
              <a:rPr lang="de-AT" sz="1600" dirty="0"/>
              <a:t>		steuerrechtlich ist nur die lineare Abschreibung zulässig</a:t>
            </a:r>
            <a:endParaRPr lang="de-AT" sz="1400" dirty="0"/>
          </a:p>
          <a:p>
            <a:pPr marL="342900" indent="-342900">
              <a:buAutoNum type="alphaLcParenR" startAt="2"/>
            </a:pPr>
            <a:r>
              <a:rPr lang="de-AT" sz="1600" i="1" dirty="0"/>
              <a:t>Außerplanmäßige Abschreibungen § 204 (2) UGB</a:t>
            </a:r>
          </a:p>
          <a:p>
            <a:pPr marL="342900" indent="-342900"/>
            <a:r>
              <a:rPr lang="de-AT" sz="1600" dirty="0"/>
              <a:t>	Gegenstände des AV sind bei voraussichtlich dauernder  Wertminderung  zwingend auf den niedrigeren Wert (außerplanmäßig) abzuschreiben </a:t>
            </a:r>
          </a:p>
          <a:p>
            <a:pPr marL="342900" indent="-342900"/>
            <a:endParaRPr lang="de-AT" sz="400" dirty="0"/>
          </a:p>
          <a:p>
            <a:pPr marL="342900" indent="-342900"/>
            <a:r>
              <a:rPr lang="de-AT" sz="1600" dirty="0"/>
              <a:t>	Ist die Wertminderung voraussichtlich nicht von Dauer, darf eine Abwertung nur bei Finanzanlagen vorgenommen werden; d.h. bei vorübergehender  Wertminderung darf das immaterielle AV und das SAV nicht abgewertet werden.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e-DE" dirty="0"/>
              <a:t>Absetzung für außergewöhnliche technische und wirtschaftliche Abnutzung (</a:t>
            </a:r>
            <a:r>
              <a:rPr lang="de-DE" dirty="0" err="1"/>
              <a:t>AfaA</a:t>
            </a:r>
            <a:r>
              <a:rPr lang="de-DE" dirty="0"/>
              <a:t>)	</a:t>
            </a:r>
          </a:p>
        </p:txBody>
      </p:sp>
      <p:graphicFrame>
        <p:nvGraphicFramePr>
          <p:cNvPr id="9" name="Inhaltsplatzhalter 8"/>
          <p:cNvGraphicFramePr>
            <a:graphicFrameLocks noGrp="1"/>
          </p:cNvGraphicFramePr>
          <p:nvPr>
            <p:ph sz="quarter" idx="1"/>
            <p:extLst>
              <p:ext uri="{D42A27DB-BD31-4B8C-83A1-F6EECF244321}">
                <p14:modId xmlns:p14="http://schemas.microsoft.com/office/powerpoint/2010/main" val="2484224076"/>
              </p:ext>
            </p:extLst>
          </p:nvPr>
        </p:nvGraphicFramePr>
        <p:xfrm>
          <a:off x="468313" y="1340768"/>
          <a:ext cx="8229600" cy="4886801"/>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de-DE" dirty="0"/>
                        <a:t>Außergewöhnliche technische und wirtschaftliche Abnutzung</a:t>
                      </a:r>
                    </a:p>
                    <a:p>
                      <a:pPr algn="ctr"/>
                      <a:r>
                        <a:rPr lang="de-DE" b="0" dirty="0"/>
                        <a:t>(§ 8 </a:t>
                      </a:r>
                      <a:r>
                        <a:rPr lang="de-DE" b="0" dirty="0" err="1"/>
                        <a:t>Abs</a:t>
                      </a:r>
                      <a:r>
                        <a:rPr lang="de-DE" b="0" dirty="0"/>
                        <a:t> 4 EStG)</a:t>
                      </a:r>
                    </a:p>
                  </a:txBody>
                  <a:tcPr>
                    <a:solidFill>
                      <a:schemeClr val="accent2">
                        <a:lumMod val="75000"/>
                      </a:schemeClr>
                    </a:solidFill>
                  </a:tcPr>
                </a:tc>
                <a:tc>
                  <a:txBody>
                    <a:bodyPr/>
                    <a:lstStyle/>
                    <a:p>
                      <a:pPr algn="ctr"/>
                      <a:r>
                        <a:rPr lang="de-DE" dirty="0"/>
                        <a:t>Teilwertabschreibung</a:t>
                      </a:r>
                    </a:p>
                    <a:p>
                      <a:pPr algn="ctr"/>
                      <a:r>
                        <a:rPr lang="de-DE" b="0" dirty="0"/>
                        <a:t>(</a:t>
                      </a:r>
                      <a:r>
                        <a:rPr lang="de-DE" b="0" baseline="0" dirty="0"/>
                        <a:t>§ 6 Z 1 und 2a EStG)</a:t>
                      </a:r>
                      <a:endParaRPr lang="de-DE" b="0" dirty="0"/>
                    </a:p>
                  </a:txBody>
                  <a:tcPr>
                    <a:solidFill>
                      <a:schemeClr val="accent2">
                        <a:lumMod val="75000"/>
                      </a:schemeClr>
                    </a:solidFill>
                  </a:tcPr>
                </a:tc>
                <a:extLst>
                  <a:ext uri="{0D108BD9-81ED-4DB2-BD59-A6C34878D82A}">
                    <a16:rowId xmlns:a16="http://schemas.microsoft.com/office/drawing/2014/main" val="10000"/>
                  </a:ext>
                </a:extLst>
              </a:tr>
              <a:tr h="370840">
                <a:tc>
                  <a:txBody>
                    <a:bodyPr/>
                    <a:lstStyle/>
                    <a:p>
                      <a:r>
                        <a:rPr lang="de-DE" sz="1600" b="1" dirty="0"/>
                        <a:t>- Technische</a:t>
                      </a:r>
                      <a:r>
                        <a:rPr lang="de-DE" sz="1600" b="1" baseline="0" dirty="0"/>
                        <a:t> Abnutzung: </a:t>
                      </a:r>
                      <a:r>
                        <a:rPr lang="de-DE" sz="1600" baseline="0" dirty="0"/>
                        <a:t>Erhöhter Substanzverlust; </a:t>
                      </a:r>
                      <a:r>
                        <a:rPr lang="de-DE" sz="1600" baseline="0" dirty="0" err="1"/>
                        <a:t>zB</a:t>
                      </a:r>
                      <a:r>
                        <a:rPr lang="de-DE" sz="1600" baseline="0" dirty="0"/>
                        <a:t> Zerstörung des Wirtschaftsgutes durch einen Brand</a:t>
                      </a:r>
                      <a:br>
                        <a:rPr lang="de-DE" sz="1600" baseline="0" dirty="0"/>
                      </a:br>
                      <a:r>
                        <a:rPr lang="de-DE" sz="300" baseline="0" dirty="0">
                          <a:solidFill>
                            <a:schemeClr val="accent2"/>
                          </a:solidFill>
                        </a:rPr>
                        <a:t>A</a:t>
                      </a:r>
                    </a:p>
                    <a:p>
                      <a:r>
                        <a:rPr lang="de-DE" sz="1600" b="1" baseline="0" dirty="0"/>
                        <a:t>- Wirtschaftliche Abnutzung:</a:t>
                      </a:r>
                      <a:r>
                        <a:rPr lang="de-DE" sz="1600" baseline="0" dirty="0"/>
                        <a:t> Sinken der wirtschaftlichen Nutzbarkeit; </a:t>
                      </a:r>
                      <a:r>
                        <a:rPr lang="de-DE" sz="1600" baseline="0" dirty="0" err="1"/>
                        <a:t>zB</a:t>
                      </a:r>
                      <a:r>
                        <a:rPr lang="de-DE" sz="1600" baseline="0" dirty="0"/>
                        <a:t> bei Einschränkung der Verwendbarkeit durch eine Neuerfindung.</a:t>
                      </a:r>
                      <a:endParaRPr lang="de-DE" sz="1600" dirty="0"/>
                    </a:p>
                  </a:txBody>
                  <a:tcPr>
                    <a:solidFill>
                      <a:schemeClr val="accent2">
                        <a:lumMod val="60000"/>
                        <a:lumOff val="40000"/>
                      </a:schemeClr>
                    </a:solidFill>
                  </a:tcPr>
                </a:tc>
                <a:tc>
                  <a:txBody>
                    <a:bodyPr/>
                    <a:lstStyle/>
                    <a:p>
                      <a:r>
                        <a:rPr lang="de-DE" sz="1600" b="1" dirty="0"/>
                        <a:t>Niedrigerer Teilwert: </a:t>
                      </a:r>
                      <a:r>
                        <a:rPr lang="de-DE" sz="1600" dirty="0"/>
                        <a:t>bei Wertminderung des Wirtschaftsgutes; </a:t>
                      </a:r>
                      <a:r>
                        <a:rPr lang="de-DE" sz="1600" dirty="0" err="1"/>
                        <a:t>zB</a:t>
                      </a:r>
                      <a:r>
                        <a:rPr lang="de-DE" sz="1600" dirty="0"/>
                        <a:t> Sinken der Wiederbeschaffungspreise.</a:t>
                      </a:r>
                    </a:p>
                    <a:p>
                      <a:r>
                        <a:rPr lang="de-DE" sz="800" baseline="0" dirty="0">
                          <a:solidFill>
                            <a:schemeClr val="accent2">
                              <a:lumMod val="40000"/>
                              <a:lumOff val="60000"/>
                            </a:schemeClr>
                          </a:solidFill>
                        </a:rPr>
                        <a:t>A</a:t>
                      </a:r>
                    </a:p>
                    <a:p>
                      <a:r>
                        <a:rPr lang="de-DE" sz="1600" dirty="0"/>
                        <a:t>-</a:t>
                      </a:r>
                      <a:r>
                        <a:rPr lang="de-DE" sz="1600" baseline="0" dirty="0"/>
                        <a:t> </a:t>
                      </a:r>
                      <a:r>
                        <a:rPr lang="de-DE" sz="1600" dirty="0"/>
                        <a:t>Die Ursachen</a:t>
                      </a:r>
                      <a:r>
                        <a:rPr lang="de-DE" sz="1600" baseline="0" dirty="0"/>
                        <a:t> für eine mögliche Teilwertabschreibung sind gesetzlich nicht eingeschränkt!</a:t>
                      </a:r>
                      <a:endParaRPr lang="de-DE" sz="1600" dirty="0"/>
                    </a:p>
                  </a:txBody>
                  <a:tcPr>
                    <a:solidFill>
                      <a:schemeClr val="accent2">
                        <a:lumMod val="60000"/>
                        <a:lumOff val="40000"/>
                      </a:schemeClr>
                    </a:solidFill>
                  </a:tcPr>
                </a:tc>
                <a:extLst>
                  <a:ext uri="{0D108BD9-81ED-4DB2-BD59-A6C34878D82A}">
                    <a16:rowId xmlns:a16="http://schemas.microsoft.com/office/drawing/2014/main" val="10001"/>
                  </a:ext>
                </a:extLst>
              </a:tr>
              <a:tr h="370840">
                <a:tc>
                  <a:txBody>
                    <a:bodyPr/>
                    <a:lstStyle/>
                    <a:p>
                      <a:r>
                        <a:rPr lang="de-DE" sz="1600" dirty="0"/>
                        <a:t>Nur bei </a:t>
                      </a:r>
                      <a:r>
                        <a:rPr lang="de-DE" sz="1600" b="1" dirty="0"/>
                        <a:t>abnutzbarem Anlagevermögen</a:t>
                      </a:r>
                    </a:p>
                  </a:txBody>
                  <a:tcPr/>
                </a:tc>
                <a:tc>
                  <a:txBody>
                    <a:bodyPr/>
                    <a:lstStyle/>
                    <a:p>
                      <a:r>
                        <a:rPr lang="de-DE" sz="1600" dirty="0"/>
                        <a:t>Für</a:t>
                      </a:r>
                      <a:r>
                        <a:rPr lang="de-DE" sz="1600" b="1" baseline="0" dirty="0"/>
                        <a:t> abnutzbares </a:t>
                      </a:r>
                      <a:r>
                        <a:rPr lang="de-DE" sz="1600" baseline="0" dirty="0"/>
                        <a:t>und nicht </a:t>
                      </a:r>
                      <a:r>
                        <a:rPr lang="de-DE" sz="1600" b="1" baseline="0" dirty="0"/>
                        <a:t>abnutzbares Anlagevermögen</a:t>
                      </a:r>
                      <a:endParaRPr lang="de-DE" sz="1600" b="1" dirty="0"/>
                    </a:p>
                  </a:txBody>
                  <a:tcPr/>
                </a:tc>
                <a:extLst>
                  <a:ext uri="{0D108BD9-81ED-4DB2-BD59-A6C34878D82A}">
                    <a16:rowId xmlns:a16="http://schemas.microsoft.com/office/drawing/2014/main" val="10002"/>
                  </a:ext>
                </a:extLst>
              </a:tr>
              <a:tr h="970121">
                <a:tc>
                  <a:txBody>
                    <a:bodyPr/>
                    <a:lstStyle/>
                    <a:p>
                      <a:r>
                        <a:rPr lang="de-DE" sz="1600" dirty="0"/>
                        <a:t>Auch bei der Gewinnermittlung nach</a:t>
                      </a:r>
                      <a:br>
                        <a:rPr lang="de-DE" sz="1600" dirty="0"/>
                      </a:br>
                      <a:r>
                        <a:rPr lang="de-DE" sz="1600" b="1" dirty="0"/>
                        <a:t>§</a:t>
                      </a:r>
                      <a:r>
                        <a:rPr lang="de-DE" sz="1600" b="1" baseline="0" dirty="0"/>
                        <a:t> 4 </a:t>
                      </a:r>
                      <a:r>
                        <a:rPr lang="de-DE" sz="1600" b="1" baseline="0" dirty="0" err="1"/>
                        <a:t>Abs</a:t>
                      </a:r>
                      <a:r>
                        <a:rPr lang="de-DE" sz="1600" b="1" baseline="0" dirty="0"/>
                        <a:t> 3 EStG </a:t>
                      </a:r>
                      <a:r>
                        <a:rPr lang="de-DE" sz="1600" baseline="0" dirty="0"/>
                        <a:t>und für </a:t>
                      </a:r>
                      <a:r>
                        <a:rPr lang="de-DE" sz="1600" b="1" baseline="0" dirty="0"/>
                        <a:t>außerbetriebliche Einkünfte</a:t>
                      </a:r>
                      <a:endParaRPr lang="de-DE" sz="1600" b="1" dirty="0"/>
                    </a:p>
                  </a:txBody>
                  <a:tcPr>
                    <a:solidFill>
                      <a:schemeClr val="accent2">
                        <a:lumMod val="60000"/>
                        <a:lumOff val="40000"/>
                      </a:schemeClr>
                    </a:solidFill>
                  </a:tcPr>
                </a:tc>
                <a:tc>
                  <a:txBody>
                    <a:bodyPr/>
                    <a:lstStyle/>
                    <a:p>
                      <a:r>
                        <a:rPr lang="de-DE" sz="1600" dirty="0"/>
                        <a:t>Nur bei Gewinnermittlung</a:t>
                      </a:r>
                      <a:r>
                        <a:rPr lang="de-DE" sz="1600" baseline="0" dirty="0"/>
                        <a:t> </a:t>
                      </a:r>
                      <a:r>
                        <a:rPr lang="de-DE" sz="1600" baseline="0" dirty="0" err="1"/>
                        <a:t>gem</a:t>
                      </a:r>
                      <a:r>
                        <a:rPr lang="de-DE" sz="1600" baseline="0" dirty="0"/>
                        <a:t> </a:t>
                      </a:r>
                      <a:r>
                        <a:rPr lang="de-DE" sz="1600" b="1" baseline="0" dirty="0"/>
                        <a:t>§ 4 </a:t>
                      </a:r>
                      <a:r>
                        <a:rPr lang="de-DE" sz="1600" b="1" baseline="0" dirty="0" err="1"/>
                        <a:t>Abs</a:t>
                      </a:r>
                      <a:r>
                        <a:rPr lang="de-DE" sz="1600" b="1" baseline="0" dirty="0"/>
                        <a:t> 1 </a:t>
                      </a:r>
                      <a:r>
                        <a:rPr lang="de-DE" sz="1600" baseline="0" dirty="0"/>
                        <a:t>und </a:t>
                      </a:r>
                      <a:r>
                        <a:rPr lang="de-DE" sz="1600" b="1" baseline="0" dirty="0"/>
                        <a:t>§ 5 EStG</a:t>
                      </a:r>
                      <a:endParaRPr lang="de-DE" sz="1600" b="1" dirty="0"/>
                    </a:p>
                  </a:txBody>
                  <a:tcPr>
                    <a:solidFill>
                      <a:schemeClr val="accent2">
                        <a:lumMod val="60000"/>
                        <a:lumOff val="40000"/>
                      </a:schemeClr>
                    </a:solidFill>
                  </a:tcPr>
                </a:tc>
                <a:extLst>
                  <a:ext uri="{0D108BD9-81ED-4DB2-BD59-A6C34878D82A}">
                    <a16:rowId xmlns:a16="http://schemas.microsoft.com/office/drawing/2014/main" val="10003"/>
                  </a:ext>
                </a:extLst>
              </a:tr>
              <a:tr h="370840">
                <a:tc gridSpan="2">
                  <a:txBody>
                    <a:bodyPr/>
                    <a:lstStyle/>
                    <a:p>
                      <a:pPr algn="ctr"/>
                      <a:r>
                        <a:rPr lang="de-DE" sz="1600" b="1" dirty="0"/>
                        <a:t>Unternehmensrecht: </a:t>
                      </a:r>
                      <a:r>
                        <a:rPr lang="de-DE" sz="1600" dirty="0"/>
                        <a:t>Außerplanmäßige Abschreibung (§ 201 </a:t>
                      </a:r>
                      <a:r>
                        <a:rPr lang="de-DE" sz="1600" dirty="0" err="1"/>
                        <a:t>Abs</a:t>
                      </a:r>
                      <a:r>
                        <a:rPr lang="de-DE" sz="1600" dirty="0"/>
                        <a:t> 2 UGB) für abnutzbares und nichtabnutzbares Anlagevermögen </a:t>
                      </a:r>
                    </a:p>
                  </a:txBody>
                  <a:tcPr/>
                </a:tc>
                <a:tc hMerge="1">
                  <a:txBody>
                    <a:bodyPr/>
                    <a:lstStyle/>
                    <a:p>
                      <a:endParaRPr lang="de-DE"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19929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72344"/>
          </a:xfrm>
        </p:spPr>
        <p:txBody>
          <a:bodyPr/>
          <a:lstStyle/>
          <a:p>
            <a:r>
              <a:rPr lang="de-AT" dirty="0"/>
              <a:t>Wertaufholungsgebot (208 UGB)</a:t>
            </a:r>
          </a:p>
        </p:txBody>
      </p:sp>
      <p:sp>
        <p:nvSpPr>
          <p:cNvPr id="3" name="Inhaltsplatzhalter 2"/>
          <p:cNvSpPr>
            <a:spLocks noGrp="1"/>
          </p:cNvSpPr>
          <p:nvPr>
            <p:ph sz="quarter" idx="1"/>
          </p:nvPr>
        </p:nvSpPr>
        <p:spPr>
          <a:xfrm>
            <a:off x="539552" y="1484784"/>
            <a:ext cx="8157592" cy="4649728"/>
          </a:xfrm>
        </p:spPr>
        <p:txBody>
          <a:bodyPr>
            <a:normAutofit fontScale="85000" lnSpcReduction="20000"/>
          </a:bodyPr>
          <a:lstStyle/>
          <a:p>
            <a:pPr algn="just"/>
            <a:r>
              <a:rPr lang="de-AT" dirty="0"/>
              <a:t>Wird bei AV oder UV eine </a:t>
            </a:r>
            <a:r>
              <a:rPr lang="de-AT" dirty="0" err="1"/>
              <a:t>außerplanm</a:t>
            </a:r>
            <a:r>
              <a:rPr lang="de-AT" dirty="0"/>
              <a:t>. Abschr. vorgenommen und fällt Grund in späteren Geschäftsjahren weg, so hat 	zwingend eine Zuschreibung zu erfolgen.</a:t>
            </a:r>
          </a:p>
          <a:p>
            <a:pPr algn="just"/>
            <a:endParaRPr lang="de-AT" dirty="0"/>
          </a:p>
          <a:p>
            <a:pPr algn="just"/>
            <a:r>
              <a:rPr lang="de-AT" dirty="0"/>
              <a:t>Dies gilt dann nicht, wenn ein niedrigerer Wertansatz </a:t>
            </a:r>
            <a:r>
              <a:rPr lang="de-AT" dirty="0" err="1"/>
              <a:t>strl</a:t>
            </a:r>
            <a:r>
              <a:rPr lang="de-AT" dirty="0"/>
              <a:t>. Unter der Voraussetzung beibehalten werden darf, dass er auch im Jahresabschluss beigehalten wird.</a:t>
            </a:r>
          </a:p>
          <a:p>
            <a:pPr algn="just">
              <a:buNone/>
            </a:pPr>
            <a:endParaRPr lang="de-AT" dirty="0"/>
          </a:p>
          <a:p>
            <a:pPr>
              <a:buNone/>
            </a:pPr>
            <a:r>
              <a:rPr lang="de-AT" dirty="0"/>
              <a:t>	Unternehmensrechtlich besteht grundsätzlich ein Wertaufholungsgebot gem. § 208 UGB wenn die Gründe für die außerplanmäßige Abschreibung nicht mehr bestehen.</a:t>
            </a:r>
          </a:p>
          <a:p>
            <a:pPr algn="just">
              <a:buNone/>
            </a:pPr>
            <a:endParaRPr lang="de-AT" dirty="0"/>
          </a:p>
          <a:p>
            <a:pPr algn="just">
              <a:buNone/>
            </a:pPr>
            <a:r>
              <a:rPr lang="de-AT" dirty="0"/>
              <a:t>	Eine Zuschreibung braucht aber nicht vorgenommen werden, wenn durch die Zuschreibung der </a:t>
            </a:r>
            <a:r>
              <a:rPr lang="de-AT" dirty="0" err="1"/>
              <a:t>strl</a:t>
            </a:r>
            <a:r>
              <a:rPr lang="de-AT" dirty="0"/>
              <a:t>. Gewinn erhöht wird bzw. der Verlust vermindert wird.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72344"/>
          </a:xfrm>
        </p:spPr>
        <p:txBody>
          <a:bodyPr/>
          <a:lstStyle/>
          <a:p>
            <a:r>
              <a:rPr lang="de-AT" dirty="0"/>
              <a:t>Wertaufholungsgebot EStG</a:t>
            </a:r>
          </a:p>
        </p:txBody>
      </p:sp>
      <p:sp>
        <p:nvSpPr>
          <p:cNvPr id="3" name="Inhaltsplatzhalter 2"/>
          <p:cNvSpPr>
            <a:spLocks noGrp="1"/>
          </p:cNvSpPr>
          <p:nvPr>
            <p:ph sz="quarter" idx="1"/>
          </p:nvPr>
        </p:nvSpPr>
        <p:spPr>
          <a:xfrm>
            <a:off x="467544" y="1196752"/>
            <a:ext cx="8676456" cy="5112568"/>
          </a:xfrm>
        </p:spPr>
        <p:txBody>
          <a:bodyPr>
            <a:normAutofit fontScale="85000" lnSpcReduction="20000"/>
          </a:bodyPr>
          <a:lstStyle/>
          <a:p>
            <a:r>
              <a:rPr lang="de-AT" dirty="0"/>
              <a:t>§ 6 Z1 EStG (abnutzbares AV): </a:t>
            </a:r>
          </a:p>
          <a:p>
            <a:pPr marL="0" indent="0">
              <a:buNone/>
            </a:pPr>
            <a:r>
              <a:rPr lang="de-AT" dirty="0"/>
              <a:t>	Letzter Bilanzansatz darf nicht überschritten werden, 	ausgenommen die Fälle des § 6 Z 13 EStG. 	(uneingeschränkter Wertzusammenhang)</a:t>
            </a:r>
          </a:p>
          <a:p>
            <a:endParaRPr lang="de-AT" dirty="0"/>
          </a:p>
          <a:p>
            <a:r>
              <a:rPr lang="de-AT" dirty="0"/>
              <a:t>§ 6 Z 2 </a:t>
            </a:r>
            <a:r>
              <a:rPr lang="de-AT" dirty="0" err="1"/>
              <a:t>lit</a:t>
            </a:r>
            <a:r>
              <a:rPr lang="de-AT" dirty="0"/>
              <a:t> a EStG (nicht abnutzbares AV, UV): </a:t>
            </a:r>
          </a:p>
          <a:p>
            <a:pPr marL="0" indent="0">
              <a:buNone/>
            </a:pPr>
            <a:r>
              <a:rPr lang="de-AT" dirty="0"/>
              <a:t>	Teilwert darf angesetzt werden, auch wenn er über letztem 	Bilanzansatz liegt, höchstens jedoch Anschaffungs- bzw. 	Herstellungskosten (eingeschränkter Wertzusammenhang).</a:t>
            </a:r>
          </a:p>
          <a:p>
            <a:pPr>
              <a:buNone/>
            </a:pPr>
            <a:endParaRPr lang="de-AT" dirty="0"/>
          </a:p>
          <a:p>
            <a:r>
              <a:rPr lang="de-AT" dirty="0"/>
              <a:t>§ 6 Z 13 EStG: </a:t>
            </a:r>
          </a:p>
          <a:p>
            <a:pPr>
              <a:buNone/>
            </a:pPr>
            <a:r>
              <a:rPr lang="de-AT" dirty="0"/>
              <a:t>		- bestimmte Zuschreibungen im JA (unversteuerte RL,    	       	Anlagegüter,  GWG) sind für die Steuerbilanz maßgeblich</a:t>
            </a:r>
          </a:p>
          <a:p>
            <a:pPr>
              <a:buNone/>
            </a:pPr>
            <a:r>
              <a:rPr lang="de-AT" dirty="0"/>
              <a:t>		- unternehmensrechtliche Zuschreibungen auf bestimmte   	Beteiligungen des AV sind zwingend vorzunehmen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152400"/>
            <a:ext cx="8363272" cy="612304"/>
          </a:xfrm>
        </p:spPr>
        <p:txBody>
          <a:bodyPr>
            <a:normAutofit/>
          </a:bodyPr>
          <a:lstStyle/>
          <a:p>
            <a:r>
              <a:rPr lang="de-AT" dirty="0"/>
              <a:t>Bewertungsregeln des Umlaufvermögens</a:t>
            </a:r>
          </a:p>
        </p:txBody>
      </p:sp>
      <p:graphicFrame>
        <p:nvGraphicFramePr>
          <p:cNvPr id="4" name="Tabelle 3"/>
          <p:cNvGraphicFramePr>
            <a:graphicFrameLocks noGrp="1"/>
          </p:cNvGraphicFramePr>
          <p:nvPr>
            <p:extLst>
              <p:ext uri="{D42A27DB-BD31-4B8C-83A1-F6EECF244321}">
                <p14:modId xmlns:p14="http://schemas.microsoft.com/office/powerpoint/2010/main" val="1727032785"/>
              </p:ext>
            </p:extLst>
          </p:nvPr>
        </p:nvGraphicFramePr>
        <p:xfrm>
          <a:off x="251521" y="975846"/>
          <a:ext cx="8640960" cy="5837530"/>
        </p:xfrm>
        <a:graphic>
          <a:graphicData uri="http://schemas.openxmlformats.org/drawingml/2006/table">
            <a:tbl>
              <a:tblPr firstRow="1" bandRow="1">
                <a:tableStyleId>{5C22544A-7EE6-4342-B048-85BDC9FD1C3A}</a:tableStyleId>
              </a:tblPr>
              <a:tblGrid>
                <a:gridCol w="2880320">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2880320">
                  <a:extLst>
                    <a:ext uri="{9D8B030D-6E8A-4147-A177-3AD203B41FA5}">
                      <a16:colId xmlns:a16="http://schemas.microsoft.com/office/drawing/2014/main" val="20002"/>
                    </a:ext>
                  </a:extLst>
                </a:gridCol>
              </a:tblGrid>
              <a:tr h="347940">
                <a:tc>
                  <a:txBody>
                    <a:bodyPr/>
                    <a:lstStyle/>
                    <a:p>
                      <a:r>
                        <a:rPr lang="de-AT" dirty="0"/>
                        <a:t>Umlaufvermögen</a:t>
                      </a:r>
                    </a:p>
                  </a:txBody>
                  <a:tcPr>
                    <a:solidFill>
                      <a:schemeClr val="accent2">
                        <a:lumMod val="75000"/>
                      </a:schemeClr>
                    </a:solidFill>
                  </a:tcPr>
                </a:tc>
                <a:tc>
                  <a:txBody>
                    <a:bodyPr/>
                    <a:lstStyle/>
                    <a:p>
                      <a:r>
                        <a:rPr lang="de-AT" dirty="0" err="1"/>
                        <a:t>url</a:t>
                      </a:r>
                      <a:r>
                        <a:rPr lang="de-AT" dirty="0"/>
                        <a:t>. Bewertung</a:t>
                      </a:r>
                    </a:p>
                  </a:txBody>
                  <a:tcPr>
                    <a:solidFill>
                      <a:schemeClr val="accent2">
                        <a:lumMod val="75000"/>
                      </a:schemeClr>
                    </a:solidFill>
                  </a:tcPr>
                </a:tc>
                <a:tc>
                  <a:txBody>
                    <a:bodyPr/>
                    <a:lstStyle/>
                    <a:p>
                      <a:r>
                        <a:rPr lang="de-AT" dirty="0" err="1"/>
                        <a:t>strl</a:t>
                      </a:r>
                      <a:r>
                        <a:rPr lang="de-AT" dirty="0"/>
                        <a:t>. Bewertung</a:t>
                      </a:r>
                    </a:p>
                  </a:txBody>
                  <a:tcPr>
                    <a:solidFill>
                      <a:schemeClr val="accent2">
                        <a:lumMod val="75000"/>
                      </a:schemeClr>
                    </a:solidFill>
                  </a:tcPr>
                </a:tc>
                <a:extLst>
                  <a:ext uri="{0D108BD9-81ED-4DB2-BD59-A6C34878D82A}">
                    <a16:rowId xmlns:a16="http://schemas.microsoft.com/office/drawing/2014/main" val="10000"/>
                  </a:ext>
                </a:extLst>
              </a:tr>
              <a:tr h="331594">
                <a:tc>
                  <a:txBody>
                    <a:bodyPr/>
                    <a:lstStyle/>
                    <a:p>
                      <a:r>
                        <a:rPr lang="de-AT" sz="1600" dirty="0"/>
                        <a:t>Rechtsquelle</a:t>
                      </a:r>
                    </a:p>
                  </a:txBody>
                  <a:tcPr>
                    <a:solidFill>
                      <a:schemeClr val="accent2">
                        <a:lumMod val="60000"/>
                        <a:lumOff val="40000"/>
                      </a:schemeClr>
                    </a:solidFill>
                  </a:tcPr>
                </a:tc>
                <a:tc>
                  <a:txBody>
                    <a:bodyPr/>
                    <a:lstStyle/>
                    <a:p>
                      <a:r>
                        <a:rPr lang="de-AT" sz="1600" dirty="0"/>
                        <a:t>§§ 206 u. 207 UGB</a:t>
                      </a:r>
                    </a:p>
                  </a:txBody>
                  <a:tcPr>
                    <a:solidFill>
                      <a:schemeClr val="accent2">
                        <a:lumMod val="60000"/>
                        <a:lumOff val="40000"/>
                      </a:schemeClr>
                    </a:solidFill>
                  </a:tcPr>
                </a:tc>
                <a:tc>
                  <a:txBody>
                    <a:bodyPr/>
                    <a:lstStyle/>
                    <a:p>
                      <a:r>
                        <a:rPr lang="de-AT" sz="1600" dirty="0"/>
                        <a:t>§ 6 Z2a EStG</a:t>
                      </a:r>
                    </a:p>
                  </a:txBody>
                  <a:tcPr>
                    <a:solidFill>
                      <a:schemeClr val="accent2">
                        <a:lumMod val="60000"/>
                        <a:lumOff val="40000"/>
                      </a:schemeClr>
                    </a:solidFill>
                  </a:tcPr>
                </a:tc>
                <a:extLst>
                  <a:ext uri="{0D108BD9-81ED-4DB2-BD59-A6C34878D82A}">
                    <a16:rowId xmlns:a16="http://schemas.microsoft.com/office/drawing/2014/main" val="10001"/>
                  </a:ext>
                </a:extLst>
              </a:tr>
              <a:tr h="1523611">
                <a:tc>
                  <a:txBody>
                    <a:bodyPr/>
                    <a:lstStyle/>
                    <a:p>
                      <a:r>
                        <a:rPr lang="de-AT" sz="1600" dirty="0"/>
                        <a:t>Bewertungsprinzip</a:t>
                      </a:r>
                    </a:p>
                  </a:txBody>
                  <a:tcPr/>
                </a:tc>
                <a:tc>
                  <a:txBody>
                    <a:bodyPr/>
                    <a:lstStyle/>
                    <a:p>
                      <a:r>
                        <a:rPr lang="de-AT" sz="1600" dirty="0"/>
                        <a:t>Strenges</a:t>
                      </a:r>
                    </a:p>
                    <a:p>
                      <a:r>
                        <a:rPr lang="de-AT" sz="1600" dirty="0"/>
                        <a:t>Niederstwertprinzip</a:t>
                      </a:r>
                    </a:p>
                    <a:p>
                      <a:endParaRPr lang="de-AT" sz="1600" dirty="0"/>
                    </a:p>
                    <a:p>
                      <a:endParaRPr lang="de-AT" sz="1600" dirty="0"/>
                    </a:p>
                  </a:txBody>
                  <a:tcPr/>
                </a:tc>
                <a:tc>
                  <a:txBody>
                    <a:bodyPr/>
                    <a:lstStyle/>
                    <a:p>
                      <a:r>
                        <a:rPr lang="de-AT" sz="1600" dirty="0"/>
                        <a:t>Kann – jedoch</a:t>
                      </a:r>
                    </a:p>
                    <a:p>
                      <a:r>
                        <a:rPr lang="de-AT" sz="1600" dirty="0" err="1"/>
                        <a:t>Maßgeblichkeitsprinzip</a:t>
                      </a:r>
                      <a:endParaRPr lang="de-AT" sz="800" dirty="0"/>
                    </a:p>
                    <a:p>
                      <a:r>
                        <a:rPr lang="de-AT" sz="1600" dirty="0" err="1"/>
                        <a:t>Strl</a:t>
                      </a:r>
                      <a:r>
                        <a:rPr lang="de-AT" sz="1600" dirty="0"/>
                        <a:t>.  Verbot der Berücksichtigung der Wertminderungen,</a:t>
                      </a:r>
                      <a:r>
                        <a:rPr lang="de-AT" sz="1600" baseline="0" dirty="0"/>
                        <a:t> die nach dem Bilanzstichtag eingetreten sind</a:t>
                      </a:r>
                      <a:endParaRPr lang="de-AT" sz="1600" dirty="0"/>
                    </a:p>
                  </a:txBody>
                  <a:tcPr/>
                </a:tc>
                <a:extLst>
                  <a:ext uri="{0D108BD9-81ED-4DB2-BD59-A6C34878D82A}">
                    <a16:rowId xmlns:a16="http://schemas.microsoft.com/office/drawing/2014/main" val="10002"/>
                  </a:ext>
                </a:extLst>
              </a:tr>
              <a:tr h="550905">
                <a:tc>
                  <a:txBody>
                    <a:bodyPr/>
                    <a:lstStyle/>
                    <a:p>
                      <a:r>
                        <a:rPr lang="de-AT" sz="1600" dirty="0"/>
                        <a:t>Vergleichswert</a:t>
                      </a:r>
                    </a:p>
                  </a:txBody>
                  <a:tcPr>
                    <a:solidFill>
                      <a:schemeClr val="accent2">
                        <a:lumMod val="60000"/>
                        <a:lumOff val="40000"/>
                      </a:schemeClr>
                    </a:solidFill>
                  </a:tcPr>
                </a:tc>
                <a:tc>
                  <a:txBody>
                    <a:bodyPr/>
                    <a:lstStyle/>
                    <a:p>
                      <a:r>
                        <a:rPr lang="de-AT" sz="1600" dirty="0"/>
                        <a:t>Börsenkurs, Marktpreis,</a:t>
                      </a:r>
                    </a:p>
                    <a:p>
                      <a:r>
                        <a:rPr lang="de-AT" sz="1600" dirty="0"/>
                        <a:t>beizulegender Wert</a:t>
                      </a:r>
                    </a:p>
                  </a:txBody>
                  <a:tcPr>
                    <a:solidFill>
                      <a:schemeClr val="accent2">
                        <a:lumMod val="60000"/>
                        <a:lumOff val="40000"/>
                      </a:schemeClr>
                    </a:solidFill>
                  </a:tcPr>
                </a:tc>
                <a:tc>
                  <a:txBody>
                    <a:bodyPr/>
                    <a:lstStyle/>
                    <a:p>
                      <a:r>
                        <a:rPr lang="de-AT" sz="1600" dirty="0"/>
                        <a:t>Teilwert</a:t>
                      </a:r>
                    </a:p>
                  </a:txBody>
                  <a:tcPr>
                    <a:solidFill>
                      <a:schemeClr val="accent2">
                        <a:lumMod val="60000"/>
                        <a:lumOff val="40000"/>
                      </a:schemeClr>
                    </a:solidFill>
                  </a:tcPr>
                </a:tc>
                <a:extLst>
                  <a:ext uri="{0D108BD9-81ED-4DB2-BD59-A6C34878D82A}">
                    <a16:rowId xmlns:a16="http://schemas.microsoft.com/office/drawing/2014/main" val="10003"/>
                  </a:ext>
                </a:extLst>
              </a:tr>
              <a:tr h="550905">
                <a:tc>
                  <a:txBody>
                    <a:bodyPr/>
                    <a:lstStyle/>
                    <a:p>
                      <a:r>
                        <a:rPr lang="de-AT" sz="1600" dirty="0"/>
                        <a:t>Abwertung</a:t>
                      </a:r>
                    </a:p>
                  </a:txBody>
                  <a:tcPr/>
                </a:tc>
                <a:tc>
                  <a:txBody>
                    <a:bodyPr/>
                    <a:lstStyle/>
                    <a:p>
                      <a:r>
                        <a:rPr lang="de-AT" sz="1600" dirty="0"/>
                        <a:t>Muss</a:t>
                      </a:r>
                      <a:r>
                        <a:rPr lang="de-AT" sz="1600" baseline="0" dirty="0"/>
                        <a:t> w/strenges Niederstwertprinzip</a:t>
                      </a:r>
                      <a:endParaRPr lang="de-AT" sz="1600" dirty="0"/>
                    </a:p>
                  </a:txBody>
                  <a:tcPr/>
                </a:tc>
                <a:tc>
                  <a:txBody>
                    <a:bodyPr/>
                    <a:lstStyle/>
                    <a:p>
                      <a:r>
                        <a:rPr lang="de-AT" sz="1600" dirty="0"/>
                        <a:t>Kann – jedoch</a:t>
                      </a:r>
                    </a:p>
                    <a:p>
                      <a:r>
                        <a:rPr lang="de-AT" sz="1600" dirty="0" err="1"/>
                        <a:t>Maßgeblichkeitsprinzip</a:t>
                      </a:r>
                      <a:endParaRPr lang="de-AT" sz="1600" dirty="0"/>
                    </a:p>
                  </a:txBody>
                  <a:tcPr/>
                </a:tc>
                <a:extLst>
                  <a:ext uri="{0D108BD9-81ED-4DB2-BD59-A6C34878D82A}">
                    <a16:rowId xmlns:a16="http://schemas.microsoft.com/office/drawing/2014/main" val="10004"/>
                  </a:ext>
                </a:extLst>
              </a:tr>
              <a:tr h="1600810">
                <a:tc>
                  <a:txBody>
                    <a:bodyPr/>
                    <a:lstStyle/>
                    <a:p>
                      <a:r>
                        <a:rPr lang="de-AT" sz="1600" dirty="0"/>
                        <a:t>Aufwertung</a:t>
                      </a:r>
                    </a:p>
                  </a:txBody>
                  <a:tcPr>
                    <a:solidFill>
                      <a:schemeClr val="accent2">
                        <a:lumMod val="60000"/>
                        <a:lumOff val="40000"/>
                      </a:schemeClr>
                    </a:solidFill>
                  </a:tcPr>
                </a:tc>
                <a:tc>
                  <a:txBody>
                    <a:bodyPr/>
                    <a:lstStyle/>
                    <a:p>
                      <a:r>
                        <a:rPr lang="de-AT" sz="1600" dirty="0"/>
                        <a:t>Grundsätzlich muss § 208 (1)</a:t>
                      </a:r>
                    </a:p>
                    <a:p>
                      <a:r>
                        <a:rPr lang="de-AT" sz="1600" dirty="0" err="1"/>
                        <a:t>defacto</a:t>
                      </a:r>
                      <a:r>
                        <a:rPr lang="de-AT" sz="1600" dirty="0"/>
                        <a:t> kann § 208 (2)</a:t>
                      </a:r>
                    </a:p>
                    <a:p>
                      <a:r>
                        <a:rPr lang="de-AT" sz="1600" dirty="0"/>
                        <a:t>Muss,</a:t>
                      </a:r>
                      <a:r>
                        <a:rPr lang="de-AT" sz="1600" baseline="0" dirty="0"/>
                        <a:t> bei Abschreibungen gem. § 207 (2) für Wertminderungen, die nach dem Bilanzstichtag eingetreten sind</a:t>
                      </a:r>
                      <a:r>
                        <a:rPr lang="de-AT" sz="1600" dirty="0"/>
                        <a:t> </a:t>
                      </a:r>
                    </a:p>
                  </a:txBody>
                  <a:tcPr>
                    <a:solidFill>
                      <a:schemeClr val="accent2">
                        <a:lumMod val="60000"/>
                        <a:lumOff val="40000"/>
                      </a:schemeClr>
                    </a:solidFill>
                  </a:tcPr>
                </a:tc>
                <a:tc>
                  <a:txBody>
                    <a:bodyPr/>
                    <a:lstStyle/>
                    <a:p>
                      <a:r>
                        <a:rPr lang="de-AT" sz="1600" dirty="0"/>
                        <a:t>Kann – jedoch </a:t>
                      </a:r>
                    </a:p>
                    <a:p>
                      <a:r>
                        <a:rPr lang="de-AT" sz="1600" dirty="0" err="1"/>
                        <a:t>Maßgeblichkeitsprinzip</a:t>
                      </a:r>
                      <a:endParaRPr lang="de-AT" sz="1600" dirty="0"/>
                    </a:p>
                  </a:txBody>
                  <a:tcPr>
                    <a:solidFill>
                      <a:schemeClr val="accent2">
                        <a:lumMod val="60000"/>
                        <a:lumOff val="40000"/>
                      </a:schemeClr>
                    </a:solidFill>
                  </a:tcPr>
                </a:tc>
                <a:extLst>
                  <a:ext uri="{0D108BD9-81ED-4DB2-BD59-A6C34878D82A}">
                    <a16:rowId xmlns:a16="http://schemas.microsoft.com/office/drawing/2014/main" val="10005"/>
                  </a:ext>
                </a:extLst>
              </a:tr>
              <a:tr h="782865">
                <a:tc>
                  <a:txBody>
                    <a:bodyPr/>
                    <a:lstStyle/>
                    <a:p>
                      <a:r>
                        <a:rPr lang="de-AT" sz="1600" dirty="0"/>
                        <a:t>Bewertungsvereinfachung</a:t>
                      </a:r>
                    </a:p>
                  </a:txBody>
                  <a:tcPr/>
                </a:tc>
                <a:tc>
                  <a:txBody>
                    <a:bodyPr/>
                    <a:lstStyle/>
                    <a:p>
                      <a:r>
                        <a:rPr lang="de-AT" sz="1600" dirty="0" err="1"/>
                        <a:t>Festwert</a:t>
                      </a:r>
                      <a:r>
                        <a:rPr lang="de-AT" sz="1600" dirty="0"/>
                        <a:t>, gewogener</a:t>
                      </a:r>
                      <a:r>
                        <a:rPr lang="de-AT" sz="1600" baseline="0" dirty="0"/>
                        <a:t> Durchschnittswert, nach kfm. Beurteilung notwendiger Wert</a:t>
                      </a:r>
                      <a:endParaRPr lang="de-AT" sz="1600" dirty="0"/>
                    </a:p>
                  </a:txBody>
                  <a:tcPr/>
                </a:tc>
                <a:tc>
                  <a:txBody>
                    <a:bodyPr/>
                    <a:lstStyle/>
                    <a:p>
                      <a:r>
                        <a:rPr lang="de-AT" sz="1600" dirty="0" err="1"/>
                        <a:t>Maßgeblichkeitsprinzip</a:t>
                      </a:r>
                      <a:endParaRPr lang="de-AT" sz="1600" dirty="0"/>
                    </a:p>
                    <a:p>
                      <a:endParaRPr lang="de-AT"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72344"/>
          </a:xfrm>
        </p:spPr>
        <p:txBody>
          <a:bodyPr/>
          <a:lstStyle/>
          <a:p>
            <a:r>
              <a:rPr lang="de-AT" dirty="0"/>
              <a:t>Bewertung der Vorräte</a:t>
            </a:r>
          </a:p>
        </p:txBody>
      </p:sp>
      <p:sp>
        <p:nvSpPr>
          <p:cNvPr id="3" name="Inhaltsplatzhalter 2"/>
          <p:cNvSpPr>
            <a:spLocks noGrp="1"/>
          </p:cNvSpPr>
          <p:nvPr>
            <p:ph sz="quarter" idx="1"/>
          </p:nvPr>
        </p:nvSpPr>
        <p:spPr>
          <a:xfrm>
            <a:off x="251520" y="1196752"/>
            <a:ext cx="8640960" cy="5184576"/>
          </a:xfrm>
        </p:spPr>
        <p:txBody>
          <a:bodyPr>
            <a:normAutofit lnSpcReduction="10000"/>
          </a:bodyPr>
          <a:lstStyle/>
          <a:p>
            <a:pPr algn="just"/>
            <a:r>
              <a:rPr lang="de-AT" sz="2200" dirty="0"/>
              <a:t>höchstens mit den Anschaffungs- oder Herstellungskosten</a:t>
            </a:r>
          </a:p>
          <a:p>
            <a:pPr algn="just">
              <a:buNone/>
            </a:pPr>
            <a:endParaRPr lang="de-AT" sz="800" dirty="0"/>
          </a:p>
          <a:p>
            <a:pPr algn="just"/>
            <a:r>
              <a:rPr lang="de-AT" sz="2200" dirty="0"/>
              <a:t>drohende Verluste sind schon am Bilanzstichtag zu berücksichtigen, nicht erst dann, wenn sie realisiert worden sind</a:t>
            </a:r>
          </a:p>
          <a:p>
            <a:pPr algn="just">
              <a:buNone/>
            </a:pPr>
            <a:endParaRPr lang="de-AT" sz="800" dirty="0"/>
          </a:p>
          <a:p>
            <a:pPr algn="just"/>
            <a:r>
              <a:rPr lang="de-AT" sz="2200" dirty="0"/>
              <a:t>drohende Verluste können auftreten bei sinkenden Preisen sowohl auf dem Beschaffungsmarkt (z.B. niedrigere Wiederbeschaffungskosten) als auch auf dem Absatzmarkt (z.B. geänderte </a:t>
            </a:r>
            <a:r>
              <a:rPr lang="de-AT" sz="2200" dirty="0" err="1"/>
              <a:t>Konkurenzverhältnisse</a:t>
            </a:r>
            <a:r>
              <a:rPr lang="de-AT" sz="2200" dirty="0"/>
              <a:t>, geänderte Verbrauchsgewohnheiten</a:t>
            </a:r>
          </a:p>
          <a:p>
            <a:pPr algn="just">
              <a:buNone/>
            </a:pPr>
            <a:endParaRPr lang="de-AT" sz="800" dirty="0"/>
          </a:p>
          <a:p>
            <a:pPr algn="just"/>
            <a:r>
              <a:rPr lang="de-AT" sz="2200" dirty="0"/>
              <a:t>Abzuwerten sind u.a. Vorräte an technischen Artikeln z.B. Computer, Autos, wenn ein neues Modell auf den Markt gekommen ist oder in nächster Zeit zu erwarten ist</a:t>
            </a:r>
          </a:p>
          <a:p>
            <a:pPr algn="just">
              <a:buNone/>
            </a:pPr>
            <a:endParaRPr lang="de-AT" sz="800" dirty="0"/>
          </a:p>
          <a:p>
            <a:pPr algn="just"/>
            <a:r>
              <a:rPr lang="de-AT" sz="2200" dirty="0"/>
              <a:t>auch Waren, die schon längere Zeit unverkauft auf Lager sind, sogenannte „Ladenhüter“ sind abzuwerten</a:t>
            </a:r>
          </a:p>
          <a:p>
            <a:endParaRPr lang="de-AT"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72344"/>
          </a:xfrm>
        </p:spPr>
        <p:txBody>
          <a:bodyPr/>
          <a:lstStyle/>
          <a:p>
            <a:r>
              <a:rPr lang="de-DE" dirty="0"/>
              <a:t>Vorratsbewertung speziell in der LW</a:t>
            </a:r>
          </a:p>
        </p:txBody>
      </p:sp>
      <p:sp>
        <p:nvSpPr>
          <p:cNvPr id="3" name="Inhaltsplatzhalter 2"/>
          <p:cNvSpPr>
            <a:spLocks noGrp="1"/>
          </p:cNvSpPr>
          <p:nvPr>
            <p:ph sz="quarter" idx="1"/>
          </p:nvPr>
        </p:nvSpPr>
        <p:spPr>
          <a:xfrm>
            <a:off x="467544" y="1196752"/>
            <a:ext cx="8229600" cy="5400600"/>
          </a:xfrm>
        </p:spPr>
        <p:txBody>
          <a:bodyPr>
            <a:normAutofit fontScale="92500" lnSpcReduction="10000"/>
          </a:bodyPr>
          <a:lstStyle/>
          <a:p>
            <a:r>
              <a:rPr lang="de-DE" dirty="0"/>
              <a:t>Bewertung der Vorräte erfolgt mit dem Einkaufspreis </a:t>
            </a:r>
          </a:p>
          <a:p>
            <a:pPr marL="0" indent="0">
              <a:buNone/>
            </a:pPr>
            <a:r>
              <a:rPr lang="de-DE" dirty="0"/>
              <a:t>    (nicht Marktpreis)	</a:t>
            </a:r>
          </a:p>
          <a:p>
            <a:pPr marL="274320" lvl="1" indent="0">
              <a:buNone/>
            </a:pPr>
            <a:r>
              <a:rPr lang="de-DE" dirty="0"/>
              <a:t>	</a:t>
            </a:r>
            <a:r>
              <a:rPr lang="de-DE" u="sng" dirty="0">
                <a:solidFill>
                  <a:schemeClr val="tx1"/>
                </a:solidFill>
              </a:rPr>
              <a:t>Bsp</a:t>
            </a:r>
            <a:r>
              <a:rPr lang="de-DE" dirty="0">
                <a:solidFill>
                  <a:schemeClr val="tx1"/>
                </a:solidFill>
              </a:rPr>
              <a:t>.: Viehbewertung</a:t>
            </a:r>
          </a:p>
          <a:p>
            <a:pPr marL="274320" lvl="1" indent="0">
              <a:buNone/>
            </a:pPr>
            <a:r>
              <a:rPr lang="de-DE" dirty="0">
                <a:solidFill>
                  <a:schemeClr val="tx1"/>
                </a:solidFill>
              </a:rPr>
              <a:t>		   Einkaufspreis Ferkel</a:t>
            </a:r>
          </a:p>
          <a:p>
            <a:pPr marL="274320" lvl="1" indent="0">
              <a:buNone/>
            </a:pPr>
            <a:r>
              <a:rPr lang="de-DE" dirty="0">
                <a:solidFill>
                  <a:schemeClr val="tx1"/>
                </a:solidFill>
              </a:rPr>
              <a:t>		 + bereits verfüttertes Futter</a:t>
            </a:r>
          </a:p>
          <a:p>
            <a:pPr marL="274320" lvl="1" indent="0">
              <a:buNone/>
            </a:pPr>
            <a:r>
              <a:rPr lang="de-DE" dirty="0">
                <a:solidFill>
                  <a:schemeClr val="tx1"/>
                </a:solidFill>
              </a:rPr>
              <a:t>		 + sonstige variable Kosten</a:t>
            </a:r>
          </a:p>
          <a:p>
            <a:pPr marL="274320" lvl="1" indent="0">
              <a:buNone/>
            </a:pPr>
            <a:r>
              <a:rPr lang="de-DE" dirty="0">
                <a:solidFill>
                  <a:schemeClr val="tx1"/>
                </a:solidFill>
              </a:rPr>
              <a:t>		</a:t>
            </a:r>
            <a:r>
              <a:rPr lang="de-DE" u="sng" dirty="0">
                <a:solidFill>
                  <a:schemeClr val="tx1"/>
                </a:solidFill>
              </a:rPr>
              <a:t> + anteilige Fixkosten</a:t>
            </a:r>
          </a:p>
          <a:p>
            <a:pPr marL="274320" lvl="1" indent="0">
              <a:buNone/>
            </a:pPr>
            <a:r>
              <a:rPr lang="de-DE" dirty="0">
                <a:solidFill>
                  <a:schemeClr val="tx1"/>
                </a:solidFill>
              </a:rPr>
              <a:t>		= Herstellungskosten</a:t>
            </a:r>
          </a:p>
          <a:p>
            <a:pPr marL="274320" lvl="1" indent="0">
              <a:buNone/>
            </a:pPr>
            <a:endParaRPr lang="de-DE" dirty="0">
              <a:solidFill>
                <a:schemeClr val="tx1"/>
              </a:solidFill>
            </a:endParaRPr>
          </a:p>
          <a:p>
            <a:pPr lvl="1" algn="just"/>
            <a:r>
              <a:rPr lang="de-DE" dirty="0">
                <a:solidFill>
                  <a:schemeClr val="tx1"/>
                </a:solidFill>
              </a:rPr>
              <a:t>Bewertung der Viehbestände kann mit den statistischen Viehrichtsätzen erfolgen.</a:t>
            </a:r>
          </a:p>
          <a:p>
            <a:pPr lvl="1"/>
            <a:endParaRPr lang="de-DE" dirty="0">
              <a:solidFill>
                <a:schemeClr val="tx1"/>
              </a:solidFill>
            </a:endParaRPr>
          </a:p>
          <a:p>
            <a:pPr lvl="1" algn="just"/>
            <a:r>
              <a:rPr lang="de-DE" dirty="0">
                <a:solidFill>
                  <a:schemeClr val="tx1"/>
                </a:solidFill>
              </a:rPr>
              <a:t>Mastvieh ist nach UFSW, GZ RV/0162-W/03 vom 30.05.2006 mit den Herstellungskosten und der Futtermittelvorrat mit den Anschaffungskosten zu bewerten.</a:t>
            </a:r>
          </a:p>
          <a:p>
            <a:pPr marL="274320" lvl="1" indent="0">
              <a:buNone/>
            </a:pPr>
            <a:endParaRPr lang="de-DE" dirty="0"/>
          </a:p>
        </p:txBody>
      </p:sp>
    </p:spTree>
    <p:extLst>
      <p:ext uri="{BB962C8B-B14F-4D97-AF65-F5344CB8AC3E}">
        <p14:creationId xmlns:p14="http://schemas.microsoft.com/office/powerpoint/2010/main" val="3777893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Bewertung selbsterzeugte Vorräte		</a:t>
            </a:r>
          </a:p>
        </p:txBody>
      </p:sp>
      <p:sp>
        <p:nvSpPr>
          <p:cNvPr id="3" name="Inhaltsplatzhalter 2"/>
          <p:cNvSpPr>
            <a:spLocks noGrp="1"/>
          </p:cNvSpPr>
          <p:nvPr>
            <p:ph sz="quarter" idx="1"/>
          </p:nvPr>
        </p:nvSpPr>
        <p:spPr>
          <a:xfrm>
            <a:off x="467544" y="1484784"/>
            <a:ext cx="8424936" cy="4649728"/>
          </a:xfrm>
        </p:spPr>
        <p:txBody>
          <a:bodyPr/>
          <a:lstStyle/>
          <a:p>
            <a:r>
              <a:rPr lang="de-DE" dirty="0"/>
              <a:t>Bewertungsansatz sind die Selbstkostenpreise am Bilanzstichtag (aktueller Großhandelspreis)</a:t>
            </a:r>
          </a:p>
          <a:p>
            <a:endParaRPr lang="de-DE" dirty="0"/>
          </a:p>
          <a:p>
            <a:r>
              <a:rPr lang="de-DE" dirty="0"/>
              <a:t>Bewertung erfolgt nur bei marktfähigen Vorräten wie z.B.: Getreide, Mais, Kartoffel etc.</a:t>
            </a:r>
          </a:p>
          <a:p>
            <a:endParaRPr lang="de-DE" dirty="0"/>
          </a:p>
          <a:p>
            <a:r>
              <a:rPr lang="de-DE" dirty="0"/>
              <a:t>Bewertung stehende Ernte: variable + anteilige Fixkosten</a:t>
            </a:r>
          </a:p>
          <a:p>
            <a:endParaRPr lang="de-DE" dirty="0"/>
          </a:p>
          <a:p>
            <a:r>
              <a:rPr lang="de-DE" dirty="0"/>
              <a:t>Kein Ansatz der Verwaltungs- und Vertriebskosten im Steuerrecht</a:t>
            </a:r>
          </a:p>
          <a:p>
            <a:endParaRPr lang="de-DE" dirty="0"/>
          </a:p>
          <a:p>
            <a:pPr marL="0" indent="0">
              <a:buNone/>
            </a:pPr>
            <a:endParaRPr lang="de-DE" dirty="0"/>
          </a:p>
          <a:p>
            <a:endParaRPr lang="de-DE" dirty="0"/>
          </a:p>
          <a:p>
            <a:endParaRPr lang="de-DE" dirty="0"/>
          </a:p>
        </p:txBody>
      </p:sp>
    </p:spTree>
    <p:extLst>
      <p:ext uri="{BB962C8B-B14F-4D97-AF65-F5344CB8AC3E}">
        <p14:creationId xmlns:p14="http://schemas.microsoft.com/office/powerpoint/2010/main" val="772440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Bewertung zugekaufte Vorräte</a:t>
            </a:r>
          </a:p>
        </p:txBody>
      </p:sp>
      <p:sp>
        <p:nvSpPr>
          <p:cNvPr id="3" name="Inhaltsplatzhalter 2"/>
          <p:cNvSpPr>
            <a:spLocks noGrp="1"/>
          </p:cNvSpPr>
          <p:nvPr>
            <p:ph sz="quarter" idx="1"/>
          </p:nvPr>
        </p:nvSpPr>
        <p:spPr>
          <a:xfrm>
            <a:off x="467544" y="1340768"/>
            <a:ext cx="8229600" cy="4793744"/>
          </a:xfrm>
        </p:spPr>
        <p:txBody>
          <a:bodyPr/>
          <a:lstStyle/>
          <a:p>
            <a:r>
              <a:rPr lang="de-DE" dirty="0"/>
              <a:t>Bewertungsgrundlage für zugekaufte Vorräte sind die Preise der letzten Lieferung</a:t>
            </a:r>
          </a:p>
          <a:p>
            <a:endParaRPr lang="de-DE" dirty="0"/>
          </a:p>
          <a:p>
            <a:r>
              <a:rPr lang="de-DE" dirty="0"/>
              <a:t>Bewertung aller zugekauften Vorräte wie Saatgut, Düngemittel, Pflanzenschutzmittel, Futtermittel, Betriebsstoffe</a:t>
            </a:r>
          </a:p>
        </p:txBody>
      </p:sp>
    </p:spTree>
    <p:extLst>
      <p:ext uri="{BB962C8B-B14F-4D97-AF65-F5344CB8AC3E}">
        <p14:creationId xmlns:p14="http://schemas.microsoft.com/office/powerpoint/2010/main" val="2929308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Unternehmensrecht - Steuerrecht</a:t>
            </a:r>
          </a:p>
        </p:txBody>
      </p:sp>
      <p:sp>
        <p:nvSpPr>
          <p:cNvPr id="3" name="Inhaltsplatzhalter 2"/>
          <p:cNvSpPr>
            <a:spLocks noGrp="1"/>
          </p:cNvSpPr>
          <p:nvPr>
            <p:ph sz="quarter" idx="1"/>
          </p:nvPr>
        </p:nvSpPr>
        <p:spPr>
          <a:xfrm>
            <a:off x="539552" y="1340768"/>
            <a:ext cx="8604448" cy="5472608"/>
          </a:xfrm>
        </p:spPr>
        <p:txBody>
          <a:bodyPr>
            <a:normAutofit/>
          </a:bodyPr>
          <a:lstStyle/>
          <a:p>
            <a:pPr marL="0" indent="0">
              <a:buNone/>
            </a:pPr>
            <a:r>
              <a:rPr lang="de-DE" sz="1800" b="1" dirty="0"/>
              <a:t>„Drittes Buch“ UGB Rechnungslegung</a:t>
            </a:r>
          </a:p>
          <a:p>
            <a:pPr marL="0" indent="0">
              <a:buNone/>
            </a:pPr>
            <a:endParaRPr lang="de-DE" sz="1800" b="1" dirty="0"/>
          </a:p>
          <a:p>
            <a:pPr marL="0" indent="0">
              <a:buNone/>
            </a:pPr>
            <a:r>
              <a:rPr lang="de-DE" sz="1800" b="1" dirty="0"/>
              <a:t>Rechnungslegungspflicht für </a:t>
            </a:r>
            <a:r>
              <a:rPr lang="de-DE" sz="1800" b="1" dirty="0" err="1"/>
              <a:t>luf</a:t>
            </a:r>
            <a:r>
              <a:rPr lang="de-DE" sz="1800" b="1" dirty="0"/>
              <a:t> Betriebe nach UGB gem. § 189 (1) UGB verpflichtend für:</a:t>
            </a:r>
          </a:p>
          <a:p>
            <a:pPr marL="0" indent="0">
              <a:buNone/>
            </a:pPr>
            <a:r>
              <a:rPr lang="de-DE" sz="1800" dirty="0"/>
              <a:t>	- Kapitalgesellschaften (GmbH, AG)</a:t>
            </a:r>
          </a:p>
          <a:p>
            <a:pPr marL="0" indent="0">
              <a:buNone/>
            </a:pPr>
            <a:r>
              <a:rPr lang="de-DE" sz="1800" dirty="0"/>
              <a:t>	- unternehmerisch tätige Personengesellschaften, ohne natürliche Person als 	  	   Vollhafter (GmbH &amp; Co KG)</a:t>
            </a:r>
            <a:br>
              <a:rPr lang="de-DE" sz="1800" dirty="0"/>
            </a:br>
            <a:r>
              <a:rPr lang="de-DE" sz="1800" dirty="0"/>
              <a:t>		</a:t>
            </a:r>
            <a:r>
              <a:rPr lang="de-DE" sz="1800" i="1" dirty="0"/>
              <a:t>Gewinnermittlung gem. § 5 (1) EStG</a:t>
            </a:r>
          </a:p>
          <a:p>
            <a:pPr marL="0" indent="0">
              <a:buNone/>
            </a:pPr>
            <a:endParaRPr lang="de-DE" sz="1800" dirty="0"/>
          </a:p>
          <a:p>
            <a:pPr marL="0" indent="0">
              <a:buNone/>
            </a:pPr>
            <a:r>
              <a:rPr lang="de-DE" sz="1800" b="1" dirty="0"/>
              <a:t>Keine Rechnungslegungspflicht für </a:t>
            </a:r>
            <a:r>
              <a:rPr lang="de-DE" sz="1800" b="1" dirty="0" err="1"/>
              <a:t>luf</a:t>
            </a:r>
            <a:r>
              <a:rPr lang="de-DE" sz="1800" b="1" dirty="0"/>
              <a:t> Betriebe gem. § 189 (4) nach UGB für:</a:t>
            </a:r>
          </a:p>
          <a:p>
            <a:pPr marL="0" indent="0">
              <a:buNone/>
            </a:pPr>
            <a:r>
              <a:rPr lang="de-DE" sz="1800" b="1" dirty="0"/>
              <a:t>	</a:t>
            </a:r>
            <a:r>
              <a:rPr lang="de-DE" sz="1800" dirty="0"/>
              <a:t>- Einzelunternehmen</a:t>
            </a:r>
          </a:p>
          <a:p>
            <a:pPr marL="0" indent="0">
              <a:buNone/>
            </a:pPr>
            <a:r>
              <a:rPr lang="de-DE" sz="1800" b="1" dirty="0"/>
              <a:t>	</a:t>
            </a:r>
            <a:r>
              <a:rPr lang="de-DE" sz="1800" dirty="0"/>
              <a:t>- Offene Gesellschaft (OG)</a:t>
            </a:r>
          </a:p>
          <a:p>
            <a:pPr marL="0" indent="0">
              <a:buNone/>
            </a:pPr>
            <a:r>
              <a:rPr lang="de-DE" sz="1800" b="1" dirty="0"/>
              <a:t>	</a:t>
            </a:r>
            <a:r>
              <a:rPr lang="de-DE" sz="1800" dirty="0"/>
              <a:t>- Kommanditgesellschaft</a:t>
            </a:r>
          </a:p>
          <a:p>
            <a:pPr marL="0" indent="0">
              <a:buNone/>
            </a:pPr>
            <a:r>
              <a:rPr lang="de-DE" sz="1800" b="1" dirty="0"/>
              <a:t>	</a:t>
            </a:r>
            <a:r>
              <a:rPr lang="de-DE" sz="1800" dirty="0"/>
              <a:t>- Gesellschaft nach bürgerlichem Recht</a:t>
            </a:r>
          </a:p>
          <a:p>
            <a:pPr marL="0" lvl="0" indent="0">
              <a:buNone/>
            </a:pPr>
            <a:r>
              <a:rPr lang="de-DE" sz="900" dirty="0"/>
              <a:t>		</a:t>
            </a:r>
            <a:r>
              <a:rPr lang="de-DE" sz="1800" i="1" dirty="0">
                <a:solidFill>
                  <a:prstClr val="black"/>
                </a:solidFill>
              </a:rPr>
              <a:t>Gewinnermittlung gem. § 4 (1) EStG</a:t>
            </a:r>
          </a:p>
          <a:p>
            <a:pPr marL="0" indent="0">
              <a:buNone/>
            </a:pPr>
            <a:r>
              <a:rPr lang="de-DE" sz="1800" b="1" dirty="0"/>
              <a:t>		</a:t>
            </a:r>
          </a:p>
          <a:p>
            <a:pPr marL="0" indent="0">
              <a:buNone/>
            </a:pPr>
            <a:endParaRPr lang="de-DE" sz="1800" dirty="0"/>
          </a:p>
          <a:p>
            <a:pPr marL="0" indent="0">
              <a:buNone/>
            </a:pPr>
            <a:endParaRPr lang="de-DE" sz="1800" dirty="0"/>
          </a:p>
        </p:txBody>
      </p:sp>
      <p:sp>
        <p:nvSpPr>
          <p:cNvPr id="4" name="Pfeil nach rechts 3"/>
          <p:cNvSpPr/>
          <p:nvPr/>
        </p:nvSpPr>
        <p:spPr>
          <a:xfrm>
            <a:off x="1763688" y="3429000"/>
            <a:ext cx="300338" cy="144016"/>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Pfeil nach rechts 5"/>
          <p:cNvSpPr/>
          <p:nvPr/>
        </p:nvSpPr>
        <p:spPr>
          <a:xfrm>
            <a:off x="1763688" y="5877272"/>
            <a:ext cx="300338" cy="144016"/>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2699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Bilanzierung von Herbstanbau	</a:t>
            </a:r>
          </a:p>
        </p:txBody>
      </p:sp>
      <p:sp>
        <p:nvSpPr>
          <p:cNvPr id="3" name="Inhaltsplatzhalter 2"/>
          <p:cNvSpPr>
            <a:spLocks noGrp="1"/>
          </p:cNvSpPr>
          <p:nvPr>
            <p:ph sz="quarter" idx="1"/>
          </p:nvPr>
        </p:nvSpPr>
        <p:spPr>
          <a:xfrm>
            <a:off x="467544" y="1556792"/>
            <a:ext cx="8229600" cy="4577720"/>
          </a:xfrm>
        </p:spPr>
        <p:txBody>
          <a:bodyPr>
            <a:normAutofit lnSpcReduction="10000"/>
          </a:bodyPr>
          <a:lstStyle/>
          <a:p>
            <a:pPr marL="0" indent="0">
              <a:buNone/>
            </a:pPr>
            <a:r>
              <a:rPr lang="de-AT" u="sng" dirty="0"/>
              <a:t>anfallende Kosten</a:t>
            </a:r>
            <a:r>
              <a:rPr lang="de-AT" dirty="0"/>
              <a:t>:</a:t>
            </a:r>
          </a:p>
          <a:p>
            <a:pPr marL="0" indent="0">
              <a:buNone/>
            </a:pPr>
            <a:r>
              <a:rPr lang="de-AT" dirty="0"/>
              <a:t>	- Saatgut</a:t>
            </a:r>
          </a:p>
          <a:p>
            <a:pPr marL="0" indent="0">
              <a:buNone/>
            </a:pPr>
            <a:r>
              <a:rPr lang="de-AT" dirty="0"/>
              <a:t>	- Düngemittel</a:t>
            </a:r>
          </a:p>
          <a:p>
            <a:pPr marL="0" indent="0">
              <a:buNone/>
            </a:pPr>
            <a:r>
              <a:rPr lang="de-AT" dirty="0"/>
              <a:t>	- anteilige Maschinenkosten</a:t>
            </a:r>
          </a:p>
          <a:p>
            <a:pPr marL="0" indent="0">
              <a:buNone/>
            </a:pPr>
            <a:endParaRPr lang="de-AT" dirty="0"/>
          </a:p>
          <a:p>
            <a:r>
              <a:rPr lang="de-AT" dirty="0"/>
              <a:t>Gewinnermittlung gem. §4 (1)</a:t>
            </a:r>
          </a:p>
          <a:p>
            <a:pPr marL="0" indent="0">
              <a:buNone/>
            </a:pPr>
            <a:r>
              <a:rPr lang="de-AT" dirty="0"/>
              <a:t>	</a:t>
            </a:r>
            <a:r>
              <a:rPr lang="de-AT" dirty="0">
                <a:sym typeface="Wingdings" panose="05000000000000000000" pitchFamily="2" charset="2"/>
              </a:rPr>
              <a:t> kein Ansatz der Kosten</a:t>
            </a:r>
          </a:p>
          <a:p>
            <a:pPr marL="0" indent="0">
              <a:buNone/>
            </a:pPr>
            <a:endParaRPr lang="de-AT" dirty="0">
              <a:sym typeface="Wingdings" panose="05000000000000000000" pitchFamily="2" charset="2"/>
            </a:endParaRPr>
          </a:p>
          <a:p>
            <a:r>
              <a:rPr lang="de-AT" dirty="0">
                <a:sym typeface="Wingdings" panose="05000000000000000000" pitchFamily="2" charset="2"/>
              </a:rPr>
              <a:t>Gewinnermittlung gem. §5 (1)</a:t>
            </a:r>
          </a:p>
          <a:p>
            <a:pPr marL="0" indent="0">
              <a:buNone/>
            </a:pPr>
            <a:r>
              <a:rPr lang="de-AT" dirty="0">
                <a:sym typeface="Wingdings" panose="05000000000000000000" pitchFamily="2" charset="2"/>
              </a:rPr>
              <a:t>	 Ansatz der Kosten</a:t>
            </a:r>
          </a:p>
          <a:p>
            <a:pPr marL="0" indent="0">
              <a:buNone/>
            </a:pPr>
            <a:endParaRPr lang="de-AT" dirty="0">
              <a:sym typeface="Wingdings" panose="05000000000000000000" pitchFamily="2" charset="2"/>
            </a:endParaRPr>
          </a:p>
          <a:p>
            <a:pPr marL="0" indent="0">
              <a:buNone/>
            </a:pPr>
            <a:endParaRPr lang="de-AT" dirty="0">
              <a:sym typeface="Wingdings" panose="05000000000000000000" pitchFamily="2" charset="2"/>
            </a:endParaRPr>
          </a:p>
          <a:p>
            <a:pPr marL="0" indent="0">
              <a:buNone/>
            </a:pPr>
            <a:endParaRPr lang="de-AT" dirty="0"/>
          </a:p>
        </p:txBody>
      </p:sp>
    </p:spTree>
    <p:extLst>
      <p:ext uri="{BB962C8B-B14F-4D97-AF65-F5344CB8AC3E}">
        <p14:creationId xmlns:p14="http://schemas.microsoft.com/office/powerpoint/2010/main" val="923971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Roh-, Hilfs- und Betriebsstoffe</a:t>
            </a:r>
          </a:p>
        </p:txBody>
      </p:sp>
      <p:sp>
        <p:nvSpPr>
          <p:cNvPr id="3" name="Inhaltsplatzhalter 2"/>
          <p:cNvSpPr>
            <a:spLocks noGrp="1"/>
          </p:cNvSpPr>
          <p:nvPr>
            <p:ph sz="quarter" idx="1"/>
          </p:nvPr>
        </p:nvSpPr>
        <p:spPr>
          <a:xfrm>
            <a:off x="467544" y="1196752"/>
            <a:ext cx="8352928" cy="4937760"/>
          </a:xfrm>
        </p:spPr>
        <p:txBody>
          <a:bodyPr/>
          <a:lstStyle/>
          <a:p>
            <a:pPr>
              <a:buNone/>
            </a:pPr>
            <a:r>
              <a:rPr lang="de-AT" b="1" dirty="0"/>
              <a:t>Inventur</a:t>
            </a:r>
          </a:p>
          <a:p>
            <a:pPr>
              <a:buNone/>
            </a:pPr>
            <a:r>
              <a:rPr lang="de-AT" sz="2000" u="sng" dirty="0"/>
              <a:t>Rechtsquellen</a:t>
            </a:r>
            <a:r>
              <a:rPr lang="de-AT" sz="2000" dirty="0"/>
              <a:t>: §§ 192 und 209 UGB; EStR </a:t>
            </a:r>
            <a:r>
              <a:rPr lang="de-AT" sz="2000" dirty="0" err="1"/>
              <a:t>Rz</a:t>
            </a:r>
            <a:r>
              <a:rPr lang="de-AT" sz="2000" dirty="0"/>
              <a:t> 2101f:</a:t>
            </a:r>
          </a:p>
          <a:p>
            <a:pPr>
              <a:buNone/>
            </a:pPr>
            <a:endParaRPr lang="de-AT" sz="800" dirty="0"/>
          </a:p>
          <a:p>
            <a:r>
              <a:rPr lang="de-AT" sz="2000" dirty="0"/>
              <a:t>inventieren: zählen, messen, wiegen – möglichst zeitnah zum Bilanzstichtag</a:t>
            </a:r>
          </a:p>
          <a:p>
            <a:r>
              <a:rPr lang="de-AT" sz="2000" dirty="0"/>
              <a:t>grundsätzlich körperliche Bestandsaufnahme</a:t>
            </a:r>
          </a:p>
          <a:p>
            <a:r>
              <a:rPr lang="de-AT" sz="2000" dirty="0"/>
              <a:t>keine körperliche Bestandsaufnahme: wenn durch ein den </a:t>
            </a:r>
            <a:r>
              <a:rPr lang="de-AT" sz="2000" dirty="0" err="1"/>
              <a:t>GoB</a:t>
            </a:r>
            <a:r>
              <a:rPr lang="de-AT" sz="2000" dirty="0"/>
              <a:t> entsprechendes Verfahren gesichert ist, dass der Bestand auch ohne körperliche Bestandaufnahme für diesen Zeitpunkt festgestellt werden kann</a:t>
            </a:r>
          </a:p>
          <a:p>
            <a:pPr>
              <a:buFontTx/>
              <a:buChar char="-"/>
            </a:pPr>
            <a:endParaRPr lang="de-AT" sz="2000" dirty="0"/>
          </a:p>
          <a:p>
            <a:pPr>
              <a:buNone/>
            </a:pPr>
            <a:r>
              <a:rPr lang="de-AT" sz="2000" dirty="0"/>
              <a:t>				</a:t>
            </a:r>
          </a:p>
          <a:p>
            <a:pPr>
              <a:buNone/>
            </a:pPr>
            <a:r>
              <a:rPr lang="de-AT" sz="2000" dirty="0"/>
              <a:t> </a:t>
            </a:r>
          </a:p>
        </p:txBody>
      </p:sp>
      <p:sp>
        <p:nvSpPr>
          <p:cNvPr id="4" name="Abgerundetes Rechteck 3"/>
          <p:cNvSpPr/>
          <p:nvPr/>
        </p:nvSpPr>
        <p:spPr>
          <a:xfrm>
            <a:off x="3635896" y="4221088"/>
            <a:ext cx="1944216" cy="432048"/>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Inventurmethoden</a:t>
            </a:r>
          </a:p>
        </p:txBody>
      </p:sp>
      <p:cxnSp>
        <p:nvCxnSpPr>
          <p:cNvPr id="11" name="Gerade Verbindung 10"/>
          <p:cNvCxnSpPr>
            <a:stCxn id="4" idx="2"/>
          </p:cNvCxnSpPr>
          <p:nvPr/>
        </p:nvCxnSpPr>
        <p:spPr>
          <a:xfrm flipH="1">
            <a:off x="2555776" y="4653136"/>
            <a:ext cx="2052228" cy="576064"/>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a:stCxn id="4" idx="2"/>
          </p:cNvCxnSpPr>
          <p:nvPr/>
        </p:nvCxnSpPr>
        <p:spPr>
          <a:xfrm>
            <a:off x="4608004" y="4653136"/>
            <a:ext cx="36004" cy="504056"/>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Gerade Verbindung 14"/>
          <p:cNvCxnSpPr>
            <a:stCxn id="4" idx="2"/>
            <a:endCxn id="18" idx="0"/>
          </p:cNvCxnSpPr>
          <p:nvPr/>
        </p:nvCxnSpPr>
        <p:spPr>
          <a:xfrm>
            <a:off x="4608004" y="4653136"/>
            <a:ext cx="2304256" cy="576064"/>
          </a:xfrm>
          <a:prstGeom prst="line">
            <a:avLst/>
          </a:prstGeom>
          <a:ln w="158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hteck 17"/>
          <p:cNvSpPr/>
          <p:nvPr/>
        </p:nvSpPr>
        <p:spPr>
          <a:xfrm>
            <a:off x="5868144" y="5229200"/>
            <a:ext cx="2088232" cy="50405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Stichprobeninventur</a:t>
            </a:r>
          </a:p>
        </p:txBody>
      </p:sp>
      <p:sp>
        <p:nvSpPr>
          <p:cNvPr id="19" name="Rechteck 18"/>
          <p:cNvSpPr/>
          <p:nvPr/>
        </p:nvSpPr>
        <p:spPr>
          <a:xfrm>
            <a:off x="3707904" y="5229200"/>
            <a:ext cx="1944216" cy="50405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permanente Inventur</a:t>
            </a:r>
          </a:p>
        </p:txBody>
      </p:sp>
      <p:sp>
        <p:nvSpPr>
          <p:cNvPr id="20" name="Rechteck 19"/>
          <p:cNvSpPr/>
          <p:nvPr/>
        </p:nvSpPr>
        <p:spPr>
          <a:xfrm>
            <a:off x="1619672" y="5229200"/>
            <a:ext cx="1800200" cy="50405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Stichtagsinventur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72344"/>
          </a:xfrm>
        </p:spPr>
        <p:txBody>
          <a:bodyPr/>
          <a:lstStyle/>
          <a:p>
            <a:r>
              <a:rPr lang="de-AT" dirty="0"/>
              <a:t>Inventurmethoden</a:t>
            </a:r>
          </a:p>
        </p:txBody>
      </p:sp>
      <p:sp>
        <p:nvSpPr>
          <p:cNvPr id="3" name="Inhaltsplatzhalter 2"/>
          <p:cNvSpPr>
            <a:spLocks noGrp="1"/>
          </p:cNvSpPr>
          <p:nvPr>
            <p:ph sz="quarter" idx="1"/>
          </p:nvPr>
        </p:nvSpPr>
        <p:spPr>
          <a:xfrm>
            <a:off x="467544" y="1196752"/>
            <a:ext cx="8229600" cy="5472608"/>
          </a:xfrm>
        </p:spPr>
        <p:txBody>
          <a:bodyPr>
            <a:normAutofit fontScale="92500" lnSpcReduction="10000"/>
          </a:bodyPr>
          <a:lstStyle/>
          <a:p>
            <a:r>
              <a:rPr lang="de-AT" sz="1600" b="1" dirty="0" err="1"/>
              <a:t>Stichtagsinventur</a:t>
            </a:r>
            <a:r>
              <a:rPr lang="de-AT" sz="1600" dirty="0"/>
              <a:t>: </a:t>
            </a:r>
          </a:p>
          <a:p>
            <a:pPr>
              <a:buNone/>
            </a:pPr>
            <a:r>
              <a:rPr lang="de-AT" sz="1600" dirty="0"/>
              <a:t>	- grundsätzlich ist die Inventur am Bilanzstichtag durchzuführen; in Realität nicht durchführbar; daher: Inventurstichtag kann innerhalb 3 Monate vor und bis zu 2 Monaten nach dem Bilanzstichtag liegen (Fortschreibung bzw. Rückrechnung auf Bilanzstichtag)</a:t>
            </a:r>
          </a:p>
          <a:p>
            <a:r>
              <a:rPr lang="de-AT" sz="1600" b="1" dirty="0"/>
              <a:t>permanente Inventur:</a:t>
            </a:r>
          </a:p>
          <a:p>
            <a:pPr>
              <a:buNone/>
            </a:pPr>
            <a:r>
              <a:rPr lang="de-AT" sz="1600" b="1" dirty="0"/>
              <a:t>	- </a:t>
            </a:r>
            <a:r>
              <a:rPr lang="de-AT" sz="1600" dirty="0"/>
              <a:t>körperliche Bestandsaufnahme über das ganze Jahr verteilt</a:t>
            </a:r>
          </a:p>
          <a:p>
            <a:pPr>
              <a:buNone/>
            </a:pPr>
            <a:r>
              <a:rPr lang="de-AT" sz="1600" b="1" dirty="0"/>
              <a:t>	- </a:t>
            </a:r>
            <a:r>
              <a:rPr lang="de-AT" sz="1600" dirty="0"/>
              <a:t>nicht alle Wirtschaftsgüter werden an einem Stichtag inventiert sondern Artikelgruppen      werden – verteilt auf das Geschäftsjahr  - körperlich aufgenommen</a:t>
            </a:r>
          </a:p>
          <a:p>
            <a:pPr>
              <a:buNone/>
            </a:pPr>
            <a:r>
              <a:rPr lang="de-AT" sz="1600" dirty="0"/>
              <a:t>	- Lagerbuchführung muss vorhanden sein, Fortschreibung und Rückrechnung muss möglich sein</a:t>
            </a:r>
          </a:p>
          <a:p>
            <a:pPr>
              <a:buNone/>
            </a:pPr>
            <a:r>
              <a:rPr lang="de-AT" sz="1600" dirty="0"/>
              <a:t>	- große Einzelposten sollen möglichst zeitnah aufgenommen werden</a:t>
            </a:r>
          </a:p>
          <a:p>
            <a:r>
              <a:rPr lang="de-AT" sz="1600" b="1" dirty="0"/>
              <a:t>Stichprobeninventur:</a:t>
            </a:r>
          </a:p>
          <a:p>
            <a:pPr>
              <a:buNone/>
            </a:pPr>
            <a:r>
              <a:rPr lang="de-AT" sz="1600" dirty="0"/>
              <a:t>	- bei zahlreichen Vermögensgegenständen (Lager muss mind. 1.000 Artikel aufweisen)</a:t>
            </a:r>
          </a:p>
          <a:p>
            <a:pPr>
              <a:buNone/>
            </a:pPr>
            <a:r>
              <a:rPr lang="de-AT" sz="1600" dirty="0"/>
              <a:t>	- keine Stichprobeninventur bei sehr teuren oder verderblichen Waren</a:t>
            </a:r>
          </a:p>
          <a:p>
            <a:r>
              <a:rPr lang="de-AT" sz="1600" b="1" dirty="0"/>
              <a:t>Festbewertung: </a:t>
            </a:r>
            <a:r>
              <a:rPr lang="de-AT" sz="1600" dirty="0"/>
              <a:t>§ 209 UGB</a:t>
            </a:r>
          </a:p>
          <a:p>
            <a:pPr>
              <a:buNone/>
            </a:pPr>
            <a:r>
              <a:rPr lang="de-AT" sz="1600" dirty="0"/>
              <a:t>	- Sachanlagevermögen sowie Roh-, Hilfs- und Betriebsstoffe</a:t>
            </a:r>
          </a:p>
          <a:p>
            <a:pPr>
              <a:buNone/>
            </a:pPr>
            <a:r>
              <a:rPr lang="de-AT" sz="1600" dirty="0"/>
              <a:t>	- Gegenstände werden regelmäßig ersetzt</a:t>
            </a:r>
          </a:p>
          <a:p>
            <a:pPr>
              <a:buNone/>
            </a:pPr>
            <a:r>
              <a:rPr lang="de-AT" sz="1600" dirty="0"/>
              <a:t>	- Gesamtwert von untergeordneter Bedeutung</a:t>
            </a:r>
          </a:p>
          <a:p>
            <a:pPr>
              <a:buNone/>
            </a:pPr>
            <a:r>
              <a:rPr lang="de-AT" sz="1600" dirty="0"/>
              <a:t>	- Bestand unterliegt in seiner Größe, seinem Wert und seiner Zusammensetzung voraussichtlich </a:t>
            </a:r>
          </a:p>
          <a:p>
            <a:pPr>
              <a:buNone/>
            </a:pPr>
            <a:r>
              <a:rPr lang="de-AT" sz="1600" dirty="0"/>
              <a:t>	  nur geringen Veränderungen</a:t>
            </a:r>
          </a:p>
          <a:p>
            <a:pPr>
              <a:buNone/>
            </a:pPr>
            <a:endParaRPr lang="de-AT" sz="1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Inventurbewertungsverfahren EStR </a:t>
            </a:r>
            <a:r>
              <a:rPr lang="de-AT" dirty="0" err="1"/>
              <a:t>Rz</a:t>
            </a:r>
            <a:r>
              <a:rPr lang="de-AT" dirty="0"/>
              <a:t> 2313f</a:t>
            </a:r>
          </a:p>
        </p:txBody>
      </p:sp>
      <p:sp>
        <p:nvSpPr>
          <p:cNvPr id="3" name="Inhaltsplatzhalter 2"/>
          <p:cNvSpPr>
            <a:spLocks noGrp="1"/>
          </p:cNvSpPr>
          <p:nvPr>
            <p:ph sz="quarter" idx="1"/>
          </p:nvPr>
        </p:nvSpPr>
        <p:spPr/>
        <p:txBody>
          <a:bodyPr/>
          <a:lstStyle/>
          <a:p>
            <a:r>
              <a:rPr lang="de-AT" sz="2400" dirty="0"/>
              <a:t>Grundsatz der Einzelbewertung nur bei ordentlicher Lagerbuchführung erfüllbar</a:t>
            </a:r>
          </a:p>
          <a:p>
            <a:endParaRPr lang="de-AT" dirty="0"/>
          </a:p>
          <a:p>
            <a:pPr>
              <a:buNone/>
            </a:pPr>
            <a:r>
              <a:rPr lang="de-AT" dirty="0"/>
              <a:t>				</a:t>
            </a:r>
            <a:r>
              <a:rPr lang="de-AT" sz="2400" b="1" dirty="0"/>
              <a:t>Einsatzermittlung</a:t>
            </a:r>
          </a:p>
        </p:txBody>
      </p:sp>
      <p:cxnSp>
        <p:nvCxnSpPr>
          <p:cNvPr id="7" name="Gerade Verbindung mit Pfeil 6"/>
          <p:cNvCxnSpPr/>
          <p:nvPr/>
        </p:nvCxnSpPr>
        <p:spPr>
          <a:xfrm flipH="1">
            <a:off x="2051720" y="2996952"/>
            <a:ext cx="2088232" cy="36004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9" name="Gerade Verbindung mit Pfeil 8"/>
          <p:cNvCxnSpPr/>
          <p:nvPr/>
        </p:nvCxnSpPr>
        <p:spPr>
          <a:xfrm>
            <a:off x="4139952" y="2996952"/>
            <a:ext cx="2232248" cy="360040"/>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1331640" y="3429000"/>
            <a:ext cx="1080120" cy="400110"/>
          </a:xfrm>
          <a:prstGeom prst="rect">
            <a:avLst/>
          </a:prstGeom>
          <a:noFill/>
        </p:spPr>
        <p:txBody>
          <a:bodyPr wrap="square" rtlCol="0">
            <a:spAutoFit/>
          </a:bodyPr>
          <a:lstStyle/>
          <a:p>
            <a:r>
              <a:rPr lang="de-AT" sz="2000" b="1" dirty="0"/>
              <a:t>direkt</a:t>
            </a:r>
          </a:p>
        </p:txBody>
      </p:sp>
      <p:sp>
        <p:nvSpPr>
          <p:cNvPr id="12" name="Textfeld 11"/>
          <p:cNvSpPr txBox="1"/>
          <p:nvPr/>
        </p:nvSpPr>
        <p:spPr>
          <a:xfrm>
            <a:off x="6012160" y="3501008"/>
            <a:ext cx="1440160" cy="369332"/>
          </a:xfrm>
          <a:prstGeom prst="rect">
            <a:avLst/>
          </a:prstGeom>
          <a:noFill/>
        </p:spPr>
        <p:txBody>
          <a:bodyPr wrap="square" rtlCol="0">
            <a:spAutoFit/>
          </a:bodyPr>
          <a:lstStyle/>
          <a:p>
            <a:r>
              <a:rPr lang="de-AT" b="1" dirty="0"/>
              <a:t>indirekt</a:t>
            </a:r>
          </a:p>
        </p:txBody>
      </p:sp>
      <p:sp>
        <p:nvSpPr>
          <p:cNvPr id="13" name="Textfeld 12"/>
          <p:cNvSpPr txBox="1"/>
          <p:nvPr/>
        </p:nvSpPr>
        <p:spPr>
          <a:xfrm>
            <a:off x="539552" y="3933056"/>
            <a:ext cx="4176464" cy="2031325"/>
          </a:xfrm>
          <a:prstGeom prst="rect">
            <a:avLst/>
          </a:prstGeom>
          <a:noFill/>
        </p:spPr>
        <p:txBody>
          <a:bodyPr wrap="square" rtlCol="0">
            <a:spAutoFit/>
          </a:bodyPr>
          <a:lstStyle/>
          <a:p>
            <a:r>
              <a:rPr lang="de-AT" dirty="0"/>
              <a:t>Anfangsbestand</a:t>
            </a:r>
          </a:p>
          <a:p>
            <a:r>
              <a:rPr lang="de-AT" dirty="0"/>
              <a:t>+ Zukäufe</a:t>
            </a:r>
          </a:p>
          <a:p>
            <a:pPr>
              <a:buFontTx/>
              <a:buChar char="-"/>
            </a:pPr>
            <a:r>
              <a:rPr lang="de-AT" dirty="0"/>
              <a:t> Retourware</a:t>
            </a:r>
          </a:p>
          <a:p>
            <a:pPr>
              <a:buFontTx/>
              <a:buChar char="-"/>
            </a:pPr>
            <a:r>
              <a:rPr lang="de-AT" u="sng" dirty="0"/>
              <a:t> direkt erfassbare Abfassungen (= Einsatz)</a:t>
            </a:r>
          </a:p>
          <a:p>
            <a:r>
              <a:rPr lang="de-AT" dirty="0"/>
              <a:t>= Soll-Endbestand</a:t>
            </a:r>
          </a:p>
          <a:p>
            <a:pPr>
              <a:buFontTx/>
              <a:buChar char="-"/>
            </a:pPr>
            <a:r>
              <a:rPr lang="de-AT" u="sng" dirty="0"/>
              <a:t>Ist-Endbestand laut Inventur</a:t>
            </a:r>
          </a:p>
          <a:p>
            <a:r>
              <a:rPr lang="de-AT" dirty="0"/>
              <a:t>= Schwund</a:t>
            </a:r>
          </a:p>
        </p:txBody>
      </p:sp>
      <p:sp>
        <p:nvSpPr>
          <p:cNvPr id="16" name="Textfeld 15"/>
          <p:cNvSpPr txBox="1"/>
          <p:nvPr/>
        </p:nvSpPr>
        <p:spPr>
          <a:xfrm>
            <a:off x="5148064" y="4077072"/>
            <a:ext cx="3240360" cy="1477328"/>
          </a:xfrm>
          <a:prstGeom prst="rect">
            <a:avLst/>
          </a:prstGeom>
          <a:noFill/>
        </p:spPr>
        <p:txBody>
          <a:bodyPr wrap="square" rtlCol="0">
            <a:spAutoFit/>
          </a:bodyPr>
          <a:lstStyle/>
          <a:p>
            <a:r>
              <a:rPr lang="de-AT" dirty="0"/>
              <a:t>Anfangsbestand</a:t>
            </a:r>
          </a:p>
          <a:p>
            <a:r>
              <a:rPr lang="de-AT" dirty="0"/>
              <a:t>+ Zukäufe</a:t>
            </a:r>
          </a:p>
          <a:p>
            <a:pPr>
              <a:buFontTx/>
              <a:buChar char="-"/>
            </a:pPr>
            <a:r>
              <a:rPr lang="de-AT" dirty="0"/>
              <a:t>Retourwaren</a:t>
            </a:r>
          </a:p>
          <a:p>
            <a:pPr>
              <a:buFontTx/>
              <a:buChar char="-"/>
            </a:pPr>
            <a:r>
              <a:rPr lang="de-AT" u="sng" dirty="0"/>
              <a:t>Ist-Endbestand lt. Inventur</a:t>
            </a:r>
          </a:p>
          <a:p>
            <a:r>
              <a:rPr lang="de-AT" dirty="0"/>
              <a:t>= Verbrauch (Einsatz)</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Inventurbewertungsverfahren</a:t>
            </a:r>
          </a:p>
        </p:txBody>
      </p:sp>
      <p:sp>
        <p:nvSpPr>
          <p:cNvPr id="3" name="Inhaltsplatzhalter 2"/>
          <p:cNvSpPr>
            <a:spLocks noGrp="1"/>
          </p:cNvSpPr>
          <p:nvPr>
            <p:ph sz="quarter" idx="1"/>
          </p:nvPr>
        </p:nvSpPr>
        <p:spPr>
          <a:xfrm>
            <a:off x="251520" y="1196752"/>
            <a:ext cx="8445624" cy="5184576"/>
          </a:xfrm>
        </p:spPr>
        <p:txBody>
          <a:bodyPr>
            <a:normAutofit/>
          </a:bodyPr>
          <a:lstStyle/>
          <a:p>
            <a:pPr>
              <a:buNone/>
            </a:pPr>
            <a:r>
              <a:rPr lang="de-AT" sz="2000" dirty="0"/>
              <a:t>	Bei </a:t>
            </a:r>
            <a:r>
              <a:rPr lang="de-AT" sz="2000" b="1" dirty="0"/>
              <a:t>direkter Einsatzermittlung </a:t>
            </a:r>
            <a:r>
              <a:rPr lang="de-AT" sz="2000" dirty="0"/>
              <a:t>kommen für die Verbrauchsbewertung verschiedene Bewertungsverfahren in Frage:</a:t>
            </a:r>
          </a:p>
          <a:p>
            <a:pPr>
              <a:buNone/>
            </a:pPr>
            <a:r>
              <a:rPr lang="de-AT" sz="2000" dirty="0"/>
              <a:t>		- Identitätspreisverfahren</a:t>
            </a:r>
          </a:p>
          <a:p>
            <a:pPr>
              <a:buNone/>
            </a:pPr>
            <a:r>
              <a:rPr lang="de-AT" sz="2000" dirty="0"/>
              <a:t>		- gleitendes Durchschnittspreisverfahren</a:t>
            </a:r>
          </a:p>
          <a:p>
            <a:pPr>
              <a:buNone/>
            </a:pPr>
            <a:r>
              <a:rPr lang="de-AT" sz="2000" dirty="0"/>
              <a:t>		- gewogenes Durchschnittspreisverfahren</a:t>
            </a:r>
          </a:p>
          <a:p>
            <a:pPr>
              <a:buNone/>
            </a:pPr>
            <a:r>
              <a:rPr lang="de-AT" sz="2000" dirty="0"/>
              <a:t>		- FIFO (First in First-Out-Verfahren) – in Praxis bei Futtermittel</a:t>
            </a:r>
          </a:p>
          <a:p>
            <a:pPr>
              <a:buNone/>
            </a:pPr>
            <a:r>
              <a:rPr lang="de-AT" sz="2000" dirty="0"/>
              <a:t>		- LIFO (last in First-Out-Verfahren)</a:t>
            </a:r>
          </a:p>
          <a:p>
            <a:pPr>
              <a:buNone/>
            </a:pPr>
            <a:endParaRPr lang="de-AT" sz="2000" dirty="0"/>
          </a:p>
          <a:p>
            <a:pPr>
              <a:buNone/>
            </a:pPr>
            <a:r>
              <a:rPr lang="de-AT" sz="2000" dirty="0"/>
              <a:t>	Bei </a:t>
            </a:r>
            <a:r>
              <a:rPr lang="de-AT" sz="2000" b="1" dirty="0"/>
              <a:t>indirekter Einsatzermittlung </a:t>
            </a:r>
            <a:r>
              <a:rPr lang="de-AT" sz="2000" dirty="0"/>
              <a:t>sind praktisch nur folgende Bewertungsverfahren möglich, weil genaue </a:t>
            </a:r>
            <a:r>
              <a:rPr lang="de-AT" sz="2000" dirty="0" err="1"/>
              <a:t>Entnahmeaufzeichnungen</a:t>
            </a:r>
            <a:r>
              <a:rPr lang="de-AT" sz="2000" dirty="0"/>
              <a:t> (Menge, Tag der Entnahme) fehlen:</a:t>
            </a:r>
          </a:p>
          <a:p>
            <a:pPr>
              <a:buNone/>
            </a:pPr>
            <a:r>
              <a:rPr lang="de-AT" sz="2000" dirty="0"/>
              <a:t>		- gewogenes Durchschnittspreisverfahren</a:t>
            </a:r>
          </a:p>
          <a:p>
            <a:pPr>
              <a:buNone/>
            </a:pPr>
            <a:r>
              <a:rPr lang="de-AT" sz="2000" dirty="0"/>
              <a:t>		- FIFO (First in First-Out-Verfahren)</a:t>
            </a:r>
          </a:p>
          <a:p>
            <a:pPr>
              <a:buNone/>
            </a:pPr>
            <a:r>
              <a:rPr lang="de-AT" sz="2000" dirty="0"/>
              <a:t>		- LIFO (last in First-Out-Verfahren)</a:t>
            </a:r>
          </a:p>
          <a:p>
            <a:pPr>
              <a:buNone/>
            </a:pPr>
            <a:endParaRPr lang="de-AT"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a:t>Forderungen und sonstige Vermögensgegenstände</a:t>
            </a:r>
          </a:p>
        </p:txBody>
      </p:sp>
      <p:sp>
        <p:nvSpPr>
          <p:cNvPr id="3" name="Inhaltsplatzhalter 2"/>
          <p:cNvSpPr>
            <a:spLocks noGrp="1"/>
          </p:cNvSpPr>
          <p:nvPr>
            <p:ph sz="quarter" idx="1"/>
          </p:nvPr>
        </p:nvSpPr>
        <p:spPr>
          <a:xfrm>
            <a:off x="467544" y="1484784"/>
            <a:ext cx="8229600" cy="4649728"/>
          </a:xfrm>
        </p:spPr>
        <p:txBody>
          <a:bodyPr>
            <a:normAutofit fontScale="70000" lnSpcReduction="20000"/>
          </a:bodyPr>
          <a:lstStyle/>
          <a:p>
            <a:r>
              <a:rPr lang="de-AT" sz="3100" dirty="0"/>
              <a:t>Voraussetzung für Ausweis unter diesem Bilanzposten ist, dass Ware oder Leistung wirtschaftlich in das Eigentum des Kunden übergegangen ist</a:t>
            </a:r>
          </a:p>
          <a:p>
            <a:pPr>
              <a:buNone/>
            </a:pPr>
            <a:endParaRPr lang="de-AT" dirty="0"/>
          </a:p>
          <a:p>
            <a:r>
              <a:rPr lang="de-AT" sz="3100" dirty="0"/>
              <a:t>Bewertung grundsätzlich zu ANKO</a:t>
            </a:r>
          </a:p>
          <a:p>
            <a:pPr>
              <a:buNone/>
            </a:pPr>
            <a:endParaRPr lang="de-AT" dirty="0"/>
          </a:p>
          <a:p>
            <a:r>
              <a:rPr lang="de-AT" sz="3100" dirty="0"/>
              <a:t>strenges Niederstwertprinzip</a:t>
            </a:r>
          </a:p>
          <a:p>
            <a:pPr>
              <a:buNone/>
            </a:pPr>
            <a:endParaRPr lang="de-AT" dirty="0"/>
          </a:p>
          <a:p>
            <a:r>
              <a:rPr lang="de-AT" sz="3100" dirty="0"/>
              <a:t>ist Nominalwert zum Bilanzstichtag niedriger, ist verpflichtend Abschreibung vorzunehmen</a:t>
            </a:r>
          </a:p>
          <a:p>
            <a:pPr>
              <a:buNone/>
            </a:pPr>
            <a:endParaRPr lang="de-AT" dirty="0"/>
          </a:p>
          <a:p>
            <a:r>
              <a:rPr lang="de-AT" sz="3100" dirty="0"/>
              <a:t>Grundsatz der Werterhellung – Ursachen für Forderungsberichtigung müssen vor Bilanzstichtag eingetreten sein, auch wenn sie erst nach dem Bilanzstichtag aber vor Bilanzerstellung bekannt waren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a:t>Forderungen und sonstige Vermögensgegenstände</a:t>
            </a:r>
          </a:p>
        </p:txBody>
      </p:sp>
      <p:sp>
        <p:nvSpPr>
          <p:cNvPr id="3" name="Inhaltsplatzhalter 2"/>
          <p:cNvSpPr>
            <a:spLocks noGrp="1"/>
          </p:cNvSpPr>
          <p:nvPr>
            <p:ph sz="quarter" idx="1"/>
          </p:nvPr>
        </p:nvSpPr>
        <p:spPr/>
        <p:txBody>
          <a:bodyPr>
            <a:normAutofit/>
          </a:bodyPr>
          <a:lstStyle/>
          <a:p>
            <a:pPr>
              <a:buNone/>
            </a:pPr>
            <a:r>
              <a:rPr lang="de-AT" sz="2400" b="1" dirty="0"/>
              <a:t>Möglichkeit der Wertberichtigung </a:t>
            </a:r>
            <a:r>
              <a:rPr lang="de-AT" sz="2400" b="1" dirty="0" err="1"/>
              <a:t>Rz</a:t>
            </a:r>
            <a:r>
              <a:rPr lang="de-AT" sz="2400" b="1" dirty="0"/>
              <a:t> 2372 ff EStR</a:t>
            </a:r>
          </a:p>
          <a:p>
            <a:r>
              <a:rPr lang="de-AT" sz="2400" dirty="0"/>
              <a:t>Einzelwertberichtigung</a:t>
            </a:r>
          </a:p>
          <a:p>
            <a:r>
              <a:rPr lang="de-AT" sz="2400" dirty="0"/>
              <a:t>Pauschale Einzelwertberichtigung</a:t>
            </a:r>
          </a:p>
          <a:p>
            <a:r>
              <a:rPr lang="de-AT" sz="2400" dirty="0"/>
              <a:t>Pauschalwertberichtigung (</a:t>
            </a:r>
            <a:r>
              <a:rPr lang="de-AT" sz="2400" dirty="0" err="1"/>
              <a:t>strl</a:t>
            </a:r>
            <a:r>
              <a:rPr lang="de-AT" sz="2400" dirty="0"/>
              <a:t>. MWR)</a:t>
            </a:r>
          </a:p>
          <a:p>
            <a:pPr>
              <a:buFont typeface="Wingdings" pitchFamily="2" charset="2"/>
              <a:buChar char="Ø"/>
            </a:pPr>
            <a:endParaRPr lang="de-AT" dirty="0"/>
          </a:p>
          <a:p>
            <a:pPr>
              <a:buNone/>
            </a:pPr>
            <a:r>
              <a:rPr lang="de-AT" u="sng" dirty="0"/>
              <a:t>Länderrisiko</a:t>
            </a:r>
            <a:r>
              <a:rPr lang="de-AT" dirty="0"/>
              <a:t>:</a:t>
            </a:r>
          </a:p>
          <a:p>
            <a:pPr>
              <a:buNone/>
            </a:pPr>
            <a:r>
              <a:rPr lang="de-AT" dirty="0"/>
              <a:t>	</a:t>
            </a:r>
            <a:r>
              <a:rPr lang="de-AT" sz="2400" dirty="0" err="1"/>
              <a:t>Rz</a:t>
            </a:r>
            <a:r>
              <a:rPr lang="de-AT" sz="2400" dirty="0"/>
              <a:t> 2378 EStR – es bestehen keine Bedenken, Wertberichtigungen für Auslandsforderungen zu bilden, wenn die Gefährdung der </a:t>
            </a:r>
            <a:r>
              <a:rPr lang="de-AT" sz="2400" dirty="0" err="1"/>
              <a:t>Einbringlichkeit</a:t>
            </a:r>
            <a:r>
              <a:rPr lang="de-AT" sz="2400" dirty="0"/>
              <a:t> aller Forderungen gegenüber einem bestimmten Land gleichartig ist (politisches und wirtschaftliches Länderrisiko)</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a:t>Abzinsung</a:t>
            </a:r>
            <a:r>
              <a:rPr lang="de-AT" dirty="0"/>
              <a:t> von Kundenforderungen</a:t>
            </a:r>
          </a:p>
        </p:txBody>
      </p:sp>
      <p:sp>
        <p:nvSpPr>
          <p:cNvPr id="3" name="Inhaltsplatzhalter 2"/>
          <p:cNvSpPr>
            <a:spLocks noGrp="1"/>
          </p:cNvSpPr>
          <p:nvPr>
            <p:ph sz="quarter" idx="1"/>
          </p:nvPr>
        </p:nvSpPr>
        <p:spPr>
          <a:xfrm>
            <a:off x="467544" y="1412776"/>
            <a:ext cx="8229600" cy="4721736"/>
          </a:xfrm>
        </p:spPr>
        <p:txBody>
          <a:bodyPr/>
          <a:lstStyle/>
          <a:p>
            <a:r>
              <a:rPr lang="de-AT" dirty="0"/>
              <a:t>Gem. RZ 2377 EStR hat bei mittelfristig nicht fälligen unverzinslichen oder ungewöhnlich niedrig verzinsten Forderungen eine </a:t>
            </a:r>
            <a:r>
              <a:rPr lang="de-AT" dirty="0" err="1"/>
              <a:t>Abzinsung</a:t>
            </a:r>
            <a:r>
              <a:rPr lang="de-AT" dirty="0"/>
              <a:t> bis zur Fälligkeit zu erfolgen.</a:t>
            </a:r>
          </a:p>
          <a:p>
            <a:endParaRPr lang="de-AT" dirty="0"/>
          </a:p>
          <a:p>
            <a:r>
              <a:rPr lang="de-AT" dirty="0"/>
              <a:t>Da die </a:t>
            </a:r>
            <a:r>
              <a:rPr lang="de-AT" dirty="0" err="1"/>
              <a:t>Abzinsung</a:t>
            </a:r>
            <a:r>
              <a:rPr lang="de-AT" dirty="0"/>
              <a:t> der Ermittlung des aktuellen Barwertes der Forderung dient, hat sich diese am jeweils aktuellen Zinsniveau zu orientieren.</a:t>
            </a:r>
          </a:p>
          <a:p>
            <a:endParaRPr lang="de-AT" dirty="0"/>
          </a:p>
          <a:p>
            <a:r>
              <a:rPr lang="de-AT" dirty="0"/>
              <a:t>Als Zinssatz für die </a:t>
            </a:r>
            <a:r>
              <a:rPr lang="de-AT" dirty="0" err="1"/>
              <a:t>Abzinsung</a:t>
            </a:r>
            <a:r>
              <a:rPr lang="de-AT" dirty="0"/>
              <a:t> von Forderungen ist der jeweils bankübliche Sollzinssatz heranzuziehen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Spezielle Abgrenzung AV und UV in der LW</a:t>
            </a:r>
          </a:p>
        </p:txBody>
      </p:sp>
      <p:sp>
        <p:nvSpPr>
          <p:cNvPr id="3" name="Inhaltsplatzhalter 2"/>
          <p:cNvSpPr>
            <a:spLocks noGrp="1"/>
          </p:cNvSpPr>
          <p:nvPr>
            <p:ph sz="quarter" idx="1"/>
          </p:nvPr>
        </p:nvSpPr>
        <p:spPr/>
        <p:txBody>
          <a:bodyPr>
            <a:normAutofit/>
          </a:bodyPr>
          <a:lstStyle/>
          <a:p>
            <a:endParaRPr lang="de-DE" dirty="0"/>
          </a:p>
          <a:p>
            <a:r>
              <a:rPr lang="de-DE" b="1" dirty="0"/>
              <a:t>Anlagevermögen:</a:t>
            </a:r>
          </a:p>
          <a:p>
            <a:pPr marL="594360" lvl="2" indent="0">
              <a:buNone/>
            </a:pPr>
            <a:r>
              <a:rPr lang="de-DE" dirty="0"/>
              <a:t>	- mehrjährige Feldbestände</a:t>
            </a:r>
          </a:p>
          <a:p>
            <a:pPr marL="0" indent="0">
              <a:buNone/>
            </a:pPr>
            <a:r>
              <a:rPr lang="de-DE" dirty="0"/>
              <a:t>	</a:t>
            </a:r>
            <a:r>
              <a:rPr lang="de-DE" sz="2300" dirty="0"/>
              <a:t>- </a:t>
            </a:r>
            <a:r>
              <a:rPr lang="de-DE" sz="2000" dirty="0"/>
              <a:t>Zuchtschweine, Milchkühe</a:t>
            </a:r>
          </a:p>
          <a:p>
            <a:pPr marL="0" indent="0">
              <a:buNone/>
            </a:pPr>
            <a:endParaRPr lang="de-DE" dirty="0"/>
          </a:p>
          <a:p>
            <a:r>
              <a:rPr lang="de-DE" b="1" dirty="0"/>
              <a:t>Umlaufvermögen:</a:t>
            </a:r>
          </a:p>
          <a:p>
            <a:pPr marL="274320" lvl="1" indent="0">
              <a:buNone/>
            </a:pPr>
            <a:r>
              <a:rPr lang="de-DE" dirty="0"/>
              <a:t>	</a:t>
            </a:r>
            <a:r>
              <a:rPr lang="de-DE" dirty="0">
                <a:solidFill>
                  <a:schemeClr val="tx1"/>
                </a:solidFill>
              </a:rPr>
              <a:t>- </a:t>
            </a:r>
            <a:r>
              <a:rPr lang="de-DE" sz="2000" dirty="0">
                <a:solidFill>
                  <a:schemeClr val="tx1"/>
                </a:solidFill>
              </a:rPr>
              <a:t>einjährige Feldbestände (Getreide, Ölfrüchte….)</a:t>
            </a:r>
          </a:p>
          <a:p>
            <a:pPr marL="274320" lvl="1" indent="0">
              <a:buNone/>
            </a:pPr>
            <a:r>
              <a:rPr lang="de-DE" sz="2000" dirty="0">
                <a:solidFill>
                  <a:schemeClr val="tx1"/>
                </a:solidFill>
              </a:rPr>
              <a:t>	- Vorräte (Futtermittel, Betriebsmittel, Betriebsstoffe)</a:t>
            </a:r>
          </a:p>
          <a:p>
            <a:pPr marL="274320" lvl="1" indent="0">
              <a:buNone/>
            </a:pPr>
            <a:r>
              <a:rPr lang="de-DE" sz="2000" dirty="0">
                <a:solidFill>
                  <a:schemeClr val="tx1"/>
                </a:solidFill>
              </a:rPr>
              <a:t>	- Mastschweine, Masthühner, Mastrinder</a:t>
            </a:r>
          </a:p>
          <a:p>
            <a:pPr marL="274320" lvl="1" indent="0">
              <a:buNone/>
            </a:pPr>
            <a:r>
              <a:rPr lang="de-DE" dirty="0"/>
              <a:t>		</a:t>
            </a:r>
          </a:p>
        </p:txBody>
      </p:sp>
    </p:spTree>
    <p:extLst>
      <p:ext uri="{BB962C8B-B14F-4D97-AF65-F5344CB8AC3E}">
        <p14:creationId xmlns:p14="http://schemas.microsoft.com/office/powerpoint/2010/main" val="4826324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Festwertverfahren nach § 209 UGB</a:t>
            </a:r>
          </a:p>
        </p:txBody>
      </p:sp>
      <p:sp>
        <p:nvSpPr>
          <p:cNvPr id="3" name="Inhaltsplatzhalter 2"/>
          <p:cNvSpPr>
            <a:spLocks noGrp="1"/>
          </p:cNvSpPr>
          <p:nvPr>
            <p:ph sz="quarter" idx="1"/>
          </p:nvPr>
        </p:nvSpPr>
        <p:spPr/>
        <p:txBody>
          <a:bodyPr/>
          <a:lstStyle/>
          <a:p>
            <a:r>
              <a:rPr lang="de-AT" dirty="0"/>
              <a:t>Voraussetzung</a:t>
            </a:r>
          </a:p>
          <a:p>
            <a:pPr marL="0" indent="0">
              <a:buNone/>
            </a:pPr>
            <a:r>
              <a:rPr lang="de-AT" dirty="0"/>
              <a:t>	</a:t>
            </a:r>
            <a:r>
              <a:rPr lang="de-AT" sz="1800" dirty="0"/>
              <a:t>- Anwendbar für Sachanlagevermögen und RHB</a:t>
            </a:r>
          </a:p>
          <a:p>
            <a:pPr marL="0" indent="0">
              <a:buNone/>
            </a:pPr>
            <a:r>
              <a:rPr lang="de-AT" sz="1800" dirty="0"/>
              <a:t>	- regelmäßiger Ersatz</a:t>
            </a:r>
          </a:p>
          <a:p>
            <a:pPr marL="0" indent="0">
              <a:buNone/>
            </a:pPr>
            <a:r>
              <a:rPr lang="de-AT" sz="1800" dirty="0"/>
              <a:t>	- gleichbleibender Bestand</a:t>
            </a:r>
          </a:p>
          <a:p>
            <a:pPr marL="0" indent="0">
              <a:buNone/>
            </a:pPr>
            <a:r>
              <a:rPr lang="de-AT" sz="1800" dirty="0"/>
              <a:t>	- wertmäßig von untergeordneter Bedeutung</a:t>
            </a:r>
          </a:p>
          <a:p>
            <a:pPr marL="0" indent="0">
              <a:buNone/>
            </a:pPr>
            <a:r>
              <a:rPr lang="de-AT" sz="1800" dirty="0"/>
              <a:t>	- mindestens alle 5 Jahre Bestandsaufnahme</a:t>
            </a:r>
          </a:p>
          <a:p>
            <a:r>
              <a:rPr lang="de-AT" dirty="0"/>
              <a:t>Vorgehensweise	</a:t>
            </a:r>
          </a:p>
          <a:p>
            <a:pPr marL="0" indent="0">
              <a:buNone/>
            </a:pPr>
            <a:r>
              <a:rPr lang="de-AT" dirty="0"/>
              <a:t>	</a:t>
            </a:r>
            <a:r>
              <a:rPr lang="de-AT" sz="1800" dirty="0"/>
              <a:t>-</a:t>
            </a:r>
            <a:r>
              <a:rPr lang="de-AT" dirty="0"/>
              <a:t> </a:t>
            </a:r>
            <a:r>
              <a:rPr lang="de-AT" sz="1800" dirty="0"/>
              <a:t>mit bestimmter Menge und bestimmtem Wert in Bilanz ausgewiesen (</a:t>
            </a:r>
            <a:r>
              <a:rPr lang="de-AT" sz="1800" dirty="0" err="1"/>
              <a:t>idR</a:t>
            </a:r>
            <a:r>
              <a:rPr lang="de-AT" sz="1800" dirty="0"/>
              <a:t> </a:t>
            </a:r>
          </a:p>
          <a:p>
            <a:pPr marL="0" indent="0">
              <a:buNone/>
            </a:pPr>
            <a:r>
              <a:rPr lang="de-AT" sz="1800" dirty="0"/>
              <a:t>	  in Höhe von 30 bis 50% der ANKO)</a:t>
            </a:r>
          </a:p>
          <a:p>
            <a:pPr marL="0" indent="0">
              <a:buNone/>
            </a:pPr>
            <a:r>
              <a:rPr lang="de-AT" sz="1800" dirty="0"/>
              <a:t>	- Zugänge sofort als Aufwand verbucht</a:t>
            </a:r>
          </a:p>
          <a:p>
            <a:pPr marL="0" indent="0">
              <a:buNone/>
            </a:pPr>
            <a:r>
              <a:rPr lang="de-AT" sz="1800" dirty="0"/>
              <a:t>	- mindestens alle 5 Jahre Inventur</a:t>
            </a:r>
          </a:p>
          <a:p>
            <a:pPr marL="0" indent="0">
              <a:buNone/>
            </a:pPr>
            <a:r>
              <a:rPr lang="de-AT" sz="1800" dirty="0"/>
              <a:t>	</a:t>
            </a:r>
          </a:p>
        </p:txBody>
      </p:sp>
    </p:spTree>
    <p:extLst>
      <p:ext uri="{BB962C8B-B14F-4D97-AF65-F5344CB8AC3E}">
        <p14:creationId xmlns:p14="http://schemas.microsoft.com/office/powerpoint/2010/main" val="3039412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Steuerliche Bestimmungen</a:t>
            </a:r>
          </a:p>
        </p:txBody>
      </p:sp>
      <p:sp>
        <p:nvSpPr>
          <p:cNvPr id="3" name="Inhaltsplatzhalter 2"/>
          <p:cNvSpPr>
            <a:spLocks noGrp="1"/>
          </p:cNvSpPr>
          <p:nvPr>
            <p:ph sz="quarter" idx="1"/>
          </p:nvPr>
        </p:nvSpPr>
        <p:spPr>
          <a:xfrm>
            <a:off x="467544" y="1371560"/>
            <a:ext cx="8229600" cy="4937760"/>
          </a:xfrm>
        </p:spPr>
        <p:txBody>
          <a:bodyPr>
            <a:normAutofit/>
          </a:bodyPr>
          <a:lstStyle/>
          <a:p>
            <a:pPr marL="0" lvl="0" indent="0">
              <a:buNone/>
            </a:pPr>
            <a:r>
              <a:rPr lang="de-DE" sz="1700" b="1" dirty="0">
                <a:solidFill>
                  <a:prstClr val="black"/>
                </a:solidFill>
              </a:rPr>
              <a:t>§ 124 BAO:</a:t>
            </a:r>
          </a:p>
          <a:p>
            <a:pPr marL="0" lvl="0" indent="0">
              <a:buNone/>
            </a:pPr>
            <a:r>
              <a:rPr lang="de-DE" sz="1700" dirty="0">
                <a:solidFill>
                  <a:prstClr val="black"/>
                </a:solidFill>
              </a:rPr>
              <a:t>wer nach UGB oder anderen gesetzlichen Vorschriften zur Führung und Aufbewahrung von Büchern oder Aufzeichnungen verpflichtet ist, hat diese Verpflichtungen auch im Interesse der Abgabenerhebung zu erfüllen.</a:t>
            </a:r>
          </a:p>
          <a:p>
            <a:pPr marL="0" lvl="0" indent="0">
              <a:buNone/>
            </a:pPr>
            <a:endParaRPr lang="de-DE" sz="1700" dirty="0">
              <a:solidFill>
                <a:prstClr val="black"/>
              </a:solidFill>
            </a:endParaRPr>
          </a:p>
          <a:p>
            <a:pPr marL="0" lvl="0" indent="0">
              <a:buNone/>
            </a:pPr>
            <a:r>
              <a:rPr lang="de-DE" sz="1700" b="1" dirty="0">
                <a:solidFill>
                  <a:prstClr val="black"/>
                </a:solidFill>
              </a:rPr>
              <a:t>§ 125 BAO:</a:t>
            </a:r>
          </a:p>
          <a:p>
            <a:pPr marL="0" lvl="0" indent="0">
              <a:buNone/>
            </a:pPr>
            <a:r>
              <a:rPr lang="de-DE" sz="1700" dirty="0">
                <a:solidFill>
                  <a:prstClr val="black"/>
                </a:solidFill>
              </a:rPr>
              <a:t>(1) Soweit sich eine Verpflichtung zur Buchführung nicht schon aus § 124 ergibt, sind Unternehmer für einen land- und forstwirtschaftlichen Betrieb oder wirtschaftlichen Geschäftsbetrieb (§31),</a:t>
            </a:r>
          </a:p>
          <a:p>
            <a:pPr lvl="0">
              <a:buAutoNum type="alphaLcParenR"/>
            </a:pPr>
            <a:r>
              <a:rPr lang="de-DE" sz="1700" dirty="0">
                <a:solidFill>
                  <a:prstClr val="black"/>
                </a:solidFill>
              </a:rPr>
              <a:t>dessen Umsatz in zwei aufeinander folgenden Kalenderjahren jeweils € 400.000 überstiegen hat, oder</a:t>
            </a:r>
          </a:p>
          <a:p>
            <a:pPr lvl="0">
              <a:buAutoNum type="alphaLcParenR"/>
            </a:pPr>
            <a:r>
              <a:rPr lang="de-DE" sz="1700" dirty="0">
                <a:solidFill>
                  <a:prstClr val="black"/>
                </a:solidFill>
              </a:rPr>
              <a:t>dessen Wert zum 1. Jänner eines Jahres 150.000 Euro überstiegen hat, verpflichtet für Zwecke der Erhebung der Abgaben vom Einkommen Bücher zu führen und auf Grund jährlicher Bestandsaufnahmen regelmäßig Abschlüsse zu machen. </a:t>
            </a:r>
          </a:p>
          <a:p>
            <a:pPr marL="0" lvl="0" indent="0">
              <a:buNone/>
            </a:pPr>
            <a:endParaRPr lang="de-DE" sz="1700" dirty="0">
              <a:solidFill>
                <a:prstClr val="black"/>
              </a:solidFill>
            </a:endParaRPr>
          </a:p>
          <a:p>
            <a:pPr marL="0" indent="0">
              <a:buNone/>
            </a:pPr>
            <a:endParaRPr lang="de-DE" dirty="0"/>
          </a:p>
          <a:p>
            <a:pPr marL="0" indent="0">
              <a:buNone/>
            </a:pPr>
            <a:endParaRPr lang="de-DE" dirty="0"/>
          </a:p>
        </p:txBody>
      </p:sp>
    </p:spTree>
    <p:extLst>
      <p:ext uri="{BB962C8B-B14F-4D97-AF65-F5344CB8AC3E}">
        <p14:creationId xmlns:p14="http://schemas.microsoft.com/office/powerpoint/2010/main" val="27853104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Anpassung Festwert		</a:t>
            </a:r>
          </a:p>
        </p:txBody>
      </p:sp>
      <p:sp>
        <p:nvSpPr>
          <p:cNvPr id="3" name="Inhaltsplatzhalter 2"/>
          <p:cNvSpPr>
            <a:spLocks noGrp="1"/>
          </p:cNvSpPr>
          <p:nvPr>
            <p:ph sz="quarter" idx="1"/>
          </p:nvPr>
        </p:nvSpPr>
        <p:spPr/>
        <p:txBody>
          <a:bodyPr>
            <a:normAutofit/>
          </a:bodyPr>
          <a:lstStyle/>
          <a:p>
            <a:r>
              <a:rPr lang="de-AT" dirty="0"/>
              <a:t>Festwert zu hoch bewertet (über Buchwert)</a:t>
            </a:r>
          </a:p>
          <a:p>
            <a:pPr marL="0" indent="0">
              <a:buNone/>
            </a:pPr>
            <a:r>
              <a:rPr lang="de-AT" dirty="0"/>
              <a:t>	</a:t>
            </a:r>
            <a:r>
              <a:rPr lang="de-AT" dirty="0">
                <a:sym typeface="Wingdings" panose="05000000000000000000" pitchFamily="2" charset="2"/>
              </a:rPr>
              <a:t> Abschreibung</a:t>
            </a:r>
          </a:p>
          <a:p>
            <a:pPr marL="0" indent="0">
              <a:buNone/>
            </a:pPr>
            <a:endParaRPr lang="de-AT" dirty="0">
              <a:sym typeface="Wingdings" panose="05000000000000000000" pitchFamily="2" charset="2"/>
            </a:endParaRPr>
          </a:p>
          <a:p>
            <a:r>
              <a:rPr lang="de-AT" dirty="0">
                <a:sym typeface="Wingdings" panose="05000000000000000000" pitchFamily="2" charset="2"/>
              </a:rPr>
              <a:t>Anpassung bei mengenmäßiger Änderung:</a:t>
            </a:r>
          </a:p>
          <a:p>
            <a:pPr marL="0" indent="0">
              <a:buNone/>
            </a:pPr>
            <a:r>
              <a:rPr lang="de-AT" dirty="0">
                <a:sym typeface="Wingdings" panose="05000000000000000000" pitchFamily="2" charset="2"/>
              </a:rPr>
              <a:t>	 - Erhöhung des Bestandes </a:t>
            </a:r>
          </a:p>
          <a:p>
            <a:pPr marL="0" indent="0">
              <a:buNone/>
            </a:pPr>
            <a:r>
              <a:rPr lang="de-AT" dirty="0">
                <a:sym typeface="Wingdings" panose="05000000000000000000" pitchFamily="2" charset="2"/>
              </a:rPr>
              <a:t>	        </a:t>
            </a:r>
            <a:r>
              <a:rPr lang="de-AT" sz="1800" dirty="0">
                <a:sym typeface="Wingdings" panose="05000000000000000000" pitchFamily="2" charset="2"/>
              </a:rPr>
              <a:t> Aktivierung der Zugänge bis richtiger Festwert erreicht ist</a:t>
            </a:r>
          </a:p>
          <a:p>
            <a:pPr marL="0" indent="0">
              <a:buNone/>
            </a:pPr>
            <a:endParaRPr lang="de-AT" sz="1050" dirty="0">
              <a:sym typeface="Wingdings" panose="05000000000000000000" pitchFamily="2" charset="2"/>
            </a:endParaRPr>
          </a:p>
          <a:p>
            <a:pPr marL="0" indent="0">
              <a:buNone/>
            </a:pPr>
            <a:r>
              <a:rPr lang="de-AT" dirty="0">
                <a:sym typeface="Wingdings" panose="05000000000000000000" pitchFamily="2" charset="2"/>
              </a:rPr>
              <a:t>	- Verminderung des Bestandes</a:t>
            </a:r>
          </a:p>
          <a:p>
            <a:pPr marL="0" indent="0">
              <a:buNone/>
            </a:pPr>
            <a:r>
              <a:rPr lang="de-AT" dirty="0">
                <a:sym typeface="Wingdings" panose="05000000000000000000" pitchFamily="2" charset="2"/>
              </a:rPr>
              <a:t>	        </a:t>
            </a:r>
            <a:r>
              <a:rPr lang="de-AT" sz="1800" dirty="0">
                <a:sym typeface="Wingdings" panose="05000000000000000000" pitchFamily="2" charset="2"/>
              </a:rPr>
              <a:t> Abgang/Abschreibung aus richtigen Festwert buchen</a:t>
            </a:r>
          </a:p>
          <a:p>
            <a:pPr marL="0" indent="0">
              <a:buNone/>
            </a:pPr>
            <a:endParaRPr lang="de-AT" dirty="0"/>
          </a:p>
        </p:txBody>
      </p:sp>
    </p:spTree>
    <p:extLst>
      <p:ext uri="{BB962C8B-B14F-4D97-AF65-F5344CB8AC3E}">
        <p14:creationId xmlns:p14="http://schemas.microsoft.com/office/powerpoint/2010/main" val="2595574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Festwertverfahren – Definition </a:t>
            </a:r>
            <a:r>
              <a:rPr lang="de-AT" dirty="0" err="1"/>
              <a:t>ESt</a:t>
            </a:r>
            <a:r>
              <a:rPr lang="de-AT" dirty="0"/>
              <a:t>-RL</a:t>
            </a:r>
          </a:p>
        </p:txBody>
      </p:sp>
      <p:sp>
        <p:nvSpPr>
          <p:cNvPr id="3" name="Inhaltsplatzhalter 2"/>
          <p:cNvSpPr>
            <a:spLocks noGrp="1"/>
          </p:cNvSpPr>
          <p:nvPr>
            <p:ph sz="quarter" idx="1"/>
          </p:nvPr>
        </p:nvSpPr>
        <p:spPr/>
        <p:txBody>
          <a:bodyPr/>
          <a:lstStyle/>
          <a:p>
            <a:pPr marL="0" indent="0">
              <a:buNone/>
            </a:pPr>
            <a:r>
              <a:rPr lang="de-AT" u="sng" dirty="0"/>
              <a:t>Randziffer 2278</a:t>
            </a:r>
            <a:r>
              <a:rPr lang="de-AT" dirty="0"/>
              <a:t>:</a:t>
            </a:r>
          </a:p>
          <a:p>
            <a:pPr marL="0" indent="0">
              <a:buNone/>
            </a:pPr>
            <a:endParaRPr lang="de-AT" dirty="0"/>
          </a:p>
          <a:p>
            <a:pPr marL="0" indent="0" algn="just">
              <a:buNone/>
            </a:pPr>
            <a:r>
              <a:rPr lang="de-AT" sz="2400" dirty="0"/>
              <a:t>„ Der Festwert ist zumindest alle 5 Jahre durch eine Bestandsaufnahme zu überprüfen. Wesentlichen Veränderungen des Festwertes ist durch eine entsprechende Anpassung Rechnung zu tragen. Ist auf Grund von betrieblichen Entwicklungen auf eine wesentliche Veränderung des Festwertes zu schließen, ist eine </a:t>
            </a:r>
            <a:r>
              <a:rPr lang="de-AT" sz="2400" dirty="0" err="1"/>
              <a:t>Bestandesaufnahme</a:t>
            </a:r>
            <a:r>
              <a:rPr lang="de-AT" sz="2400" dirty="0"/>
              <a:t> durchzuführen (</a:t>
            </a:r>
            <a:r>
              <a:rPr lang="de-AT" sz="2400" dirty="0" err="1"/>
              <a:t>VwGH</a:t>
            </a:r>
            <a:r>
              <a:rPr lang="de-AT" sz="2400" dirty="0"/>
              <a:t> 29.4.1963, 1974/62). Wird der Festwert als Wertansatz gewählt, ist er </a:t>
            </a:r>
            <a:r>
              <a:rPr lang="de-AT" sz="2400" dirty="0" err="1"/>
              <a:t>iSd</a:t>
            </a:r>
            <a:r>
              <a:rPr lang="de-AT" sz="2400" dirty="0"/>
              <a:t> Bewertungsstetigkeit fortzuführen.“</a:t>
            </a:r>
          </a:p>
        </p:txBody>
      </p:sp>
    </p:spTree>
    <p:extLst>
      <p:ext uri="{BB962C8B-B14F-4D97-AF65-F5344CB8AC3E}">
        <p14:creationId xmlns:p14="http://schemas.microsoft.com/office/powerpoint/2010/main" val="6886446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Festwert in der </a:t>
            </a:r>
            <a:r>
              <a:rPr lang="de-AT" dirty="0" err="1"/>
              <a:t>luf</a:t>
            </a:r>
            <a:r>
              <a:rPr lang="de-AT" dirty="0"/>
              <a:t> Vermögensbilanz</a:t>
            </a:r>
          </a:p>
        </p:txBody>
      </p:sp>
      <p:sp>
        <p:nvSpPr>
          <p:cNvPr id="3" name="Inhaltsplatzhalter 2"/>
          <p:cNvSpPr>
            <a:spLocks noGrp="1"/>
          </p:cNvSpPr>
          <p:nvPr>
            <p:ph sz="quarter" idx="1"/>
          </p:nvPr>
        </p:nvSpPr>
        <p:spPr/>
        <p:txBody>
          <a:bodyPr/>
          <a:lstStyle/>
          <a:p>
            <a:r>
              <a:rPr lang="de-AT" dirty="0"/>
              <a:t>Ansatz für Viehbestand welches als Anlagevermögen in der Vermögensbilanz auszuweisen ist, z.B.:</a:t>
            </a:r>
          </a:p>
          <a:p>
            <a:pPr marL="0" indent="0">
              <a:buNone/>
            </a:pPr>
            <a:r>
              <a:rPr lang="de-AT" dirty="0"/>
              <a:t>	- Milchkühe</a:t>
            </a:r>
          </a:p>
          <a:p>
            <a:pPr marL="0" indent="0">
              <a:buNone/>
            </a:pPr>
            <a:r>
              <a:rPr lang="de-AT" dirty="0"/>
              <a:t>	- Zuchtschweine</a:t>
            </a:r>
          </a:p>
          <a:p>
            <a:pPr marL="0" indent="0">
              <a:buNone/>
            </a:pPr>
            <a:r>
              <a:rPr lang="de-AT" dirty="0"/>
              <a:t>	- Legehühner</a:t>
            </a:r>
          </a:p>
          <a:p>
            <a:pPr marL="0" indent="0">
              <a:buNone/>
            </a:pPr>
            <a:endParaRPr lang="de-AT" dirty="0"/>
          </a:p>
          <a:p>
            <a:r>
              <a:rPr lang="de-AT" dirty="0"/>
              <a:t>Festwertansatz mit 50% </a:t>
            </a:r>
            <a:r>
              <a:rPr lang="de-AT"/>
              <a:t>der Anschaffungskosten</a:t>
            </a:r>
            <a:endParaRPr lang="de-AT" dirty="0"/>
          </a:p>
        </p:txBody>
      </p:sp>
    </p:spTree>
    <p:extLst>
      <p:ext uri="{BB962C8B-B14F-4D97-AF65-F5344CB8AC3E}">
        <p14:creationId xmlns:p14="http://schemas.microsoft.com/office/powerpoint/2010/main" val="35173724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Rückstellungen § 198 (8) UGB, § 9 und 14 EStG</a:t>
            </a:r>
          </a:p>
        </p:txBody>
      </p:sp>
      <p:sp>
        <p:nvSpPr>
          <p:cNvPr id="3" name="Inhaltsplatzhalter 2"/>
          <p:cNvSpPr>
            <a:spLocks noGrp="1"/>
          </p:cNvSpPr>
          <p:nvPr>
            <p:ph sz="quarter" idx="1"/>
          </p:nvPr>
        </p:nvSpPr>
        <p:spPr>
          <a:xfrm>
            <a:off x="251520" y="1196752"/>
            <a:ext cx="8568952" cy="4937760"/>
          </a:xfrm>
        </p:spPr>
        <p:txBody>
          <a:bodyPr>
            <a:normAutofit/>
          </a:bodyPr>
          <a:lstStyle/>
          <a:p>
            <a:pPr>
              <a:buNone/>
            </a:pPr>
            <a:r>
              <a:rPr lang="de-AT" sz="2400" dirty="0"/>
              <a:t>	</a:t>
            </a:r>
            <a:r>
              <a:rPr lang="de-AT" sz="2200" dirty="0"/>
              <a:t>Rückstellungen sind Vorsorgen für Verbindlichkeiten oder für Verluste, die ihre „Wurzel“ im jeweiligen Wirtschaftsjahr haben</a:t>
            </a:r>
          </a:p>
          <a:p>
            <a:pPr>
              <a:buNone/>
            </a:pPr>
            <a:endParaRPr lang="de-AT" sz="2400" dirty="0"/>
          </a:p>
          <a:p>
            <a:pPr lvl="1"/>
            <a:r>
              <a:rPr lang="de-AT" sz="2100" b="1" dirty="0">
                <a:solidFill>
                  <a:schemeClr val="tx1"/>
                </a:solidFill>
              </a:rPr>
              <a:t>Aufwandsrückstellungen </a:t>
            </a:r>
            <a:r>
              <a:rPr lang="de-AT" sz="2100" dirty="0">
                <a:solidFill>
                  <a:schemeClr val="tx1"/>
                </a:solidFill>
              </a:rPr>
              <a:t>sind Rückstellungen, die für künftigen Aufwand gebildet werden (z.B. Rückstellungen für unterlassene Instandhaltungen). Es ist keine Verpflichtung gegenüber einem Dritten gegeben, deshalb sind sie steuerrechtlich nicht anerkannt. </a:t>
            </a:r>
          </a:p>
          <a:p>
            <a:pPr lvl="1"/>
            <a:endParaRPr lang="de-AT" sz="2100" dirty="0">
              <a:solidFill>
                <a:schemeClr val="tx1"/>
              </a:solidFill>
            </a:endParaRPr>
          </a:p>
          <a:p>
            <a:pPr lvl="1"/>
            <a:r>
              <a:rPr lang="de-AT" sz="2100" b="1" dirty="0" err="1">
                <a:solidFill>
                  <a:schemeClr val="tx1"/>
                </a:solidFill>
              </a:rPr>
              <a:t>Verbindlichkeitenrückstellungen</a:t>
            </a:r>
            <a:r>
              <a:rPr lang="de-AT" sz="2100" dirty="0">
                <a:solidFill>
                  <a:schemeClr val="tx1"/>
                </a:solidFill>
              </a:rPr>
              <a:t> sind Rückstellungen für ungewisse Verbindlichkeiten und sind steuerrechtlich nur anerkannt, wenn konkrete Umstände nachgewiesen werden können, nach denen im jeweiligen Einzelfall mit dem Vorliegen oder dem Entstehen einer Verbindlichkeit ernsthaft zu rechnen ist. </a:t>
            </a:r>
          </a:p>
          <a:p>
            <a:pPr>
              <a:buFont typeface="Wingdings" pitchFamily="2" charset="2"/>
              <a:buChar char="Ø"/>
            </a:pPr>
            <a:endParaRPr lang="de-AT" sz="24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72344"/>
          </a:xfrm>
        </p:spPr>
        <p:txBody>
          <a:bodyPr/>
          <a:lstStyle/>
          <a:p>
            <a:r>
              <a:rPr lang="de-AT" dirty="0"/>
              <a:t>Rückstellungen § 198 (8) UGB, § 9 und 14 EStG</a:t>
            </a:r>
          </a:p>
        </p:txBody>
      </p:sp>
      <p:sp>
        <p:nvSpPr>
          <p:cNvPr id="3" name="Inhaltsplatzhalter 2"/>
          <p:cNvSpPr>
            <a:spLocks noGrp="1"/>
          </p:cNvSpPr>
          <p:nvPr>
            <p:ph sz="quarter" idx="1"/>
          </p:nvPr>
        </p:nvSpPr>
        <p:spPr>
          <a:xfrm>
            <a:off x="467544" y="1196752"/>
            <a:ext cx="8568952" cy="5112568"/>
          </a:xfrm>
        </p:spPr>
        <p:txBody>
          <a:bodyPr>
            <a:normAutofit/>
          </a:bodyPr>
          <a:lstStyle/>
          <a:p>
            <a:pPr>
              <a:buNone/>
            </a:pPr>
            <a:r>
              <a:rPr lang="de-AT" sz="2000" b="1" dirty="0"/>
              <a:t>Rückstellungen in der Steuerbilanz</a:t>
            </a:r>
            <a:r>
              <a:rPr lang="de-AT" sz="2000" dirty="0"/>
              <a:t>: </a:t>
            </a:r>
          </a:p>
          <a:p>
            <a:pPr>
              <a:buNone/>
            </a:pPr>
            <a:r>
              <a:rPr lang="de-AT" sz="2000" dirty="0"/>
              <a:t>Verbindlichkeits- und Drohverlustrückstellungen dürfen nur mit </a:t>
            </a:r>
          </a:p>
          <a:p>
            <a:pPr>
              <a:buNone/>
            </a:pPr>
            <a:r>
              <a:rPr lang="de-AT" sz="2000" dirty="0"/>
              <a:t>80 % der voraussichtlichen Verpflichtungen abgesetzt werden. </a:t>
            </a:r>
          </a:p>
          <a:p>
            <a:pPr>
              <a:buNone/>
            </a:pPr>
            <a:endParaRPr lang="de-AT" sz="2000" dirty="0"/>
          </a:p>
          <a:p>
            <a:pPr>
              <a:buNone/>
            </a:pPr>
            <a:r>
              <a:rPr lang="de-AT" sz="2000" b="1" dirty="0"/>
              <a:t>Ausgenommen sind: </a:t>
            </a:r>
          </a:p>
          <a:p>
            <a:r>
              <a:rPr lang="de-AT" sz="2000" dirty="0"/>
              <a:t>Sozialkapitalrückstellungen (Abfertigungs- , Pensions- und Jubiläumsgeldrückstellungen)</a:t>
            </a:r>
          </a:p>
          <a:p>
            <a:endParaRPr lang="de-AT" sz="400" dirty="0"/>
          </a:p>
          <a:p>
            <a:r>
              <a:rPr lang="de-AT" sz="2000" dirty="0"/>
              <a:t>Rückstellungen, die vom Bilanzstichtag an gerechnet mit hoher Wahrscheinlichkeit nur mehr weniger als 12 Monate weiterbestehen. </a:t>
            </a:r>
          </a:p>
          <a:p>
            <a:pPr>
              <a:buFont typeface="Wingdings" pitchFamily="2" charset="2"/>
              <a:buChar char="Ø"/>
            </a:pPr>
            <a:endParaRPr lang="de-AT" sz="800" dirty="0"/>
          </a:p>
          <a:p>
            <a:pPr>
              <a:buNone/>
            </a:pPr>
            <a:r>
              <a:rPr lang="de-AT" sz="2000" dirty="0"/>
              <a:t>	Soweit die Bildung einer Rückstellung </a:t>
            </a:r>
            <a:r>
              <a:rPr lang="de-AT" sz="2000" dirty="0" err="1"/>
              <a:t>strl</a:t>
            </a:r>
            <a:r>
              <a:rPr lang="de-AT" sz="2000" dirty="0"/>
              <a:t>. zulässig ist, darf sie nur für jenes Jahr gebildet werden, in dem ihre „Wurzel“ gelegen ist (und nicht erst in einem späteren Jahr; sog. „Nachholverbot).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Steuerliches Verbot von Pauschalrückstellungen</a:t>
            </a:r>
          </a:p>
        </p:txBody>
      </p:sp>
      <p:sp>
        <p:nvSpPr>
          <p:cNvPr id="3" name="Inhaltsplatzhalter 2"/>
          <p:cNvSpPr>
            <a:spLocks noGrp="1"/>
          </p:cNvSpPr>
          <p:nvPr>
            <p:ph sz="quarter" idx="1"/>
          </p:nvPr>
        </p:nvSpPr>
        <p:spPr>
          <a:xfrm>
            <a:off x="251520" y="1196752"/>
            <a:ext cx="8568952" cy="5328592"/>
          </a:xfrm>
        </p:spPr>
        <p:txBody>
          <a:bodyPr>
            <a:normAutofit/>
          </a:bodyPr>
          <a:lstStyle/>
          <a:p>
            <a:pPr>
              <a:buNone/>
            </a:pPr>
            <a:r>
              <a:rPr lang="de-AT" sz="2200" dirty="0"/>
              <a:t>	</a:t>
            </a:r>
            <a:r>
              <a:rPr lang="de-AT" sz="2000" dirty="0"/>
              <a:t>Verbindlichkeits- und Drohverlustrückstellungen dürfen nach § 9 Abs. nur unter folgenden Voraussetzungen gebildet werden:</a:t>
            </a:r>
          </a:p>
          <a:p>
            <a:pPr algn="just">
              <a:buNone/>
            </a:pPr>
            <a:r>
              <a:rPr lang="de-AT" sz="2000" dirty="0"/>
              <a:t>		Es müssen </a:t>
            </a:r>
            <a:r>
              <a:rPr lang="de-AT" sz="2000" b="1" dirty="0"/>
              <a:t>konkrete Umstände </a:t>
            </a:r>
            <a:r>
              <a:rPr lang="de-AT" sz="2000" dirty="0"/>
              <a:t>nachgewiesen werden können 	nach denen im </a:t>
            </a:r>
            <a:r>
              <a:rPr lang="de-AT" sz="2000" b="1" dirty="0"/>
              <a:t>jeweiligen Einzelfall </a:t>
            </a:r>
            <a:r>
              <a:rPr lang="de-AT" sz="2000" dirty="0"/>
              <a:t>mit dem Vorliegen oder dem 	Entstehen einer Verbindlichkeit (eines Verlustes) </a:t>
            </a:r>
            <a:r>
              <a:rPr lang="de-AT" sz="2000" b="1" dirty="0"/>
              <a:t>ernsthaft zu 	rechnen 	</a:t>
            </a:r>
            <a:r>
              <a:rPr lang="de-AT" sz="2000" dirty="0"/>
              <a:t>ist. </a:t>
            </a:r>
          </a:p>
          <a:p>
            <a:pPr>
              <a:buNone/>
            </a:pPr>
            <a:endParaRPr lang="de-AT" sz="2000" dirty="0"/>
          </a:p>
          <a:p>
            <a:pPr>
              <a:buNone/>
            </a:pPr>
            <a:r>
              <a:rPr lang="de-AT" sz="2000" b="1" dirty="0"/>
              <a:t>	Nach § 9 EStG können Rückstellungen nur gebildet werden für </a:t>
            </a:r>
          </a:p>
          <a:p>
            <a:pPr marL="457200" indent="-457200">
              <a:buFont typeface="+mj-lt"/>
              <a:buAutoNum type="arabicParenR"/>
            </a:pPr>
            <a:r>
              <a:rPr lang="de-AT" sz="2000" dirty="0"/>
              <a:t>Anwartschaften auf Abfertigungen (Abfertigungsrückstellung § 14 EStG)</a:t>
            </a:r>
          </a:p>
          <a:p>
            <a:pPr marL="457200" indent="-457200">
              <a:buFont typeface="+mj-lt"/>
              <a:buAutoNum type="arabicParenR"/>
            </a:pPr>
            <a:r>
              <a:rPr lang="de-AT" sz="2000" dirty="0"/>
              <a:t>Laufende Pensionen und Anwartschaften auf Pensionen (Pensionsrückstellung § 14 EStG)</a:t>
            </a:r>
          </a:p>
          <a:p>
            <a:pPr marL="457200" indent="-457200">
              <a:buFont typeface="+mj-lt"/>
              <a:buAutoNum type="arabicParenR"/>
            </a:pPr>
            <a:r>
              <a:rPr lang="de-AT" sz="2000" dirty="0"/>
              <a:t>Sonstige ungewisse Verbindlichkeiten, wenn die Rückstellungen nicht Abfertigungen, Pension oder Jubiläumsgelder betreffen</a:t>
            </a:r>
          </a:p>
          <a:p>
            <a:pPr marL="457200" indent="-457200">
              <a:buFont typeface="+mj-lt"/>
              <a:buAutoNum type="arabicParenR"/>
            </a:pPr>
            <a:r>
              <a:rPr lang="de-AT" sz="2000" dirty="0"/>
              <a:t>Drohende Verluste aus schwebenden Geschäften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28" name="Geschweifte Klammer links 27"/>
          <p:cNvSpPr/>
          <p:nvPr/>
        </p:nvSpPr>
        <p:spPr>
          <a:xfrm rot="16200000">
            <a:off x="6464286" y="4099029"/>
            <a:ext cx="324037" cy="4097664"/>
          </a:xfrm>
          <a:prstGeom prst="leftBrace">
            <a:avLst>
              <a:gd name="adj1" fmla="val 61757"/>
              <a:gd name="adj2" fmla="val 50000"/>
            </a:avLst>
          </a:prstGeom>
          <a:ln>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cxnSp>
        <p:nvCxnSpPr>
          <p:cNvPr id="30" name="Gerade Verbindung 29"/>
          <p:cNvCxnSpPr/>
          <p:nvPr/>
        </p:nvCxnSpPr>
        <p:spPr>
          <a:xfrm>
            <a:off x="3851920" y="1867384"/>
            <a:ext cx="0" cy="49448"/>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a:xfrm flipH="1">
            <a:off x="4870190" y="6309880"/>
            <a:ext cx="3847226" cy="430887"/>
          </a:xfrm>
          <a:prstGeom prst="rect">
            <a:avLst/>
          </a:prstGeom>
          <a:noFill/>
        </p:spPr>
        <p:txBody>
          <a:bodyPr wrap="square" rtlCol="0">
            <a:spAutoFit/>
          </a:bodyPr>
          <a:lstStyle/>
          <a:p>
            <a:pPr lvl="2"/>
            <a:r>
              <a:rPr lang="de-DE" sz="1100" dirty="0"/>
              <a:t>Bei Laufzeit &gt;12 Monate:</a:t>
            </a:r>
          </a:p>
          <a:p>
            <a:pPr lvl="2"/>
            <a:r>
              <a:rPr lang="de-DE" sz="1100" dirty="0"/>
              <a:t>Ansatz auf 80% des Teilwertes kürzen</a:t>
            </a:r>
          </a:p>
        </p:txBody>
      </p:sp>
      <p:grpSp>
        <p:nvGrpSpPr>
          <p:cNvPr id="3" name="Gruppieren 54"/>
          <p:cNvGrpSpPr/>
          <p:nvPr/>
        </p:nvGrpSpPr>
        <p:grpSpPr>
          <a:xfrm>
            <a:off x="354506" y="1279647"/>
            <a:ext cx="8424936" cy="4706195"/>
            <a:chOff x="416530" y="1279647"/>
            <a:chExt cx="8424936" cy="4706195"/>
          </a:xfrm>
        </p:grpSpPr>
        <p:cxnSp>
          <p:nvCxnSpPr>
            <p:cNvPr id="51" name="Gerade Verbindung 50"/>
            <p:cNvCxnSpPr/>
            <p:nvPr/>
          </p:nvCxnSpPr>
          <p:spPr>
            <a:xfrm>
              <a:off x="3347864"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p:nvCxnSpPr>
          <p:spPr>
            <a:xfrm>
              <a:off x="1187624"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p:nvCxnSpPr>
          <p:spPr>
            <a:xfrm>
              <a:off x="5580112"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4" name="Gerade Verbindung 53"/>
            <p:cNvCxnSpPr/>
            <p:nvPr/>
          </p:nvCxnSpPr>
          <p:spPr>
            <a:xfrm>
              <a:off x="7740352"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4" name="Gruppieren 4"/>
            <p:cNvGrpSpPr/>
            <p:nvPr/>
          </p:nvGrpSpPr>
          <p:grpSpPr>
            <a:xfrm>
              <a:off x="416530" y="1279647"/>
              <a:ext cx="8424936" cy="4706195"/>
              <a:chOff x="1097989" y="1623153"/>
              <a:chExt cx="7074411" cy="4204252"/>
            </a:xfrm>
          </p:grpSpPr>
          <p:sp>
            <p:nvSpPr>
              <p:cNvPr id="6" name="Freihandform 5"/>
              <p:cNvSpPr/>
              <p:nvPr/>
            </p:nvSpPr>
            <p:spPr>
              <a:xfrm>
                <a:off x="3293423" y="1623153"/>
                <a:ext cx="2579379" cy="491066"/>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75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ctr" anchorCtr="0">
                <a:noAutofit/>
              </a:bodyPr>
              <a:lstStyle/>
              <a:p>
                <a:pPr lvl="0" algn="ctr" defTabSz="266700">
                  <a:lnSpc>
                    <a:spcPct val="90000"/>
                  </a:lnSpc>
                  <a:spcBef>
                    <a:spcPct val="0"/>
                  </a:spcBef>
                  <a:spcAft>
                    <a:spcPct val="35000"/>
                  </a:spcAft>
                </a:pPr>
                <a:r>
                  <a:rPr lang="de-DE" b="1" kern="1200" dirty="0">
                    <a:solidFill>
                      <a:schemeClr val="bg1"/>
                    </a:solidFill>
                  </a:rPr>
                  <a:t>Rückstellungen</a:t>
                </a:r>
                <a:endParaRPr lang="de-DE" sz="600" b="1" kern="1200" dirty="0">
                  <a:solidFill>
                    <a:schemeClr val="bg1"/>
                  </a:solidFill>
                </a:endParaRPr>
              </a:p>
            </p:txBody>
          </p:sp>
          <p:sp>
            <p:nvSpPr>
              <p:cNvPr id="8" name="Freihandform 7"/>
              <p:cNvSpPr/>
              <p:nvPr/>
            </p:nvSpPr>
            <p:spPr>
              <a:xfrm>
                <a:off x="1097989" y="2445804"/>
                <a:ext cx="1529795" cy="1045478"/>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algn="ctr" defTabSz="266700">
                  <a:lnSpc>
                    <a:spcPct val="90000"/>
                  </a:lnSpc>
                  <a:spcBef>
                    <a:spcPct val="0"/>
                  </a:spcBef>
                  <a:spcAft>
                    <a:spcPct val="35000"/>
                  </a:spcAft>
                </a:pPr>
                <a:r>
                  <a:rPr lang="de-DE" sz="1200" b="1" kern="1200" dirty="0">
                    <a:solidFill>
                      <a:schemeClr val="tx1"/>
                    </a:solidFill>
                  </a:rPr>
                  <a:t>Abfertigungs-rückstellungen</a:t>
                </a:r>
              </a:p>
              <a:p>
                <a:pPr lvl="0" algn="ctr" defTabSz="266700">
                  <a:lnSpc>
                    <a:spcPct val="90000"/>
                  </a:lnSpc>
                  <a:spcBef>
                    <a:spcPct val="0"/>
                  </a:spcBef>
                  <a:spcAft>
                    <a:spcPct val="35000"/>
                  </a:spcAft>
                </a:pPr>
                <a:r>
                  <a:rPr lang="de-DE" sz="1000" kern="1200" dirty="0">
                    <a:solidFill>
                      <a:schemeClr val="tx1"/>
                    </a:solidFill>
                  </a:rPr>
                  <a:t>(§ 9 </a:t>
                </a:r>
                <a:r>
                  <a:rPr lang="de-DE" sz="1000" kern="1200" dirty="0" err="1">
                    <a:solidFill>
                      <a:schemeClr val="tx1"/>
                    </a:solidFill>
                  </a:rPr>
                  <a:t>Abs</a:t>
                </a:r>
                <a:r>
                  <a:rPr lang="de-DE" sz="1000" kern="1200" dirty="0">
                    <a:solidFill>
                      <a:schemeClr val="tx1"/>
                    </a:solidFill>
                  </a:rPr>
                  <a:t> 1 Z 1 EStG; </a:t>
                </a:r>
                <a:r>
                  <a:rPr lang="de-DE" sz="1000" kern="1200" dirty="0" err="1">
                    <a:solidFill>
                      <a:schemeClr val="tx1"/>
                    </a:solidFill>
                  </a:rPr>
                  <a:t>vgl</a:t>
                </a:r>
                <a:r>
                  <a:rPr lang="de-DE" sz="1000" kern="1200" dirty="0">
                    <a:solidFill>
                      <a:schemeClr val="tx1"/>
                    </a:solidFill>
                  </a:rPr>
                  <a:t> § 198 </a:t>
                </a:r>
                <a:r>
                  <a:rPr lang="de-DE" sz="1000" kern="1200" dirty="0" err="1">
                    <a:solidFill>
                      <a:schemeClr val="tx1"/>
                    </a:solidFill>
                  </a:rPr>
                  <a:t>Abs</a:t>
                </a:r>
                <a:r>
                  <a:rPr lang="de-DE" sz="1000" kern="1200" dirty="0">
                    <a:solidFill>
                      <a:schemeClr val="tx1"/>
                    </a:solidFill>
                  </a:rPr>
                  <a:t> 8 Z 4 </a:t>
                </a:r>
                <a:r>
                  <a:rPr lang="de-DE" sz="1000" kern="1200" dirty="0" err="1">
                    <a:solidFill>
                      <a:schemeClr val="tx1"/>
                    </a:solidFill>
                  </a:rPr>
                  <a:t>lit</a:t>
                </a:r>
                <a:r>
                  <a:rPr lang="de-DE" sz="1000" kern="1200" dirty="0">
                    <a:solidFill>
                      <a:schemeClr val="tx1"/>
                    </a:solidFill>
                  </a:rPr>
                  <a:t> a UGB)</a:t>
                </a:r>
                <a:r>
                  <a:rPr lang="de-DE" sz="600" kern="1200" dirty="0">
                    <a:solidFill>
                      <a:schemeClr val="tx1"/>
                    </a:solidFill>
                  </a:rPr>
                  <a:t>	</a:t>
                </a:r>
              </a:p>
            </p:txBody>
          </p:sp>
          <p:sp>
            <p:nvSpPr>
              <p:cNvPr id="10" name="Freihandform 9"/>
              <p:cNvSpPr/>
              <p:nvPr/>
            </p:nvSpPr>
            <p:spPr>
              <a:xfrm>
                <a:off x="1097989" y="3640255"/>
                <a:ext cx="1529795" cy="2187150"/>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100" kern="1200" dirty="0">
                    <a:solidFill>
                      <a:schemeClr val="tx1"/>
                    </a:solidFill>
                  </a:rPr>
                  <a:t>Hat nur noch für </a:t>
                </a:r>
                <a:r>
                  <a:rPr lang="de-DE" sz="1100" b="1" kern="1200" dirty="0">
                    <a:solidFill>
                      <a:schemeClr val="tx1"/>
                    </a:solidFill>
                  </a:rPr>
                  <a:t>Dienstverhältnisse </a:t>
                </a:r>
                <a:r>
                  <a:rPr lang="de-DE" sz="1100" kern="1200" dirty="0">
                    <a:solidFill>
                      <a:schemeClr val="tx1"/>
                    </a:solidFill>
                  </a:rPr>
                  <a:t>Bedeutung, die bereits </a:t>
                </a:r>
                <a:r>
                  <a:rPr lang="de-DE" sz="1100" b="1" kern="1200" dirty="0">
                    <a:solidFill>
                      <a:schemeClr val="tx1"/>
                    </a:solidFill>
                  </a:rPr>
                  <a:t>vor dem 31.12.2002 bestanden </a:t>
                </a:r>
                <a:r>
                  <a:rPr lang="de-DE" sz="1100" kern="1200" dirty="0">
                    <a:solidFill>
                      <a:schemeClr val="tx1"/>
                    </a:solidFill>
                  </a:rPr>
                  <a:t>haben (Abfertigung alt; </a:t>
                </a:r>
                <a:r>
                  <a:rPr lang="de-DE" sz="1100" kern="1200" dirty="0" err="1">
                    <a:solidFill>
                      <a:schemeClr val="tx1"/>
                    </a:solidFill>
                  </a:rPr>
                  <a:t>vgl</a:t>
                </a:r>
                <a:r>
                  <a:rPr lang="de-DE" sz="1100" kern="1200" dirty="0">
                    <a:solidFill>
                      <a:schemeClr val="tx1"/>
                    </a:solidFill>
                  </a:rPr>
                  <a:t> § 14 EStG); seit 2007 keine Wertpapierdeckung mehr. </a:t>
                </a:r>
              </a:p>
              <a:p>
                <a:pPr lvl="0" defTabSz="266700">
                  <a:lnSpc>
                    <a:spcPct val="90000"/>
                  </a:lnSpc>
                  <a:spcBef>
                    <a:spcPct val="0"/>
                  </a:spcBef>
                  <a:spcAft>
                    <a:spcPct val="35000"/>
                  </a:spcAft>
                </a:pPr>
                <a:r>
                  <a:rPr lang="de-DE" sz="1100" kern="1200" dirty="0">
                    <a:solidFill>
                      <a:schemeClr val="tx1"/>
                    </a:solidFill>
                  </a:rPr>
                  <a:t>Für neue Dienstverhältnisse besteht der Abfertigungsanspruch gegenüber der betrieblichen Vorsorgekasse.*).	</a:t>
                </a:r>
              </a:p>
            </p:txBody>
          </p:sp>
          <p:sp>
            <p:nvSpPr>
              <p:cNvPr id="12" name="Freihandform 11"/>
              <p:cNvSpPr/>
              <p:nvPr/>
            </p:nvSpPr>
            <p:spPr>
              <a:xfrm>
                <a:off x="2843807" y="2466121"/>
                <a:ext cx="1525929" cy="1045478"/>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algn="ctr" defTabSz="266700">
                  <a:lnSpc>
                    <a:spcPct val="90000"/>
                  </a:lnSpc>
                  <a:spcBef>
                    <a:spcPct val="0"/>
                  </a:spcBef>
                  <a:spcAft>
                    <a:spcPct val="35000"/>
                  </a:spcAft>
                </a:pPr>
                <a:r>
                  <a:rPr lang="de-DE" sz="1200" b="1" kern="1200" dirty="0">
                    <a:solidFill>
                      <a:schemeClr val="tx1"/>
                    </a:solidFill>
                  </a:rPr>
                  <a:t>Pensions-</a:t>
                </a:r>
                <a:r>
                  <a:rPr lang="de-DE" sz="1200" b="1" dirty="0">
                    <a:solidFill>
                      <a:schemeClr val="tx1"/>
                    </a:solidFill>
                  </a:rPr>
                  <a:t> </a:t>
                </a:r>
                <a:r>
                  <a:rPr lang="de-DE" sz="1200" b="1" kern="1200" dirty="0" err="1">
                    <a:solidFill>
                      <a:schemeClr val="tx1"/>
                    </a:solidFill>
                  </a:rPr>
                  <a:t>rückstellungen</a:t>
                </a:r>
                <a:r>
                  <a:rPr lang="de-DE" sz="1200" b="1" kern="1200" dirty="0">
                    <a:solidFill>
                      <a:schemeClr val="tx1"/>
                    </a:solidFill>
                  </a:rPr>
                  <a:t> </a:t>
                </a:r>
                <a:br>
                  <a:rPr lang="de-DE" sz="600" kern="1200" dirty="0">
                    <a:solidFill>
                      <a:schemeClr val="tx1"/>
                    </a:solidFill>
                  </a:rPr>
                </a:br>
                <a:r>
                  <a:rPr lang="de-DE" sz="1000" kern="1200" dirty="0">
                    <a:solidFill>
                      <a:schemeClr val="tx1"/>
                    </a:solidFill>
                  </a:rPr>
                  <a:t>(§ 9 </a:t>
                </a:r>
                <a:r>
                  <a:rPr lang="de-DE" sz="1000" kern="1200" dirty="0" err="1">
                    <a:solidFill>
                      <a:schemeClr val="tx1"/>
                    </a:solidFill>
                  </a:rPr>
                  <a:t>Abs</a:t>
                </a:r>
                <a:r>
                  <a:rPr lang="de-DE" sz="1000" kern="1200" dirty="0">
                    <a:solidFill>
                      <a:schemeClr val="tx1"/>
                    </a:solidFill>
                  </a:rPr>
                  <a:t> 1 Z 2 EStG; </a:t>
                </a:r>
                <a:r>
                  <a:rPr lang="de-DE" sz="1000" kern="1200" dirty="0" err="1">
                    <a:solidFill>
                      <a:schemeClr val="tx1"/>
                    </a:solidFill>
                  </a:rPr>
                  <a:t>vgl</a:t>
                </a:r>
                <a:r>
                  <a:rPr lang="de-DE" sz="1000" kern="1200" dirty="0">
                    <a:solidFill>
                      <a:schemeClr val="tx1"/>
                    </a:solidFill>
                  </a:rPr>
                  <a:t> § 198 </a:t>
                </a:r>
                <a:r>
                  <a:rPr lang="de-DE" sz="1000" kern="1200" dirty="0" err="1">
                    <a:solidFill>
                      <a:schemeClr val="tx1"/>
                    </a:solidFill>
                  </a:rPr>
                  <a:t>Abs</a:t>
                </a:r>
                <a:r>
                  <a:rPr lang="de-DE" sz="1000" kern="1200" dirty="0">
                    <a:solidFill>
                      <a:schemeClr val="tx1"/>
                    </a:solidFill>
                  </a:rPr>
                  <a:t> 8 Z 4 </a:t>
                </a:r>
                <a:r>
                  <a:rPr lang="de-DE" sz="1000" kern="1200" dirty="0" err="1">
                    <a:solidFill>
                      <a:schemeClr val="tx1"/>
                    </a:solidFill>
                  </a:rPr>
                  <a:t>lit</a:t>
                </a:r>
                <a:r>
                  <a:rPr lang="de-DE" sz="1000" kern="1200" dirty="0">
                    <a:solidFill>
                      <a:schemeClr val="tx1"/>
                    </a:solidFill>
                  </a:rPr>
                  <a:t> b UGB)</a:t>
                </a:r>
                <a:r>
                  <a:rPr lang="de-DE" sz="600" kern="1200" dirty="0">
                    <a:solidFill>
                      <a:schemeClr val="tx1"/>
                    </a:solidFill>
                  </a:rPr>
                  <a:t>	</a:t>
                </a:r>
              </a:p>
            </p:txBody>
          </p:sp>
          <p:sp>
            <p:nvSpPr>
              <p:cNvPr id="14" name="Freihandform 13"/>
              <p:cNvSpPr/>
              <p:nvPr/>
            </p:nvSpPr>
            <p:spPr>
              <a:xfrm>
                <a:off x="2843807" y="3640255"/>
                <a:ext cx="1525930" cy="1310414"/>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100" kern="1200" dirty="0">
                    <a:solidFill>
                      <a:schemeClr val="tx1"/>
                    </a:solidFill>
                  </a:rPr>
                  <a:t>Für </a:t>
                </a:r>
                <a:r>
                  <a:rPr lang="de-DE" sz="1100" b="1" kern="1200" dirty="0">
                    <a:solidFill>
                      <a:schemeClr val="tx1"/>
                    </a:solidFill>
                  </a:rPr>
                  <a:t>schriftliche, rechtsverbindliche und unwiderrufliche </a:t>
                </a:r>
                <a:r>
                  <a:rPr lang="de-DE" sz="1100" kern="1200" dirty="0">
                    <a:solidFill>
                      <a:schemeClr val="tx1"/>
                    </a:solidFill>
                  </a:rPr>
                  <a:t>Pensionszusagen. Wertpapierdeckung erforderlich. </a:t>
                </a:r>
                <a:r>
                  <a:rPr lang="de-DE" sz="1100" kern="1200" dirty="0" err="1">
                    <a:solidFill>
                      <a:schemeClr val="tx1"/>
                    </a:solidFill>
                  </a:rPr>
                  <a:t>Vgl</a:t>
                </a:r>
                <a:r>
                  <a:rPr lang="de-DE" sz="1100" kern="1200" dirty="0">
                    <a:solidFill>
                      <a:schemeClr val="tx1"/>
                    </a:solidFill>
                  </a:rPr>
                  <a:t> § 14 EStG.</a:t>
                </a:r>
              </a:p>
            </p:txBody>
          </p:sp>
          <p:sp>
            <p:nvSpPr>
              <p:cNvPr id="16" name="Freihandform 15"/>
              <p:cNvSpPr/>
              <p:nvPr/>
            </p:nvSpPr>
            <p:spPr>
              <a:xfrm>
                <a:off x="4644009" y="2445804"/>
                <a:ext cx="1574978" cy="1045478"/>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algn="ctr" defTabSz="266700">
                  <a:lnSpc>
                    <a:spcPct val="90000"/>
                  </a:lnSpc>
                  <a:spcBef>
                    <a:spcPct val="0"/>
                  </a:spcBef>
                  <a:spcAft>
                    <a:spcPct val="35000"/>
                  </a:spcAft>
                </a:pPr>
                <a:r>
                  <a:rPr lang="de-DE" sz="1200" kern="1200" dirty="0">
                    <a:solidFill>
                      <a:schemeClr val="tx1"/>
                    </a:solidFill>
                  </a:rPr>
                  <a:t>Rückstellungen für </a:t>
                </a:r>
                <a:r>
                  <a:rPr lang="de-DE" sz="1200" b="1" kern="1200" dirty="0">
                    <a:solidFill>
                      <a:schemeClr val="tx1"/>
                    </a:solidFill>
                  </a:rPr>
                  <a:t>sonstige ungewisse </a:t>
                </a:r>
                <a:r>
                  <a:rPr lang="de-DE" sz="1200" b="1" dirty="0">
                    <a:solidFill>
                      <a:schemeClr val="tx1"/>
                    </a:solidFill>
                  </a:rPr>
                  <a:t>Verbindlichkeiten </a:t>
                </a:r>
                <a:br>
                  <a:rPr lang="de-DE" sz="1200" b="1" dirty="0">
                    <a:solidFill>
                      <a:schemeClr val="tx1"/>
                    </a:solidFill>
                  </a:rPr>
                </a:br>
                <a:r>
                  <a:rPr lang="de-DE" sz="1000" dirty="0">
                    <a:solidFill>
                      <a:schemeClr val="tx1"/>
                    </a:solidFill>
                  </a:rPr>
                  <a:t>(§ 9 </a:t>
                </a:r>
                <a:r>
                  <a:rPr lang="de-DE" sz="1000" dirty="0" err="1">
                    <a:solidFill>
                      <a:schemeClr val="tx1"/>
                    </a:solidFill>
                  </a:rPr>
                  <a:t>Abs</a:t>
                </a:r>
                <a:r>
                  <a:rPr lang="de-DE" sz="1000" dirty="0">
                    <a:solidFill>
                      <a:schemeClr val="tx1"/>
                    </a:solidFill>
                  </a:rPr>
                  <a:t> 1 Z </a:t>
                </a:r>
                <a:r>
                  <a:rPr lang="de-DE" sz="1000" kern="1200" dirty="0">
                    <a:solidFill>
                      <a:schemeClr val="tx1"/>
                    </a:solidFill>
                  </a:rPr>
                  <a:t> EStG; </a:t>
                </a:r>
                <a:r>
                  <a:rPr lang="de-DE" sz="1000" kern="1200" dirty="0" err="1">
                    <a:solidFill>
                      <a:schemeClr val="tx1"/>
                    </a:solidFill>
                  </a:rPr>
                  <a:t>vgl</a:t>
                </a:r>
                <a:r>
                  <a:rPr lang="de-DE" sz="1000" kern="1200" dirty="0">
                    <a:solidFill>
                      <a:schemeClr val="tx1"/>
                    </a:solidFill>
                  </a:rPr>
                  <a:t> § 198 </a:t>
                </a:r>
                <a:r>
                  <a:rPr lang="de-DE" sz="1000" kern="1200" dirty="0" err="1">
                    <a:solidFill>
                      <a:schemeClr val="tx1"/>
                    </a:solidFill>
                  </a:rPr>
                  <a:t>Abs</a:t>
                </a:r>
                <a:r>
                  <a:rPr lang="de-DE" sz="1000" kern="1200" dirty="0">
                    <a:solidFill>
                      <a:schemeClr val="tx1"/>
                    </a:solidFill>
                  </a:rPr>
                  <a:t> 8 Z 1UGB)</a:t>
                </a:r>
              </a:p>
            </p:txBody>
          </p:sp>
          <p:sp>
            <p:nvSpPr>
              <p:cNvPr id="19" name="Freihandform 18"/>
              <p:cNvSpPr/>
              <p:nvPr/>
            </p:nvSpPr>
            <p:spPr>
              <a:xfrm>
                <a:off x="5453721" y="5008367"/>
                <a:ext cx="91440" cy="379333"/>
              </a:xfrm>
              <a:custGeom>
                <a:avLst/>
                <a:gdLst/>
                <a:ahLst/>
                <a:cxnLst/>
                <a:rect l="0" t="0" r="0" b="0"/>
                <a:pathLst>
                  <a:path>
                    <a:moveTo>
                      <a:pt x="45720" y="0"/>
                    </a:moveTo>
                    <a:lnTo>
                      <a:pt x="45720" y="37933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8" name="Freihandform 17"/>
              <p:cNvSpPr/>
              <p:nvPr/>
            </p:nvSpPr>
            <p:spPr>
              <a:xfrm>
                <a:off x="4644009" y="3640255"/>
                <a:ext cx="1574977" cy="1310414"/>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100" kern="1200" dirty="0">
                    <a:solidFill>
                      <a:schemeClr val="tx1"/>
                    </a:solidFill>
                  </a:rPr>
                  <a:t>Mit einer Inanspruchnahme aus dem Verpflichtungsgrund muss </a:t>
                </a:r>
                <a:r>
                  <a:rPr lang="de-DE" sz="1100" b="1" kern="1200" dirty="0">
                    <a:solidFill>
                      <a:schemeClr val="tx1"/>
                    </a:solidFill>
                  </a:rPr>
                  <a:t>„mit größter Wahrscheinlichkeit“ zu rechnen </a:t>
                </a:r>
                <a:r>
                  <a:rPr lang="de-DE" sz="1100" kern="1200" dirty="0">
                    <a:solidFill>
                      <a:schemeClr val="tx1"/>
                    </a:solidFill>
                  </a:rPr>
                  <a:t>sein (Drittverpflichtung erforderlich!).</a:t>
                </a:r>
              </a:p>
            </p:txBody>
          </p:sp>
          <p:sp>
            <p:nvSpPr>
              <p:cNvPr id="20" name="Freihandform 19"/>
              <p:cNvSpPr/>
              <p:nvPr/>
            </p:nvSpPr>
            <p:spPr>
              <a:xfrm>
                <a:off x="4644010" y="5055470"/>
                <a:ext cx="1728191" cy="771935"/>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100" kern="900" dirty="0">
                    <a:solidFill>
                      <a:schemeClr val="tx1"/>
                    </a:solidFill>
                  </a:rPr>
                  <a:t>Beispiel: </a:t>
                </a:r>
              </a:p>
              <a:p>
                <a:pPr lvl="0" defTabSz="266700">
                  <a:lnSpc>
                    <a:spcPct val="90000"/>
                  </a:lnSpc>
                  <a:spcBef>
                    <a:spcPct val="0"/>
                  </a:spcBef>
                  <a:spcAft>
                    <a:spcPct val="35000"/>
                  </a:spcAft>
                </a:pPr>
                <a:r>
                  <a:rPr lang="de-DE" sz="1100" kern="900" dirty="0">
                    <a:solidFill>
                      <a:schemeClr val="tx1"/>
                    </a:solidFill>
                  </a:rPr>
                  <a:t>- Bürgschaften</a:t>
                </a:r>
              </a:p>
              <a:p>
                <a:pPr lvl="0" defTabSz="266700">
                  <a:lnSpc>
                    <a:spcPct val="90000"/>
                  </a:lnSpc>
                  <a:spcBef>
                    <a:spcPct val="0"/>
                  </a:spcBef>
                  <a:spcAft>
                    <a:spcPct val="35000"/>
                  </a:spcAft>
                </a:pPr>
                <a:r>
                  <a:rPr lang="de-DE" sz="1100" kern="900" dirty="0">
                    <a:solidFill>
                      <a:schemeClr val="tx1"/>
                    </a:solidFill>
                  </a:rPr>
                  <a:t>- Gewährleistungs-ansprüche</a:t>
                </a:r>
              </a:p>
              <a:p>
                <a:pPr lvl="0" defTabSz="266700">
                  <a:lnSpc>
                    <a:spcPct val="90000"/>
                  </a:lnSpc>
                  <a:spcBef>
                    <a:spcPct val="0"/>
                  </a:spcBef>
                  <a:spcAft>
                    <a:spcPct val="35000"/>
                  </a:spcAft>
                </a:pPr>
                <a:r>
                  <a:rPr lang="de-DE" sz="1100" kern="900" dirty="0">
                    <a:solidFill>
                      <a:schemeClr val="tx1"/>
                    </a:solidFill>
                  </a:rPr>
                  <a:t>- Prozesskosten</a:t>
                </a:r>
              </a:p>
            </p:txBody>
          </p:sp>
          <p:sp>
            <p:nvSpPr>
              <p:cNvPr id="22" name="Freihandform 21"/>
              <p:cNvSpPr/>
              <p:nvPr/>
            </p:nvSpPr>
            <p:spPr>
              <a:xfrm>
                <a:off x="6444208" y="2445804"/>
                <a:ext cx="1728192" cy="1045478"/>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algn="ctr" defTabSz="266700">
                  <a:lnSpc>
                    <a:spcPct val="90000"/>
                  </a:lnSpc>
                  <a:spcBef>
                    <a:spcPct val="0"/>
                  </a:spcBef>
                  <a:spcAft>
                    <a:spcPct val="35000"/>
                  </a:spcAft>
                </a:pPr>
                <a:r>
                  <a:rPr lang="de-DE" sz="1200" kern="1200" dirty="0">
                    <a:solidFill>
                      <a:schemeClr val="tx1"/>
                    </a:solidFill>
                  </a:rPr>
                  <a:t>Rückstellungen für </a:t>
                </a:r>
                <a:r>
                  <a:rPr lang="de-DE" sz="1200" b="1" kern="1200" dirty="0">
                    <a:solidFill>
                      <a:schemeClr val="tx1"/>
                    </a:solidFill>
                  </a:rPr>
                  <a:t>drohende Verluste aus schwebenden Geschäften</a:t>
                </a:r>
              </a:p>
              <a:p>
                <a:pPr lvl="0" algn="ctr" defTabSz="266700">
                  <a:lnSpc>
                    <a:spcPct val="90000"/>
                  </a:lnSpc>
                  <a:spcBef>
                    <a:spcPct val="0"/>
                  </a:spcBef>
                  <a:spcAft>
                    <a:spcPct val="35000"/>
                  </a:spcAft>
                </a:pPr>
                <a:r>
                  <a:rPr lang="de-DE" sz="1000" kern="1200" dirty="0">
                    <a:solidFill>
                      <a:schemeClr val="tx1"/>
                    </a:solidFill>
                  </a:rPr>
                  <a:t>(§ 9 </a:t>
                </a:r>
                <a:r>
                  <a:rPr lang="de-DE" sz="1000" kern="1200" dirty="0" err="1">
                    <a:solidFill>
                      <a:schemeClr val="tx1"/>
                    </a:solidFill>
                  </a:rPr>
                  <a:t>Abs</a:t>
                </a:r>
                <a:r>
                  <a:rPr lang="de-DE" sz="1000" kern="1200" dirty="0">
                    <a:solidFill>
                      <a:schemeClr val="tx1"/>
                    </a:solidFill>
                  </a:rPr>
                  <a:t> 1 Z 4 EStG; </a:t>
                </a:r>
                <a:r>
                  <a:rPr lang="de-DE" sz="1000" kern="1200" dirty="0" err="1">
                    <a:solidFill>
                      <a:schemeClr val="tx1"/>
                    </a:solidFill>
                  </a:rPr>
                  <a:t>vgl</a:t>
                </a:r>
                <a:r>
                  <a:rPr lang="de-DE" sz="1000" kern="1200" dirty="0">
                    <a:solidFill>
                      <a:schemeClr val="tx1"/>
                    </a:solidFill>
                  </a:rPr>
                  <a:t> § 198 </a:t>
                </a:r>
                <a:r>
                  <a:rPr lang="de-DE" sz="1000" kern="1200" dirty="0" err="1">
                    <a:solidFill>
                      <a:schemeClr val="tx1"/>
                    </a:solidFill>
                  </a:rPr>
                  <a:t>Abs</a:t>
                </a:r>
                <a:r>
                  <a:rPr lang="de-DE" sz="1000" kern="1200" dirty="0">
                    <a:solidFill>
                      <a:schemeClr val="tx1"/>
                    </a:solidFill>
                  </a:rPr>
                  <a:t> 8 Z 1UGB)</a:t>
                </a:r>
              </a:p>
            </p:txBody>
          </p:sp>
          <p:sp>
            <p:nvSpPr>
              <p:cNvPr id="25" name="Freihandform 24"/>
              <p:cNvSpPr/>
              <p:nvPr/>
            </p:nvSpPr>
            <p:spPr>
              <a:xfrm>
                <a:off x="7311266" y="5008367"/>
                <a:ext cx="91440" cy="379333"/>
              </a:xfrm>
              <a:custGeom>
                <a:avLst/>
                <a:gdLst/>
                <a:ahLst/>
                <a:cxnLst/>
                <a:rect l="0" t="0" r="0" b="0"/>
                <a:pathLst>
                  <a:path>
                    <a:moveTo>
                      <a:pt x="45720" y="0"/>
                    </a:moveTo>
                    <a:lnTo>
                      <a:pt x="45720" y="37933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4" name="Freihandform 23"/>
              <p:cNvSpPr/>
              <p:nvPr/>
            </p:nvSpPr>
            <p:spPr>
              <a:xfrm>
                <a:off x="6444208" y="3640255"/>
                <a:ext cx="1728192" cy="1310414"/>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100" b="1" kern="1200" dirty="0">
                    <a:solidFill>
                      <a:schemeClr val="tx1"/>
                    </a:solidFill>
                  </a:rPr>
                  <a:t>Schwebendes Geschäft </a:t>
                </a:r>
                <a:r>
                  <a:rPr lang="de-DE" sz="1100" kern="1200" dirty="0">
                    <a:solidFill>
                      <a:schemeClr val="tx1"/>
                    </a:solidFill>
                  </a:rPr>
                  <a:t>ist ein Geschäft, das vom Leistungsverpflichteten noch nicht erfüllt ist. Droht ein Verlust, ist dieser nach dem </a:t>
                </a:r>
                <a:r>
                  <a:rPr lang="de-DE" sz="1100" kern="1200" dirty="0" err="1">
                    <a:solidFill>
                      <a:schemeClr val="tx1"/>
                    </a:solidFill>
                  </a:rPr>
                  <a:t>Vorsichtigsprinzip</a:t>
                </a:r>
                <a:r>
                  <a:rPr lang="de-DE" sz="1100" kern="1200" dirty="0">
                    <a:solidFill>
                      <a:schemeClr val="tx1"/>
                    </a:solidFill>
                  </a:rPr>
                  <a:t> auszuweisen</a:t>
                </a:r>
              </a:p>
            </p:txBody>
          </p:sp>
          <p:sp>
            <p:nvSpPr>
              <p:cNvPr id="26" name="Freihandform 25"/>
              <p:cNvSpPr/>
              <p:nvPr/>
            </p:nvSpPr>
            <p:spPr>
              <a:xfrm>
                <a:off x="6466692" y="5055469"/>
                <a:ext cx="1705708" cy="771936"/>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60000"/>
                  <a:lumOff val="40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100" kern="1200" dirty="0">
                    <a:solidFill>
                      <a:schemeClr val="tx1"/>
                    </a:solidFill>
                  </a:rPr>
                  <a:t>Beispiel: </a:t>
                </a:r>
              </a:p>
              <a:p>
                <a:pPr lvl="0" defTabSz="266700">
                  <a:lnSpc>
                    <a:spcPct val="90000"/>
                  </a:lnSpc>
                  <a:spcBef>
                    <a:spcPct val="0"/>
                  </a:spcBef>
                  <a:spcAft>
                    <a:spcPct val="35000"/>
                  </a:spcAft>
                </a:pPr>
                <a:r>
                  <a:rPr lang="de-DE" sz="1100" kern="1200" dirty="0">
                    <a:solidFill>
                      <a:schemeClr val="tx1"/>
                    </a:solidFill>
                  </a:rPr>
                  <a:t>-Wesentliche Preisänderungen nach Vertragsabschluss </a:t>
                </a:r>
              </a:p>
            </p:txBody>
          </p:sp>
        </p:grpSp>
        <p:cxnSp>
          <p:nvCxnSpPr>
            <p:cNvPr id="39" name="Gerade Verbindung 38"/>
            <p:cNvCxnSpPr/>
            <p:nvPr/>
          </p:nvCxnSpPr>
          <p:spPr>
            <a:xfrm>
              <a:off x="1187624" y="2001202"/>
              <a:ext cx="655272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p:nvCxnSpPr>
          <p:spPr>
            <a:xfrm>
              <a:off x="4566974" y="1867384"/>
              <a:ext cx="0" cy="1338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p:nvCxnSpPr>
          <p:spPr>
            <a:xfrm>
              <a:off x="5577318" y="2001202"/>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4" name="Gerade Verbindung 43"/>
            <p:cNvCxnSpPr/>
            <p:nvPr/>
          </p:nvCxnSpPr>
          <p:spPr>
            <a:xfrm>
              <a:off x="7740352" y="1988840"/>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5" name="Gerade Verbindung 44"/>
            <p:cNvCxnSpPr/>
            <p:nvPr/>
          </p:nvCxnSpPr>
          <p:spPr>
            <a:xfrm>
              <a:off x="3347864" y="1988840"/>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p:nvCxnSpPr>
          <p:spPr>
            <a:xfrm>
              <a:off x="1187624" y="1988840"/>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196177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Verbindlichkeiten  - Bewertungsregeln </a:t>
            </a:r>
          </a:p>
        </p:txBody>
      </p:sp>
      <p:graphicFrame>
        <p:nvGraphicFramePr>
          <p:cNvPr id="4" name="Inhaltsplatzhalter 3"/>
          <p:cNvGraphicFramePr>
            <a:graphicFrameLocks noGrp="1"/>
          </p:cNvGraphicFramePr>
          <p:nvPr>
            <p:ph sz="quarter" idx="1"/>
            <p:extLst>
              <p:ext uri="{D42A27DB-BD31-4B8C-83A1-F6EECF244321}">
                <p14:modId xmlns:p14="http://schemas.microsoft.com/office/powerpoint/2010/main" val="3378030887"/>
              </p:ext>
            </p:extLst>
          </p:nvPr>
        </p:nvGraphicFramePr>
        <p:xfrm>
          <a:off x="467544" y="1484784"/>
          <a:ext cx="8229600" cy="35814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de-AT" dirty="0">
                          <a:solidFill>
                            <a:schemeClr val="bg1"/>
                          </a:solidFill>
                        </a:rPr>
                        <a:t>Verbindlichkeiten</a:t>
                      </a:r>
                    </a:p>
                  </a:txBody>
                  <a:tcPr>
                    <a:solidFill>
                      <a:schemeClr val="accent2">
                        <a:lumMod val="75000"/>
                      </a:schemeClr>
                    </a:solidFill>
                  </a:tcPr>
                </a:tc>
                <a:tc>
                  <a:txBody>
                    <a:bodyPr/>
                    <a:lstStyle/>
                    <a:p>
                      <a:r>
                        <a:rPr lang="de-AT" dirty="0" err="1">
                          <a:solidFill>
                            <a:schemeClr val="bg1"/>
                          </a:solidFill>
                        </a:rPr>
                        <a:t>url</a:t>
                      </a:r>
                      <a:r>
                        <a:rPr lang="de-AT" dirty="0">
                          <a:solidFill>
                            <a:schemeClr val="bg1"/>
                          </a:solidFill>
                        </a:rPr>
                        <a:t>. Bewertung</a:t>
                      </a:r>
                    </a:p>
                  </a:txBody>
                  <a:tcPr>
                    <a:solidFill>
                      <a:schemeClr val="accent2">
                        <a:lumMod val="75000"/>
                      </a:schemeClr>
                    </a:solidFill>
                  </a:tcPr>
                </a:tc>
                <a:tc>
                  <a:txBody>
                    <a:bodyPr/>
                    <a:lstStyle/>
                    <a:p>
                      <a:r>
                        <a:rPr lang="de-AT" dirty="0" err="1">
                          <a:solidFill>
                            <a:schemeClr val="bg1"/>
                          </a:solidFill>
                        </a:rPr>
                        <a:t>Strl</a:t>
                      </a:r>
                      <a:r>
                        <a:rPr lang="de-AT" dirty="0">
                          <a:solidFill>
                            <a:schemeClr val="bg1"/>
                          </a:solidFill>
                        </a:rPr>
                        <a:t>. Bewertung</a:t>
                      </a:r>
                    </a:p>
                  </a:txBody>
                  <a:tcPr>
                    <a:solidFill>
                      <a:schemeClr val="accent2">
                        <a:lumMod val="75000"/>
                      </a:schemeClr>
                    </a:solidFill>
                  </a:tcPr>
                </a:tc>
                <a:extLst>
                  <a:ext uri="{0D108BD9-81ED-4DB2-BD59-A6C34878D82A}">
                    <a16:rowId xmlns:a16="http://schemas.microsoft.com/office/drawing/2014/main" val="10000"/>
                  </a:ext>
                </a:extLst>
              </a:tr>
              <a:tr h="370840">
                <a:tc>
                  <a:txBody>
                    <a:bodyPr/>
                    <a:lstStyle/>
                    <a:p>
                      <a:r>
                        <a:rPr lang="de-AT" dirty="0"/>
                        <a:t>Rechtsquelle</a:t>
                      </a:r>
                    </a:p>
                  </a:txBody>
                  <a:tcPr>
                    <a:solidFill>
                      <a:schemeClr val="accent2">
                        <a:lumMod val="60000"/>
                        <a:lumOff val="40000"/>
                      </a:schemeClr>
                    </a:solidFill>
                  </a:tcPr>
                </a:tc>
                <a:tc>
                  <a:txBody>
                    <a:bodyPr/>
                    <a:lstStyle/>
                    <a:p>
                      <a:r>
                        <a:rPr lang="de-AT" dirty="0"/>
                        <a:t>§ 211 UGB</a:t>
                      </a:r>
                    </a:p>
                  </a:txBody>
                  <a:tcPr>
                    <a:solidFill>
                      <a:schemeClr val="accent2">
                        <a:lumMod val="60000"/>
                        <a:lumOff val="40000"/>
                      </a:schemeClr>
                    </a:solidFill>
                  </a:tcPr>
                </a:tc>
                <a:tc>
                  <a:txBody>
                    <a:bodyPr/>
                    <a:lstStyle/>
                    <a:p>
                      <a:r>
                        <a:rPr lang="de-AT" dirty="0"/>
                        <a:t>§ 6 Z 3 EStG</a:t>
                      </a:r>
                    </a:p>
                  </a:txBody>
                  <a:tcPr>
                    <a:solidFill>
                      <a:schemeClr val="accent2">
                        <a:lumMod val="60000"/>
                        <a:lumOff val="40000"/>
                      </a:schemeClr>
                    </a:solidFill>
                  </a:tcPr>
                </a:tc>
                <a:extLst>
                  <a:ext uri="{0D108BD9-81ED-4DB2-BD59-A6C34878D82A}">
                    <a16:rowId xmlns:a16="http://schemas.microsoft.com/office/drawing/2014/main" val="10001"/>
                  </a:ext>
                </a:extLst>
              </a:tr>
              <a:tr h="370840">
                <a:tc>
                  <a:txBody>
                    <a:bodyPr/>
                    <a:lstStyle/>
                    <a:p>
                      <a:r>
                        <a:rPr lang="de-AT" dirty="0"/>
                        <a:t>Wertuntergrenze</a:t>
                      </a:r>
                    </a:p>
                  </a:txBody>
                  <a:tcPr/>
                </a:tc>
                <a:tc>
                  <a:txBody>
                    <a:bodyPr/>
                    <a:lstStyle/>
                    <a:p>
                      <a:r>
                        <a:rPr lang="de-AT" dirty="0" err="1"/>
                        <a:t>url</a:t>
                      </a:r>
                      <a:r>
                        <a:rPr lang="de-AT" dirty="0"/>
                        <a:t>. </a:t>
                      </a:r>
                      <a:r>
                        <a:rPr lang="de-AT" baseline="0" dirty="0"/>
                        <a:t> Anschaffungswert</a:t>
                      </a:r>
                      <a:endParaRPr lang="de-AT" dirty="0"/>
                    </a:p>
                  </a:txBody>
                  <a:tcPr/>
                </a:tc>
                <a:tc>
                  <a:txBody>
                    <a:bodyPr/>
                    <a:lstStyle/>
                    <a:p>
                      <a:r>
                        <a:rPr lang="de-AT" dirty="0" err="1"/>
                        <a:t>strl</a:t>
                      </a:r>
                      <a:r>
                        <a:rPr lang="de-AT" dirty="0"/>
                        <a:t>.</a:t>
                      </a:r>
                      <a:r>
                        <a:rPr lang="de-AT" baseline="0" dirty="0"/>
                        <a:t> Anschaffungswert</a:t>
                      </a:r>
                      <a:endParaRPr lang="de-AT" dirty="0"/>
                    </a:p>
                  </a:txBody>
                  <a:tcPr/>
                </a:tc>
                <a:extLst>
                  <a:ext uri="{0D108BD9-81ED-4DB2-BD59-A6C34878D82A}">
                    <a16:rowId xmlns:a16="http://schemas.microsoft.com/office/drawing/2014/main" val="10002"/>
                  </a:ext>
                </a:extLst>
              </a:tr>
              <a:tr h="370840">
                <a:tc>
                  <a:txBody>
                    <a:bodyPr/>
                    <a:lstStyle/>
                    <a:p>
                      <a:r>
                        <a:rPr lang="de-AT" dirty="0"/>
                        <a:t>Vergleichswert</a:t>
                      </a:r>
                    </a:p>
                  </a:txBody>
                  <a:tcPr>
                    <a:solidFill>
                      <a:schemeClr val="accent2">
                        <a:lumMod val="60000"/>
                        <a:lumOff val="40000"/>
                      </a:schemeClr>
                    </a:solidFill>
                  </a:tcPr>
                </a:tc>
                <a:tc>
                  <a:txBody>
                    <a:bodyPr/>
                    <a:lstStyle/>
                    <a:p>
                      <a:r>
                        <a:rPr lang="de-AT" dirty="0"/>
                        <a:t>Rückzahlungsbetrag</a:t>
                      </a:r>
                      <a:r>
                        <a:rPr lang="de-AT" baseline="0" dirty="0"/>
                        <a:t> Barwert der künftigen Rentenzahlungen</a:t>
                      </a:r>
                      <a:endParaRPr lang="de-AT" dirty="0"/>
                    </a:p>
                  </a:txBody>
                  <a:tcPr>
                    <a:solidFill>
                      <a:schemeClr val="accent2">
                        <a:lumMod val="60000"/>
                        <a:lumOff val="40000"/>
                      </a:schemeClr>
                    </a:solidFill>
                  </a:tcPr>
                </a:tc>
                <a:tc>
                  <a:txBody>
                    <a:bodyPr/>
                    <a:lstStyle/>
                    <a:p>
                      <a:r>
                        <a:rPr lang="de-AT" dirty="0"/>
                        <a:t>Teilwert</a:t>
                      </a:r>
                    </a:p>
                  </a:txBody>
                  <a:tcPr>
                    <a:solidFill>
                      <a:schemeClr val="accent2">
                        <a:lumMod val="60000"/>
                        <a:lumOff val="40000"/>
                      </a:schemeClr>
                    </a:solidFill>
                  </a:tcPr>
                </a:tc>
                <a:extLst>
                  <a:ext uri="{0D108BD9-81ED-4DB2-BD59-A6C34878D82A}">
                    <a16:rowId xmlns:a16="http://schemas.microsoft.com/office/drawing/2014/main" val="10003"/>
                  </a:ext>
                </a:extLst>
              </a:tr>
              <a:tr h="370840">
                <a:tc>
                  <a:txBody>
                    <a:bodyPr/>
                    <a:lstStyle/>
                    <a:p>
                      <a:r>
                        <a:rPr lang="de-AT" dirty="0"/>
                        <a:t>Abwertung (Verbindlichkeit</a:t>
                      </a:r>
                      <a:r>
                        <a:rPr lang="de-AT" baseline="0" dirty="0"/>
                        <a:t> erhöht sich)</a:t>
                      </a:r>
                      <a:endParaRPr lang="de-AT" dirty="0"/>
                    </a:p>
                  </a:txBody>
                  <a:tcPr/>
                </a:tc>
                <a:tc>
                  <a:txBody>
                    <a:bodyPr/>
                    <a:lstStyle/>
                    <a:p>
                      <a:r>
                        <a:rPr lang="de-AT" dirty="0"/>
                        <a:t>Muss</a:t>
                      </a:r>
                    </a:p>
                  </a:txBody>
                  <a:tcPr/>
                </a:tc>
                <a:tc>
                  <a:txBody>
                    <a:bodyPr/>
                    <a:lstStyle/>
                    <a:p>
                      <a:r>
                        <a:rPr lang="de-AT" dirty="0"/>
                        <a:t>Kann – jedoch </a:t>
                      </a:r>
                      <a:r>
                        <a:rPr lang="de-AT" dirty="0" err="1"/>
                        <a:t>Maßgeblichkeitsprinzip</a:t>
                      </a:r>
                      <a:endParaRPr lang="de-AT" dirty="0"/>
                    </a:p>
                  </a:txBody>
                  <a:tcPr/>
                </a:tc>
                <a:extLst>
                  <a:ext uri="{0D108BD9-81ED-4DB2-BD59-A6C34878D82A}">
                    <a16:rowId xmlns:a16="http://schemas.microsoft.com/office/drawing/2014/main" val="10004"/>
                  </a:ext>
                </a:extLst>
              </a:tr>
              <a:tr h="370840">
                <a:tc>
                  <a:txBody>
                    <a:bodyPr/>
                    <a:lstStyle/>
                    <a:p>
                      <a:r>
                        <a:rPr lang="de-AT" dirty="0"/>
                        <a:t>Aufwertung (Verbindlichkeit vermindert sich)</a:t>
                      </a:r>
                    </a:p>
                  </a:txBody>
                  <a:tcPr>
                    <a:solidFill>
                      <a:schemeClr val="accent2">
                        <a:lumMod val="60000"/>
                        <a:lumOff val="40000"/>
                      </a:schemeClr>
                    </a:solidFill>
                  </a:tcPr>
                </a:tc>
                <a:tc>
                  <a:txBody>
                    <a:bodyPr/>
                    <a:lstStyle/>
                    <a:p>
                      <a:r>
                        <a:rPr lang="de-AT" dirty="0"/>
                        <a:t>Kann</a:t>
                      </a:r>
                    </a:p>
                  </a:txBody>
                  <a:tcPr>
                    <a:solidFill>
                      <a:schemeClr val="accent2">
                        <a:lumMod val="60000"/>
                        <a:lumOff val="40000"/>
                      </a:schemeClr>
                    </a:solidFill>
                  </a:tcPr>
                </a:tc>
                <a:tc>
                  <a:txBody>
                    <a:bodyPr/>
                    <a:lstStyle/>
                    <a:p>
                      <a:r>
                        <a:rPr lang="de-AT" dirty="0"/>
                        <a:t>Kann – jedoch </a:t>
                      </a:r>
                      <a:r>
                        <a:rPr lang="de-AT" dirty="0" err="1"/>
                        <a:t>Maßgeblichkeitsprinzip</a:t>
                      </a:r>
                      <a:r>
                        <a:rPr lang="de-AT" baseline="0" dirty="0"/>
                        <a:t> </a:t>
                      </a:r>
                      <a:endParaRPr lang="de-AT" dirty="0"/>
                    </a:p>
                  </a:txBody>
                  <a:tcPr>
                    <a:solidFill>
                      <a:schemeClr val="accent2">
                        <a:lumMod val="60000"/>
                        <a:lumOff val="40000"/>
                      </a:schemeClr>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Fremdwährungskredite	</a:t>
            </a:r>
          </a:p>
        </p:txBody>
      </p:sp>
      <p:sp>
        <p:nvSpPr>
          <p:cNvPr id="3" name="Inhaltsplatzhalter 2"/>
          <p:cNvSpPr>
            <a:spLocks noGrp="1"/>
          </p:cNvSpPr>
          <p:nvPr>
            <p:ph sz="quarter" idx="1"/>
          </p:nvPr>
        </p:nvSpPr>
        <p:spPr>
          <a:xfrm>
            <a:off x="230832" y="1196752"/>
            <a:ext cx="8229600" cy="4937760"/>
          </a:xfrm>
        </p:spPr>
        <p:txBody>
          <a:bodyPr>
            <a:normAutofit/>
          </a:bodyPr>
          <a:lstStyle/>
          <a:p>
            <a:pPr>
              <a:buNone/>
            </a:pPr>
            <a:r>
              <a:rPr lang="de-AT" sz="2000" dirty="0"/>
              <a:t>	Endfällige oder „tilgungsfreie“ Kredite sind meist Kredite in Fremdwährung (CHF, JPY), die nicht durch regelmäßige Raten amortisiert werden.  </a:t>
            </a:r>
          </a:p>
          <a:p>
            <a:pPr>
              <a:buNone/>
            </a:pPr>
            <a:endParaRPr lang="de-AT" sz="400" dirty="0"/>
          </a:p>
          <a:p>
            <a:pPr>
              <a:buNone/>
            </a:pPr>
            <a:r>
              <a:rPr lang="de-AT" sz="2000" dirty="0"/>
              <a:t>	Die Kredite werden am Ende der Laufzeit indirekt durch „Tilgungsträger“ zurückgezahlt d.h. meist ab der Aufnahme des Fremdwährungskredit wird einmalig oder regelmäßig eingezahlt in</a:t>
            </a:r>
          </a:p>
          <a:p>
            <a:pPr lvl="1"/>
            <a:r>
              <a:rPr lang="de-AT" sz="2000" dirty="0">
                <a:solidFill>
                  <a:schemeClr val="tx1"/>
                </a:solidFill>
              </a:rPr>
              <a:t>Entweder in (fondsgebundene) Erlebensversicherung oder</a:t>
            </a:r>
          </a:p>
          <a:p>
            <a:pPr lvl="1"/>
            <a:r>
              <a:rPr lang="de-AT" sz="2000" dirty="0">
                <a:solidFill>
                  <a:schemeClr val="tx1"/>
                </a:solidFill>
              </a:rPr>
              <a:t>In Investmentfonds oder</a:t>
            </a:r>
          </a:p>
          <a:p>
            <a:pPr lvl="1"/>
            <a:r>
              <a:rPr lang="de-AT" sz="2000" dirty="0">
                <a:solidFill>
                  <a:schemeClr val="tx1"/>
                </a:solidFill>
              </a:rPr>
              <a:t>Eine Kombination dieser Varianten. </a:t>
            </a:r>
          </a:p>
          <a:p>
            <a:pPr lvl="1"/>
            <a:endParaRPr lang="de-AT" sz="400" dirty="0">
              <a:solidFill>
                <a:schemeClr val="tx1"/>
              </a:solidFill>
            </a:endParaRPr>
          </a:p>
          <a:p>
            <a:pPr lvl="1"/>
            <a:endParaRPr lang="de-AT" sz="400" dirty="0">
              <a:solidFill>
                <a:schemeClr val="tx1"/>
              </a:solidFill>
            </a:endParaRPr>
          </a:p>
          <a:p>
            <a:pPr>
              <a:buNone/>
            </a:pPr>
            <a:r>
              <a:rPr lang="de-AT" sz="2000" dirty="0"/>
              <a:t>	Vermögen wird in diesen Tilgungsträgern aufgebaut. Bei Fälligkeit am Ende der Laufzeit des Kredites wird dieses Vermögen zur Rückzahlung des Guthabens verwendet.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Fremdwährungskredite	</a:t>
            </a:r>
          </a:p>
        </p:txBody>
      </p:sp>
      <p:sp>
        <p:nvSpPr>
          <p:cNvPr id="3" name="Inhaltsplatzhalter 2"/>
          <p:cNvSpPr>
            <a:spLocks noGrp="1"/>
          </p:cNvSpPr>
          <p:nvPr>
            <p:ph sz="quarter" idx="1"/>
          </p:nvPr>
        </p:nvSpPr>
        <p:spPr>
          <a:xfrm>
            <a:off x="230832" y="1196752"/>
            <a:ext cx="8229600" cy="4937760"/>
          </a:xfrm>
        </p:spPr>
        <p:txBody>
          <a:bodyPr>
            <a:normAutofit/>
          </a:bodyPr>
          <a:lstStyle/>
          <a:p>
            <a:pPr>
              <a:buNone/>
            </a:pPr>
            <a:r>
              <a:rPr lang="de-AT" sz="2200" dirty="0"/>
              <a:t>	</a:t>
            </a:r>
            <a:r>
              <a:rPr lang="de-AT" sz="2000" dirty="0"/>
              <a:t>Fremdwährungskredite bei Betriebsvermögensvergleich § 4 Abs. 1 EStG und § 5 EStG</a:t>
            </a:r>
          </a:p>
          <a:p>
            <a:pPr lvl="1"/>
            <a:r>
              <a:rPr lang="de-AT" sz="2000" dirty="0"/>
              <a:t>Zinsaufwand = Betriebsgabe</a:t>
            </a:r>
          </a:p>
          <a:p>
            <a:pPr lvl="1"/>
            <a:r>
              <a:rPr lang="de-AT" sz="2000" dirty="0"/>
              <a:t>Bewertung am Bilanzstichtag:</a:t>
            </a:r>
          </a:p>
          <a:p>
            <a:pPr lvl="1"/>
            <a:endParaRPr lang="de-AT" sz="400" dirty="0"/>
          </a:p>
          <a:p>
            <a:r>
              <a:rPr lang="de-AT" sz="2000" dirty="0"/>
              <a:t>Kursveränderung führt zu höherem Obligo als Wert zum Zeitpunkt der Kreditaufnahme: Nicht UGB rechnungslegungspflichtige § (4) 1 – Ermittler können den höheren Teilwert ansetzen, UGB rechnungslegungspflichtige § 4 (1) + § 5 Ermittler müssen den höheren Wert ansetzen. </a:t>
            </a:r>
          </a:p>
          <a:p>
            <a:endParaRPr lang="de-AT" sz="400" dirty="0"/>
          </a:p>
          <a:p>
            <a:r>
              <a:rPr lang="de-AT" sz="2000" dirty="0"/>
              <a:t>Kursänderung führt zu niedrigerem Obligo als Wert zum Zeitpunkt der Kreditaufnahme: Falls Teilwert unter dem „Rückzahlungswert zum Zeitpunkt der Anschaffung“ gesunken ist, darf dieser nicht angesetzt werden § 211 Abs. 1 UGB um den Ausweis nicht realisierter Gewinne zu vermeiden.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Betriebsvermögen/Privatvermögen</a:t>
            </a:r>
          </a:p>
        </p:txBody>
      </p:sp>
      <p:grpSp>
        <p:nvGrpSpPr>
          <p:cNvPr id="3" name="Gruppieren 10"/>
          <p:cNvGrpSpPr/>
          <p:nvPr/>
        </p:nvGrpSpPr>
        <p:grpSpPr>
          <a:xfrm>
            <a:off x="481344" y="1592796"/>
            <a:ext cx="4896544" cy="3024336"/>
            <a:chOff x="2123728" y="1988840"/>
            <a:chExt cx="4896544" cy="3024336"/>
          </a:xfrm>
        </p:grpSpPr>
        <p:sp>
          <p:nvSpPr>
            <p:cNvPr id="4" name="Rechteck 3"/>
            <p:cNvSpPr/>
            <p:nvPr/>
          </p:nvSpPr>
          <p:spPr>
            <a:xfrm>
              <a:off x="2123728" y="1988840"/>
              <a:ext cx="2448272"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b="1" dirty="0">
                  <a:solidFill>
                    <a:schemeClr val="tx1"/>
                  </a:solidFill>
                </a:rPr>
                <a:t>Notwendiges </a:t>
              </a:r>
            </a:p>
            <a:p>
              <a:pPr algn="ctr"/>
              <a:r>
                <a:rPr lang="de-DE" b="1" dirty="0">
                  <a:solidFill>
                    <a:schemeClr val="tx1"/>
                  </a:solidFill>
                </a:rPr>
                <a:t>Betriebsvermögen</a:t>
              </a:r>
            </a:p>
            <a:p>
              <a:pPr algn="ctr"/>
              <a:endParaRPr lang="de-DE" sz="800" b="1" dirty="0">
                <a:solidFill>
                  <a:schemeClr val="tx1"/>
                </a:solidFill>
              </a:endParaRPr>
            </a:p>
            <a:p>
              <a:pPr algn="ctr"/>
              <a:r>
                <a:rPr lang="de-DE" sz="1200" dirty="0">
                  <a:solidFill>
                    <a:schemeClr val="tx1"/>
                  </a:solidFill>
                </a:rPr>
                <a:t>Wirtschaftsgüter, die objektiv</a:t>
              </a:r>
            </a:p>
            <a:p>
              <a:pPr algn="ctr"/>
              <a:r>
                <a:rPr lang="de-DE" sz="1200" dirty="0">
                  <a:solidFill>
                    <a:schemeClr val="tx1"/>
                  </a:solidFill>
                </a:rPr>
                <a:t>Erkennbar zum unmittelbaren</a:t>
              </a:r>
            </a:p>
            <a:p>
              <a:pPr algn="ctr"/>
              <a:r>
                <a:rPr lang="de-DE" sz="1200" dirty="0">
                  <a:solidFill>
                    <a:schemeClr val="tx1"/>
                  </a:solidFill>
                </a:rPr>
                <a:t>Einsatz im Betrieb bestimmt sind</a:t>
              </a:r>
            </a:p>
            <a:p>
              <a:pPr algn="ctr"/>
              <a:endParaRPr lang="de-DE" dirty="0">
                <a:solidFill>
                  <a:schemeClr val="tx1"/>
                </a:solidFill>
              </a:endParaRPr>
            </a:p>
          </p:txBody>
        </p:sp>
        <p:sp>
          <p:nvSpPr>
            <p:cNvPr id="8" name="Rechteck 7"/>
            <p:cNvSpPr/>
            <p:nvPr/>
          </p:nvSpPr>
          <p:spPr>
            <a:xfrm>
              <a:off x="4572000" y="1988840"/>
              <a:ext cx="2448272"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b="1" dirty="0">
                  <a:solidFill>
                    <a:schemeClr val="tx1"/>
                  </a:solidFill>
                </a:rPr>
                <a:t>Notwendiges </a:t>
              </a:r>
            </a:p>
            <a:p>
              <a:pPr algn="ctr"/>
              <a:r>
                <a:rPr lang="de-DE" b="1" dirty="0">
                  <a:solidFill>
                    <a:schemeClr val="tx1"/>
                  </a:solidFill>
                </a:rPr>
                <a:t>Privatvermögen</a:t>
              </a:r>
            </a:p>
            <a:p>
              <a:pPr algn="ctr"/>
              <a:endParaRPr lang="de-DE" sz="800" b="1" dirty="0">
                <a:solidFill>
                  <a:schemeClr val="tx1"/>
                </a:solidFill>
              </a:endParaRPr>
            </a:p>
            <a:p>
              <a:pPr algn="ctr"/>
              <a:r>
                <a:rPr lang="de-DE" sz="1200" dirty="0">
                  <a:solidFill>
                    <a:schemeClr val="tx1"/>
                  </a:solidFill>
                </a:rPr>
                <a:t>Wirtschaftsgüter, die der privaten Bedürfnisbefriedigung dienen.</a:t>
              </a:r>
            </a:p>
            <a:p>
              <a:pPr algn="ctr"/>
              <a:endParaRPr lang="de-DE" dirty="0">
                <a:solidFill>
                  <a:schemeClr val="tx1"/>
                </a:solidFill>
              </a:endParaRPr>
            </a:p>
          </p:txBody>
        </p:sp>
        <p:sp>
          <p:nvSpPr>
            <p:cNvPr id="9" name="Rechteck 8"/>
            <p:cNvSpPr/>
            <p:nvPr/>
          </p:nvSpPr>
          <p:spPr>
            <a:xfrm>
              <a:off x="2123728" y="3501008"/>
              <a:ext cx="2448272"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b="1" dirty="0">
                  <a:solidFill>
                    <a:schemeClr val="tx1"/>
                  </a:solidFill>
                </a:rPr>
                <a:t>Gewillkürtes Betriebsvermögen</a:t>
              </a:r>
            </a:p>
            <a:p>
              <a:pPr algn="ctr"/>
              <a:endParaRPr lang="de-DE" sz="800" b="1" dirty="0">
                <a:solidFill>
                  <a:schemeClr val="tx1"/>
                </a:solidFill>
              </a:endParaRPr>
            </a:p>
            <a:p>
              <a:pPr algn="ctr"/>
              <a:r>
                <a:rPr lang="de-DE" sz="1200" dirty="0">
                  <a:solidFill>
                    <a:schemeClr val="tx1"/>
                  </a:solidFill>
                </a:rPr>
                <a:t>Wirtschaftsgüter, die betriebliche Interessen fördern</a:t>
              </a:r>
            </a:p>
            <a:p>
              <a:pPr algn="ctr"/>
              <a:endParaRPr lang="de-DE" dirty="0">
                <a:solidFill>
                  <a:schemeClr val="tx1"/>
                </a:solidFill>
              </a:endParaRPr>
            </a:p>
          </p:txBody>
        </p:sp>
        <p:sp>
          <p:nvSpPr>
            <p:cNvPr id="10" name="Rechteck 9"/>
            <p:cNvSpPr/>
            <p:nvPr/>
          </p:nvSpPr>
          <p:spPr>
            <a:xfrm>
              <a:off x="4572000" y="3501008"/>
              <a:ext cx="2448272"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e-DE" b="1" dirty="0">
                  <a:solidFill>
                    <a:schemeClr val="tx1"/>
                  </a:solidFill>
                </a:rPr>
                <a:t>Sonstiges Privatvermögen</a:t>
              </a:r>
            </a:p>
            <a:p>
              <a:pPr algn="ctr"/>
              <a:endParaRPr lang="de-DE" sz="800" b="1" dirty="0">
                <a:solidFill>
                  <a:schemeClr val="tx1"/>
                </a:solidFill>
              </a:endParaRPr>
            </a:p>
            <a:p>
              <a:pPr algn="ctr"/>
              <a:endParaRPr lang="de-DE" dirty="0">
                <a:solidFill>
                  <a:schemeClr val="tx1"/>
                </a:solidFill>
              </a:endParaRPr>
            </a:p>
          </p:txBody>
        </p:sp>
      </p:grpSp>
      <p:sp>
        <p:nvSpPr>
          <p:cNvPr id="13" name="Pfeil nach unten 12"/>
          <p:cNvSpPr/>
          <p:nvPr/>
        </p:nvSpPr>
        <p:spPr>
          <a:xfrm flipV="1">
            <a:off x="5580112" y="2042846"/>
            <a:ext cx="576064" cy="810090"/>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6289352" y="2303679"/>
            <a:ext cx="2016224" cy="553998"/>
          </a:xfrm>
          <a:prstGeom prst="rect">
            <a:avLst/>
          </a:prstGeom>
          <a:noFill/>
        </p:spPr>
        <p:txBody>
          <a:bodyPr wrap="square" rtlCol="0">
            <a:spAutoFit/>
          </a:bodyPr>
          <a:lstStyle/>
          <a:p>
            <a:r>
              <a:rPr lang="de-DE" dirty="0"/>
              <a:t>Objektive Sphäre</a:t>
            </a:r>
          </a:p>
          <a:p>
            <a:r>
              <a:rPr lang="de-DE" sz="1200" dirty="0"/>
              <a:t>Alle Gewinnermittlungsarten</a:t>
            </a:r>
          </a:p>
        </p:txBody>
      </p:sp>
      <p:sp>
        <p:nvSpPr>
          <p:cNvPr id="15" name="Textfeld 14"/>
          <p:cNvSpPr txBox="1"/>
          <p:nvPr/>
        </p:nvSpPr>
        <p:spPr>
          <a:xfrm>
            <a:off x="6296265" y="3417087"/>
            <a:ext cx="2016224" cy="553998"/>
          </a:xfrm>
          <a:prstGeom prst="rect">
            <a:avLst/>
          </a:prstGeom>
          <a:noFill/>
        </p:spPr>
        <p:txBody>
          <a:bodyPr wrap="square" rtlCol="0">
            <a:spAutoFit/>
          </a:bodyPr>
          <a:lstStyle/>
          <a:p>
            <a:r>
              <a:rPr lang="de-DE" dirty="0"/>
              <a:t>Subjektive Sphäre</a:t>
            </a:r>
          </a:p>
          <a:p>
            <a:r>
              <a:rPr lang="de-DE" sz="1200" dirty="0"/>
              <a:t>Nur § 5 (1) </a:t>
            </a:r>
          </a:p>
        </p:txBody>
      </p:sp>
      <p:sp>
        <p:nvSpPr>
          <p:cNvPr id="16" name="Pfeil nach unten 15"/>
          <p:cNvSpPr/>
          <p:nvPr/>
        </p:nvSpPr>
        <p:spPr>
          <a:xfrm rot="10800000" flipV="1">
            <a:off x="5580112" y="3410998"/>
            <a:ext cx="576064" cy="810090"/>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475426" y="4941168"/>
            <a:ext cx="8201030" cy="923330"/>
          </a:xfrm>
          <a:prstGeom prst="rect">
            <a:avLst/>
          </a:prstGeom>
          <a:noFill/>
        </p:spPr>
        <p:txBody>
          <a:bodyPr wrap="square" rtlCol="0">
            <a:spAutoFit/>
          </a:bodyPr>
          <a:lstStyle/>
          <a:p>
            <a:r>
              <a:rPr lang="de-DE" b="1" dirty="0"/>
              <a:t>Gewillkürtes Betriebsvermögen </a:t>
            </a:r>
            <a:r>
              <a:rPr lang="de-DE" dirty="0"/>
              <a:t>sind Wirtschaftsgüter, die weder dem Betrieb noch den privaten Bedürfnissen des Steuerpflichtigen unmittelbar dienen, aber betriebliche Interessen (insbes. die Kapitalausstattung) fördern. </a:t>
            </a:r>
          </a:p>
        </p:txBody>
      </p:sp>
    </p:spTree>
    <p:extLst>
      <p:ext uri="{BB962C8B-B14F-4D97-AF65-F5344CB8AC3E}">
        <p14:creationId xmlns:p14="http://schemas.microsoft.com/office/powerpoint/2010/main" val="40237805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Fremdwährungskredite	</a:t>
            </a:r>
          </a:p>
        </p:txBody>
      </p:sp>
      <p:sp>
        <p:nvSpPr>
          <p:cNvPr id="3" name="Inhaltsplatzhalter 2"/>
          <p:cNvSpPr>
            <a:spLocks noGrp="1"/>
          </p:cNvSpPr>
          <p:nvPr>
            <p:ph sz="quarter" idx="1"/>
          </p:nvPr>
        </p:nvSpPr>
        <p:spPr>
          <a:xfrm>
            <a:off x="467544" y="1196752"/>
            <a:ext cx="8229600" cy="5184576"/>
          </a:xfrm>
        </p:spPr>
        <p:txBody>
          <a:bodyPr>
            <a:noAutofit/>
          </a:bodyPr>
          <a:lstStyle/>
          <a:p>
            <a:r>
              <a:rPr lang="de-AT" sz="1800" dirty="0"/>
              <a:t>EStR </a:t>
            </a:r>
            <a:r>
              <a:rPr lang="de-AT" sz="1800" dirty="0" err="1"/>
              <a:t>Rz</a:t>
            </a:r>
            <a:r>
              <a:rPr lang="de-AT" sz="1800" dirty="0"/>
              <a:t> 671: Bei Konvertierung eines Fremdwährungsdarlehens kommt es sowohl bei Einnahmen-Ausgaben-Rechnung als auch bei Bilanzierung in folgenden Fällen zu einer Gewinnverwirklichung:</a:t>
            </a:r>
          </a:p>
          <a:p>
            <a:pPr lvl="1"/>
            <a:r>
              <a:rPr lang="de-AT" sz="1800" dirty="0"/>
              <a:t>Bei Konvertierung von einer Fremdwährung in Euro oder in eine über fixe Wechselkurse zum Euro gebundene Währung im Konvertierungszeitpunkt,</a:t>
            </a:r>
          </a:p>
          <a:p>
            <a:pPr lvl="1"/>
            <a:r>
              <a:rPr lang="de-AT" sz="1800" dirty="0"/>
              <a:t>Bei nachfolgender Tilgung des Fremdwährungsdarlehens im Zeitpunkt und Ausmaß der Tilgung. </a:t>
            </a:r>
          </a:p>
          <a:p>
            <a:r>
              <a:rPr lang="de-AT" sz="1800" dirty="0"/>
              <a:t>Die Konvertierung eines Fremdwährungsdarlehens in ein anderes wechselkurslabiles Fremdwährungsdarlehen stellt keinen Tausch dar; erst die Konvertierung eines Fremdwährungsdarlehens in ein Euro-Darlehen oder in ein wechselkursstabiles Fremdwährungsdarlehen stellt einen steuerrelevanten Tausch dar. </a:t>
            </a:r>
          </a:p>
          <a:p>
            <a:r>
              <a:rPr lang="de-AT" sz="1800" dirty="0"/>
              <a:t>EStR </a:t>
            </a:r>
            <a:r>
              <a:rPr lang="de-AT" sz="1800" dirty="0" err="1"/>
              <a:t>Rz</a:t>
            </a:r>
            <a:r>
              <a:rPr lang="de-AT" sz="1800" dirty="0"/>
              <a:t> 2457: (Bank) Verbindlichkeiten in ausländischer Währung sind grundsätzlich mit dem Rückzahlungsbetrag zu passivieren. Dabei ist der im Zeitpunkt der Kreditaufnahme maßgebliche Kurs zum Ankauf der Devisen zu Grunde zu legen. Ist der Briefkurs zum Bilanzstichtag höher, so kann der höhere Teilwert angesetzt werden. Bei einem Absinken des Teilwertes kann der niedrigere Wert, jedenfalls begrenzt durch die ursprünglichen Anschaffungskosten angesetzt werden.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Unterschiede Gewinnermittlung §4/1 und § 4/3</a:t>
            </a:r>
          </a:p>
        </p:txBody>
      </p:sp>
      <p:sp>
        <p:nvSpPr>
          <p:cNvPr id="4" name="Textfeld 3"/>
          <p:cNvSpPr txBox="1"/>
          <p:nvPr/>
        </p:nvSpPr>
        <p:spPr>
          <a:xfrm>
            <a:off x="578009" y="1844824"/>
            <a:ext cx="3633951" cy="2339102"/>
          </a:xfrm>
          <a:prstGeom prst="rect">
            <a:avLst/>
          </a:prstGeom>
          <a:noFill/>
          <a:ln>
            <a:noFill/>
            <a:prstDash val="solid"/>
          </a:ln>
        </p:spPr>
        <p:txBody>
          <a:bodyPr wrap="square" rtlCol="0">
            <a:spAutoFit/>
          </a:bodyPr>
          <a:lstStyle/>
          <a:p>
            <a:r>
              <a:rPr lang="de-DE" sz="1600" b="1" dirty="0"/>
              <a:t>	§ 4/1</a:t>
            </a:r>
          </a:p>
          <a:p>
            <a:r>
              <a:rPr lang="de-DE" sz="1600" b="1" dirty="0"/>
              <a:t>Betriebsvermögensvergleich</a:t>
            </a:r>
            <a:endParaRPr lang="de-DE" sz="1600" dirty="0"/>
          </a:p>
          <a:p>
            <a:r>
              <a:rPr lang="de-DE" sz="1600" dirty="0"/>
              <a:t>daher auch Ansatz von</a:t>
            </a:r>
          </a:p>
          <a:p>
            <a:pPr marL="285750" indent="-285750">
              <a:buFont typeface="Wingdings" panose="05000000000000000000" pitchFamily="2" charset="2"/>
              <a:buChar char="§"/>
            </a:pPr>
            <a:r>
              <a:rPr lang="de-DE" sz="1600" dirty="0"/>
              <a:t>Warenvorrat</a:t>
            </a:r>
          </a:p>
          <a:p>
            <a:pPr marL="285750" indent="-285750">
              <a:buFont typeface="Wingdings" panose="05000000000000000000" pitchFamily="2" charset="2"/>
              <a:buChar char="§"/>
            </a:pPr>
            <a:r>
              <a:rPr lang="de-DE" sz="1600" dirty="0"/>
              <a:t>Forderungen</a:t>
            </a:r>
          </a:p>
          <a:p>
            <a:pPr marL="285750" indent="-285750">
              <a:buFont typeface="Wingdings" panose="05000000000000000000" pitchFamily="2" charset="2"/>
              <a:buChar char="§"/>
            </a:pPr>
            <a:r>
              <a:rPr lang="de-DE" sz="1600" dirty="0"/>
              <a:t>Verbindlichkeiten</a:t>
            </a:r>
          </a:p>
          <a:p>
            <a:pPr marL="285750" indent="-285750">
              <a:buFont typeface="Wingdings" panose="05000000000000000000" pitchFamily="2" charset="2"/>
              <a:buChar char="§"/>
            </a:pPr>
            <a:r>
              <a:rPr lang="de-DE" sz="1600" dirty="0"/>
              <a:t>Rückstellungen</a:t>
            </a:r>
          </a:p>
          <a:p>
            <a:r>
              <a:rPr lang="de-DE" sz="1600" dirty="0"/>
              <a:t>unbegrenzter Verlustvortag </a:t>
            </a:r>
          </a:p>
          <a:p>
            <a:endParaRPr lang="de-DE" dirty="0"/>
          </a:p>
        </p:txBody>
      </p:sp>
      <p:sp>
        <p:nvSpPr>
          <p:cNvPr id="6" name="Textfeld 5"/>
          <p:cNvSpPr txBox="1"/>
          <p:nvPr/>
        </p:nvSpPr>
        <p:spPr>
          <a:xfrm>
            <a:off x="4211960" y="1844824"/>
            <a:ext cx="3633951" cy="2800767"/>
          </a:xfrm>
          <a:prstGeom prst="rect">
            <a:avLst/>
          </a:prstGeom>
          <a:noFill/>
          <a:ln>
            <a:noFill/>
            <a:prstDash val="solid"/>
          </a:ln>
        </p:spPr>
        <p:txBody>
          <a:bodyPr wrap="square" rtlCol="0">
            <a:spAutoFit/>
          </a:bodyPr>
          <a:lstStyle/>
          <a:p>
            <a:pPr algn="ctr"/>
            <a:r>
              <a:rPr lang="de-DE" sz="1600" b="1" dirty="0"/>
              <a:t>§ 4/3</a:t>
            </a:r>
          </a:p>
          <a:p>
            <a:pPr algn="ctr"/>
            <a:r>
              <a:rPr lang="de-DE" sz="1600" b="1" dirty="0"/>
              <a:t>Einnahmen-Ausgaben-Rechnung</a:t>
            </a:r>
            <a:endParaRPr lang="de-DE" sz="1600" dirty="0"/>
          </a:p>
          <a:p>
            <a:r>
              <a:rPr lang="de-DE" sz="1600" dirty="0"/>
              <a:t>„Zufluss-Abfluss-Prinzip“ (Wareneinkauf sofort Betriebsausgabe)</a:t>
            </a:r>
          </a:p>
          <a:p>
            <a:r>
              <a:rPr lang="de-DE" sz="1600" dirty="0"/>
              <a:t>Forderungen und Verbindlichkeiten erst mit Zahlungseingang oder –</a:t>
            </a:r>
            <a:r>
              <a:rPr lang="de-DE" sz="1600" dirty="0" err="1"/>
              <a:t>ausgang</a:t>
            </a:r>
            <a:r>
              <a:rPr lang="de-DE" sz="1600" dirty="0"/>
              <a:t> gewinnwirksam</a:t>
            </a:r>
            <a:br>
              <a:rPr lang="de-DE" sz="1600" dirty="0"/>
            </a:br>
            <a:r>
              <a:rPr lang="de-DE" sz="1600" dirty="0"/>
              <a:t>Vorauszahlungen (Abfluss) sind nur maximal für das laufende und Folgejahr sofort abzugsfähig</a:t>
            </a:r>
          </a:p>
          <a:p>
            <a:r>
              <a:rPr lang="de-DE" sz="1600" dirty="0"/>
              <a:t>Für Verluste gilt 3-jähriger Verlustvortrag </a:t>
            </a:r>
          </a:p>
        </p:txBody>
      </p:sp>
      <p:sp>
        <p:nvSpPr>
          <p:cNvPr id="7" name="Textfeld 6"/>
          <p:cNvSpPr txBox="1"/>
          <p:nvPr/>
        </p:nvSpPr>
        <p:spPr>
          <a:xfrm>
            <a:off x="2882265" y="4869160"/>
            <a:ext cx="3633951" cy="615553"/>
          </a:xfrm>
          <a:prstGeom prst="rect">
            <a:avLst/>
          </a:prstGeom>
          <a:noFill/>
          <a:ln>
            <a:noFill/>
            <a:prstDash val="solid"/>
          </a:ln>
        </p:spPr>
        <p:txBody>
          <a:bodyPr wrap="square" rtlCol="0">
            <a:spAutoFit/>
          </a:bodyPr>
          <a:lstStyle/>
          <a:p>
            <a:r>
              <a:rPr lang="de-DE" sz="1600" dirty="0"/>
              <a:t>Anlagevermögen ident</a:t>
            </a:r>
          </a:p>
          <a:p>
            <a:endParaRPr lang="de-DE" dirty="0"/>
          </a:p>
        </p:txBody>
      </p:sp>
    </p:spTree>
    <p:extLst>
      <p:ext uri="{BB962C8B-B14F-4D97-AF65-F5344CB8AC3E}">
        <p14:creationId xmlns:p14="http://schemas.microsoft.com/office/powerpoint/2010/main" val="2286180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7142"/>
            <a:ext cx="8435280" cy="1152128"/>
          </a:xfrm>
        </p:spPr>
        <p:txBody>
          <a:bodyPr>
            <a:noAutofit/>
          </a:bodyPr>
          <a:lstStyle/>
          <a:p>
            <a:r>
              <a:rPr lang="de-DE" sz="3200" dirty="0"/>
              <a:t>Unterschiede Gewinnermittlung Betriebs- vermögensvergleich § 4(1) EStG und § 5 EStG</a:t>
            </a:r>
          </a:p>
        </p:txBody>
      </p:sp>
      <p:sp>
        <p:nvSpPr>
          <p:cNvPr id="3" name="Inhaltsplatzhalter 2"/>
          <p:cNvSpPr>
            <a:spLocks noGrp="1"/>
          </p:cNvSpPr>
          <p:nvPr>
            <p:ph sz="quarter" idx="1"/>
          </p:nvPr>
        </p:nvSpPr>
        <p:spPr>
          <a:xfrm>
            <a:off x="457200" y="1379909"/>
            <a:ext cx="8229600" cy="4641379"/>
          </a:xfrm>
        </p:spPr>
        <p:txBody>
          <a:bodyPr>
            <a:noAutofit/>
          </a:bodyPr>
          <a:lstStyle/>
          <a:p>
            <a:r>
              <a:rPr lang="de-DE" sz="1800" dirty="0"/>
              <a:t>§ 5 – Ermittler: Steuerpflichtiger muss nach § 189 UGB </a:t>
            </a:r>
            <a:r>
              <a:rPr lang="de-DE" sz="1800" b="1" dirty="0"/>
              <a:t>rechnungslegungspflichtig</a:t>
            </a:r>
            <a:r>
              <a:rPr lang="de-DE" sz="1800" dirty="0"/>
              <a:t> sein – </a:t>
            </a:r>
            <a:r>
              <a:rPr lang="de-DE" sz="1800" b="1" dirty="0"/>
              <a:t>EK aus Gewerbebetrieb </a:t>
            </a:r>
            <a:endParaRPr lang="de-DE" sz="800" b="1" dirty="0"/>
          </a:p>
          <a:p>
            <a:endParaRPr lang="de-DE" sz="400" dirty="0"/>
          </a:p>
          <a:p>
            <a:r>
              <a:rPr lang="de-DE" sz="1800" dirty="0"/>
              <a:t>Bei Gewinnermittlung </a:t>
            </a:r>
            <a:r>
              <a:rPr lang="de-DE" sz="1800" b="1" dirty="0"/>
              <a:t>nach § 5 </a:t>
            </a:r>
            <a:r>
              <a:rPr lang="de-DE" sz="1800" dirty="0"/>
              <a:t>besteht grundsätzlich die </a:t>
            </a:r>
            <a:r>
              <a:rPr lang="de-DE" sz="1800" b="1" dirty="0"/>
              <a:t>Maßgeblichkeit</a:t>
            </a:r>
            <a:r>
              <a:rPr lang="de-DE" sz="1800" dirty="0"/>
              <a:t> der Unternehmensbilanz </a:t>
            </a:r>
            <a:r>
              <a:rPr lang="de-DE" sz="1800" b="1" dirty="0"/>
              <a:t>für</a:t>
            </a:r>
            <a:r>
              <a:rPr lang="de-DE" sz="1800" dirty="0"/>
              <a:t> die Steuerbilanz</a:t>
            </a:r>
          </a:p>
          <a:p>
            <a:endParaRPr lang="de-DE" sz="400" dirty="0"/>
          </a:p>
          <a:p>
            <a:r>
              <a:rPr lang="de-DE" sz="1800" dirty="0"/>
              <a:t>Gewinnermittlungszeitraum ist das </a:t>
            </a:r>
            <a:r>
              <a:rPr lang="de-DE" sz="1800" b="1" dirty="0"/>
              <a:t>Wirtschaftsjahr</a:t>
            </a:r>
            <a:r>
              <a:rPr lang="de-DE" sz="1800" dirty="0"/>
              <a:t> – deckt sich grundsätzlich mit dem Kalenderjahr</a:t>
            </a:r>
          </a:p>
          <a:p>
            <a:endParaRPr lang="de-DE" sz="400" dirty="0"/>
          </a:p>
          <a:p>
            <a:r>
              <a:rPr lang="de-DE" sz="1800" b="1" dirty="0"/>
              <a:t>Buchführende Land- und Forstwirte § 4(1) und rechnungslegungspflichtige gem. § 5</a:t>
            </a:r>
            <a:r>
              <a:rPr lang="de-DE" sz="1800" dirty="0"/>
              <a:t> </a:t>
            </a:r>
            <a:r>
              <a:rPr lang="de-DE" sz="1800" b="1" dirty="0"/>
              <a:t>EStG</a:t>
            </a:r>
            <a:r>
              <a:rPr lang="de-DE" sz="1800" dirty="0"/>
              <a:t> dürfen ein vom Kalenderjahr abweichendes Wirtschaftsjahr haben</a:t>
            </a:r>
          </a:p>
          <a:p>
            <a:endParaRPr lang="de-DE" sz="400" dirty="0"/>
          </a:p>
          <a:p>
            <a:r>
              <a:rPr lang="de-DE" sz="1800" dirty="0"/>
              <a:t>Bei </a:t>
            </a:r>
            <a:r>
              <a:rPr lang="de-DE" sz="1800" b="1" dirty="0"/>
              <a:t>Gewinnermittlung nach § 5 </a:t>
            </a:r>
            <a:r>
              <a:rPr lang="de-DE" sz="1800" dirty="0"/>
              <a:t>ist neben dem Ansatz des notwendigen Betriebsvermögens der </a:t>
            </a:r>
            <a:r>
              <a:rPr lang="de-DE" sz="1800" b="1" dirty="0"/>
              <a:t>Ansatz von gewillkürtem Betriebsvermögen </a:t>
            </a:r>
            <a:r>
              <a:rPr lang="de-DE" sz="1800" dirty="0"/>
              <a:t>möglich</a:t>
            </a:r>
          </a:p>
        </p:txBody>
      </p:sp>
    </p:spTree>
    <p:extLst>
      <p:ext uri="{BB962C8B-B14F-4D97-AF65-F5344CB8AC3E}">
        <p14:creationId xmlns:p14="http://schemas.microsoft.com/office/powerpoint/2010/main" val="12097847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Gewinnermittlung nach § 4 </a:t>
            </a:r>
            <a:r>
              <a:rPr lang="de-DE" dirty="0" err="1"/>
              <a:t>Abs</a:t>
            </a:r>
            <a:r>
              <a:rPr lang="de-DE" dirty="0"/>
              <a:t> 1 EStG</a:t>
            </a:r>
          </a:p>
        </p:txBody>
      </p:sp>
      <p:sp>
        <p:nvSpPr>
          <p:cNvPr id="33" name="Textfeld 32"/>
          <p:cNvSpPr txBox="1"/>
          <p:nvPr/>
        </p:nvSpPr>
        <p:spPr>
          <a:xfrm flipH="1">
            <a:off x="687298" y="5445224"/>
            <a:ext cx="6332974" cy="430887"/>
          </a:xfrm>
          <a:prstGeom prst="rect">
            <a:avLst/>
          </a:prstGeom>
          <a:noFill/>
        </p:spPr>
        <p:txBody>
          <a:bodyPr wrap="square" rtlCol="0">
            <a:spAutoFit/>
          </a:bodyPr>
          <a:lstStyle/>
          <a:p>
            <a:r>
              <a:rPr lang="de-DE" sz="1100" dirty="0"/>
              <a:t>*) Der </a:t>
            </a:r>
            <a:r>
              <a:rPr lang="de-DE" sz="1100" dirty="0" err="1"/>
              <a:t>VwGH</a:t>
            </a:r>
            <a:r>
              <a:rPr lang="de-DE" sz="1100" dirty="0"/>
              <a:t> schränkt das Wahlrecht auf eine „erhebliche und dauernde Wertminderung“ ein (</a:t>
            </a:r>
            <a:r>
              <a:rPr lang="de-DE" sz="1100" dirty="0" err="1"/>
              <a:t>vgl</a:t>
            </a:r>
            <a:r>
              <a:rPr lang="de-DE" sz="1100" dirty="0"/>
              <a:t> </a:t>
            </a:r>
            <a:r>
              <a:rPr lang="de-DE" sz="1100" dirty="0" err="1"/>
              <a:t>VwGH</a:t>
            </a:r>
            <a:br>
              <a:rPr lang="de-DE" sz="1100" dirty="0"/>
            </a:br>
            <a:r>
              <a:rPr lang="de-DE" sz="1100" dirty="0"/>
              <a:t>15.3.1993, 91/13/0125; </a:t>
            </a:r>
            <a:r>
              <a:rPr lang="de-DE" sz="1100" dirty="0" err="1"/>
              <a:t>VwGH</a:t>
            </a:r>
            <a:r>
              <a:rPr lang="de-DE" sz="1100" dirty="0"/>
              <a:t> 22.9.1992, 88/14/0088); der Gesetzestext ist eigentlich weiter gefasst. </a:t>
            </a:r>
          </a:p>
        </p:txBody>
      </p:sp>
      <p:grpSp>
        <p:nvGrpSpPr>
          <p:cNvPr id="15" name="Gruppieren 14"/>
          <p:cNvGrpSpPr/>
          <p:nvPr/>
        </p:nvGrpSpPr>
        <p:grpSpPr>
          <a:xfrm>
            <a:off x="611560" y="1628800"/>
            <a:ext cx="6408712" cy="3528392"/>
            <a:chOff x="467544" y="1268760"/>
            <a:chExt cx="6408712" cy="3528392"/>
          </a:xfrm>
        </p:grpSpPr>
        <p:cxnSp>
          <p:nvCxnSpPr>
            <p:cNvPr id="47" name="Gerade Verbindung 46"/>
            <p:cNvCxnSpPr/>
            <p:nvPr/>
          </p:nvCxnSpPr>
          <p:spPr>
            <a:xfrm>
              <a:off x="1259632" y="2774897"/>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p:nvCxnSpPr>
          <p:spPr>
            <a:xfrm>
              <a:off x="3491880" y="2708920"/>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2" name="Freihandform 31"/>
            <p:cNvSpPr/>
            <p:nvPr/>
          </p:nvSpPr>
          <p:spPr>
            <a:xfrm>
              <a:off x="2534139" y="2204864"/>
              <a:ext cx="1821837" cy="585148"/>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algn="ctr" defTabSz="266700">
                <a:lnSpc>
                  <a:spcPct val="90000"/>
                </a:lnSpc>
                <a:spcBef>
                  <a:spcPct val="0"/>
                </a:spcBef>
                <a:spcAft>
                  <a:spcPct val="35000"/>
                </a:spcAft>
              </a:pPr>
              <a:r>
                <a:rPr lang="de-DE" sz="1200" b="1" kern="1200" dirty="0">
                  <a:solidFill>
                    <a:schemeClr val="tx1"/>
                  </a:solidFill>
                </a:rPr>
                <a:t>Nicht Abnutzbar</a:t>
              </a:r>
              <a:br>
                <a:rPr lang="de-DE" sz="1200" b="1" kern="1200" dirty="0">
                  <a:solidFill>
                    <a:schemeClr val="tx1"/>
                  </a:solidFill>
                </a:rPr>
              </a:br>
              <a:r>
                <a:rPr lang="de-DE" sz="1200" b="1" kern="1200" dirty="0">
                  <a:solidFill>
                    <a:schemeClr val="tx1"/>
                  </a:solidFill>
                </a:rPr>
                <a:t>(§ 6 Z 1)</a:t>
              </a:r>
            </a:p>
            <a:p>
              <a:pPr lvl="0" algn="ctr" defTabSz="266700">
                <a:lnSpc>
                  <a:spcPct val="90000"/>
                </a:lnSpc>
                <a:spcBef>
                  <a:spcPct val="0"/>
                </a:spcBef>
                <a:spcAft>
                  <a:spcPct val="35000"/>
                </a:spcAft>
              </a:pPr>
              <a:r>
                <a:rPr lang="de-DE" sz="600" kern="1200" dirty="0">
                  <a:solidFill>
                    <a:schemeClr val="tx1"/>
                  </a:solidFill>
                </a:rPr>
                <a:t>	</a:t>
              </a:r>
            </a:p>
          </p:txBody>
        </p:sp>
        <p:cxnSp>
          <p:nvCxnSpPr>
            <p:cNvPr id="49" name="Gerade Verbindung 48"/>
            <p:cNvCxnSpPr/>
            <p:nvPr/>
          </p:nvCxnSpPr>
          <p:spPr>
            <a:xfrm>
              <a:off x="3491880" y="1988840"/>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13" name="Gruppieren 12"/>
            <p:cNvGrpSpPr/>
            <p:nvPr/>
          </p:nvGrpSpPr>
          <p:grpSpPr>
            <a:xfrm>
              <a:off x="467544" y="1268760"/>
              <a:ext cx="6408712" cy="3528392"/>
              <a:chOff x="323528" y="1268760"/>
              <a:chExt cx="6408712" cy="3528392"/>
            </a:xfrm>
          </p:grpSpPr>
          <p:grpSp>
            <p:nvGrpSpPr>
              <p:cNvPr id="55" name="Gruppieren 54"/>
              <p:cNvGrpSpPr/>
              <p:nvPr/>
            </p:nvGrpSpPr>
            <p:grpSpPr>
              <a:xfrm>
                <a:off x="323528" y="1268760"/>
                <a:ext cx="5256583" cy="2293822"/>
                <a:chOff x="356658" y="1279195"/>
                <a:chExt cx="5256584" cy="2293821"/>
              </a:xfrm>
            </p:grpSpPr>
            <p:cxnSp>
              <p:nvCxnSpPr>
                <p:cNvPr id="51" name="Gerade Verbindung 50"/>
                <p:cNvCxnSpPr/>
                <p:nvPr/>
              </p:nvCxnSpPr>
              <p:spPr>
                <a:xfrm>
                  <a:off x="3347864"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p:nvCxnSpPr>
              <p:spPr>
                <a:xfrm>
                  <a:off x="1187624"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p:nvCxnSpPr>
              <p:spPr>
                <a:xfrm>
                  <a:off x="5580112"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5" name="Gruppieren 4"/>
                <p:cNvGrpSpPr/>
                <p:nvPr/>
              </p:nvGrpSpPr>
              <p:grpSpPr>
                <a:xfrm>
                  <a:off x="356658" y="1279195"/>
                  <a:ext cx="3096344" cy="1506467"/>
                  <a:chOff x="1047715" y="1622750"/>
                  <a:chExt cx="2599998" cy="1345794"/>
                </a:xfrm>
              </p:grpSpPr>
              <p:sp>
                <p:nvSpPr>
                  <p:cNvPr id="6" name="Freihandform 5"/>
                  <p:cNvSpPr/>
                  <p:nvPr/>
                </p:nvSpPr>
                <p:spPr>
                  <a:xfrm>
                    <a:off x="1833761" y="1622750"/>
                    <a:ext cx="1813952" cy="491066"/>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75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ctr" anchorCtr="0">
                    <a:noAutofit/>
                  </a:bodyPr>
                  <a:lstStyle/>
                  <a:p>
                    <a:pPr lvl="0" algn="ctr" defTabSz="266700">
                      <a:lnSpc>
                        <a:spcPct val="90000"/>
                      </a:lnSpc>
                      <a:spcBef>
                        <a:spcPct val="0"/>
                      </a:spcBef>
                      <a:spcAft>
                        <a:spcPct val="35000"/>
                      </a:spcAft>
                    </a:pPr>
                    <a:r>
                      <a:rPr lang="de-DE" kern="1200" dirty="0">
                        <a:solidFill>
                          <a:schemeClr val="bg1"/>
                        </a:solidFill>
                      </a:rPr>
                      <a:t>Anlagevermögen</a:t>
                    </a:r>
                    <a:endParaRPr lang="de-DE" sz="600" kern="1200" dirty="0">
                      <a:solidFill>
                        <a:schemeClr val="bg1"/>
                      </a:solidFill>
                    </a:endParaRPr>
                  </a:p>
                </p:txBody>
              </p:sp>
              <p:sp>
                <p:nvSpPr>
                  <p:cNvPr id="8" name="Freihandform 7"/>
                  <p:cNvSpPr/>
                  <p:nvPr/>
                </p:nvSpPr>
                <p:spPr>
                  <a:xfrm>
                    <a:off x="1047715" y="2445805"/>
                    <a:ext cx="1529795" cy="522739"/>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t" anchorCtr="0">
                    <a:noAutofit/>
                  </a:bodyPr>
                  <a:lstStyle/>
                  <a:p>
                    <a:pPr lvl="0" algn="ctr" defTabSz="266700">
                      <a:lnSpc>
                        <a:spcPct val="90000"/>
                      </a:lnSpc>
                      <a:spcBef>
                        <a:spcPct val="0"/>
                      </a:spcBef>
                      <a:spcAft>
                        <a:spcPct val="35000"/>
                      </a:spcAft>
                    </a:pPr>
                    <a:r>
                      <a:rPr lang="de-DE" sz="1200" b="1" kern="1200" dirty="0">
                        <a:solidFill>
                          <a:schemeClr val="tx1"/>
                        </a:solidFill>
                      </a:rPr>
                      <a:t>Abnutzbar</a:t>
                    </a:r>
                    <a:br>
                      <a:rPr lang="de-DE" sz="1200" b="1" kern="1200" dirty="0">
                        <a:solidFill>
                          <a:schemeClr val="tx1"/>
                        </a:solidFill>
                      </a:rPr>
                    </a:br>
                    <a:r>
                      <a:rPr lang="de-DE" sz="1200" b="1" kern="1200" dirty="0">
                        <a:solidFill>
                          <a:schemeClr val="tx1"/>
                        </a:solidFill>
                      </a:rPr>
                      <a:t>(§ 6 Z 1)</a:t>
                    </a:r>
                  </a:p>
                  <a:p>
                    <a:pPr lvl="0" algn="ctr" defTabSz="266700">
                      <a:lnSpc>
                        <a:spcPct val="90000"/>
                      </a:lnSpc>
                      <a:spcBef>
                        <a:spcPct val="0"/>
                      </a:spcBef>
                      <a:spcAft>
                        <a:spcPct val="35000"/>
                      </a:spcAft>
                    </a:pPr>
                    <a:r>
                      <a:rPr lang="de-DE" sz="600" kern="1200" dirty="0">
                        <a:solidFill>
                          <a:schemeClr val="tx1"/>
                        </a:solidFill>
                      </a:rPr>
                      <a:t>	</a:t>
                    </a:r>
                  </a:p>
                </p:txBody>
              </p:sp>
            </p:grpSp>
            <p:cxnSp>
              <p:nvCxnSpPr>
                <p:cNvPr id="39" name="Gerade Verbindung 38"/>
                <p:cNvCxnSpPr/>
                <p:nvPr/>
              </p:nvCxnSpPr>
              <p:spPr>
                <a:xfrm>
                  <a:off x="1187624" y="2001202"/>
                  <a:ext cx="219337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p:nvCxnSpPr>
              <p:spPr>
                <a:xfrm>
                  <a:off x="2372882" y="1867384"/>
                  <a:ext cx="0" cy="1338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p:nvCxnSpPr>
              <p:spPr>
                <a:xfrm>
                  <a:off x="5613242" y="1828890"/>
                  <a:ext cx="0" cy="108697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p:nvCxnSpPr>
              <p:spPr>
                <a:xfrm>
                  <a:off x="1187624" y="1988840"/>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grpSp>
          <p:cxnSp>
            <p:nvCxnSpPr>
              <p:cNvPr id="48" name="Gerade Verbindung 47"/>
              <p:cNvCxnSpPr/>
              <p:nvPr/>
            </p:nvCxnSpPr>
            <p:spPr>
              <a:xfrm>
                <a:off x="1115616" y="371100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p:nvCxnSpPr>
            <p:spPr>
              <a:xfrm>
                <a:off x="3347864" y="3638993"/>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p:nvCxnSpPr>
            <p:spPr>
              <a:xfrm>
                <a:off x="5580112" y="3638993"/>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4" name="Freihandform 33"/>
              <p:cNvSpPr/>
              <p:nvPr/>
            </p:nvSpPr>
            <p:spPr>
              <a:xfrm>
                <a:off x="323528" y="2915860"/>
                <a:ext cx="1821837" cy="801172"/>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200" b="1" kern="1200" dirty="0">
                    <a:solidFill>
                      <a:schemeClr val="tx1"/>
                    </a:solidFill>
                  </a:rPr>
                  <a:t>Teilwertabschreibung</a:t>
                </a:r>
                <a:r>
                  <a:rPr lang="de-DE" sz="1200" kern="1200" dirty="0">
                    <a:solidFill>
                      <a:schemeClr val="tx1"/>
                    </a:solidFill>
                  </a:rPr>
                  <a:t>:</a:t>
                </a:r>
                <a:br>
                  <a:rPr lang="de-DE" sz="1200" kern="1200" dirty="0">
                    <a:solidFill>
                      <a:schemeClr val="tx1"/>
                    </a:solidFill>
                  </a:rPr>
                </a:br>
                <a:r>
                  <a:rPr lang="de-DE" sz="1200" kern="1200" dirty="0">
                    <a:solidFill>
                      <a:schemeClr val="tx1"/>
                    </a:solidFill>
                  </a:rPr>
                  <a:t>Bei dauernder*)</a:t>
                </a:r>
                <a:br>
                  <a:rPr lang="de-DE" sz="1200" kern="1200" dirty="0">
                    <a:solidFill>
                      <a:schemeClr val="tx1"/>
                    </a:solidFill>
                  </a:rPr>
                </a:br>
                <a:r>
                  <a:rPr lang="de-DE" sz="1200" kern="1200" dirty="0">
                    <a:solidFill>
                      <a:schemeClr val="tx1"/>
                    </a:solidFill>
                  </a:rPr>
                  <a:t>Wertminderung:</a:t>
                </a:r>
                <a:br>
                  <a:rPr lang="de-DE" sz="1200" kern="1200" dirty="0">
                    <a:solidFill>
                      <a:schemeClr val="tx1"/>
                    </a:solidFill>
                  </a:rPr>
                </a:br>
                <a:r>
                  <a:rPr lang="de-DE" sz="1200" i="1" kern="1200" dirty="0">
                    <a:solidFill>
                      <a:schemeClr val="tx1"/>
                    </a:solidFill>
                  </a:rPr>
                  <a:t>Wahlrecht</a:t>
                </a:r>
              </a:p>
              <a:p>
                <a:pPr lvl="0" algn="ctr" defTabSz="266700">
                  <a:lnSpc>
                    <a:spcPct val="90000"/>
                  </a:lnSpc>
                  <a:spcBef>
                    <a:spcPct val="0"/>
                  </a:spcBef>
                  <a:spcAft>
                    <a:spcPct val="35000"/>
                  </a:spcAft>
                </a:pPr>
                <a:r>
                  <a:rPr lang="de-DE" sz="600" kern="1200" dirty="0">
                    <a:solidFill>
                      <a:schemeClr val="tx1"/>
                    </a:solidFill>
                  </a:rPr>
                  <a:t>	</a:t>
                </a:r>
              </a:p>
            </p:txBody>
          </p:sp>
          <p:sp>
            <p:nvSpPr>
              <p:cNvPr id="35" name="Freihandform 34"/>
              <p:cNvSpPr/>
              <p:nvPr/>
            </p:nvSpPr>
            <p:spPr>
              <a:xfrm>
                <a:off x="2390123" y="2924944"/>
                <a:ext cx="1821837" cy="801172"/>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200" b="1" kern="1200" dirty="0">
                    <a:solidFill>
                      <a:schemeClr val="tx1"/>
                    </a:solidFill>
                  </a:rPr>
                  <a:t>Teilwertabschreibung</a:t>
                </a:r>
                <a:r>
                  <a:rPr lang="de-DE" sz="1200" kern="1200" dirty="0">
                    <a:solidFill>
                      <a:schemeClr val="tx1"/>
                    </a:solidFill>
                  </a:rPr>
                  <a:t>:</a:t>
                </a:r>
                <a:br>
                  <a:rPr lang="de-DE" sz="1200" kern="1200" dirty="0">
                    <a:solidFill>
                      <a:schemeClr val="tx1"/>
                    </a:solidFill>
                  </a:rPr>
                </a:br>
                <a:r>
                  <a:rPr lang="de-DE" sz="1200" kern="1200" dirty="0">
                    <a:solidFill>
                      <a:schemeClr val="tx1"/>
                    </a:solidFill>
                  </a:rPr>
                  <a:t>Bei dauernder*)</a:t>
                </a:r>
                <a:br>
                  <a:rPr lang="de-DE" sz="1200" kern="1200" dirty="0">
                    <a:solidFill>
                      <a:schemeClr val="tx1"/>
                    </a:solidFill>
                  </a:rPr>
                </a:br>
                <a:r>
                  <a:rPr lang="de-DE" sz="1200" kern="1200" dirty="0">
                    <a:solidFill>
                      <a:schemeClr val="tx1"/>
                    </a:solidFill>
                  </a:rPr>
                  <a:t>Wertminderung:</a:t>
                </a:r>
                <a:br>
                  <a:rPr lang="de-DE" sz="1200" kern="1200" dirty="0">
                    <a:solidFill>
                      <a:schemeClr val="tx1"/>
                    </a:solidFill>
                  </a:rPr>
                </a:br>
                <a:r>
                  <a:rPr lang="de-DE" sz="1200" i="1" kern="1200" dirty="0">
                    <a:solidFill>
                      <a:schemeClr val="tx1"/>
                    </a:solidFill>
                  </a:rPr>
                  <a:t>Wahlrecht</a:t>
                </a:r>
              </a:p>
              <a:p>
                <a:pPr lvl="0" algn="ctr" defTabSz="266700">
                  <a:lnSpc>
                    <a:spcPct val="90000"/>
                  </a:lnSpc>
                  <a:spcBef>
                    <a:spcPct val="0"/>
                  </a:spcBef>
                  <a:spcAft>
                    <a:spcPct val="35000"/>
                  </a:spcAft>
                </a:pPr>
                <a:r>
                  <a:rPr lang="de-DE" sz="600" kern="1200" dirty="0">
                    <a:solidFill>
                      <a:schemeClr val="tx1"/>
                    </a:solidFill>
                  </a:rPr>
                  <a:t>	</a:t>
                </a:r>
              </a:p>
            </p:txBody>
          </p:sp>
          <p:sp>
            <p:nvSpPr>
              <p:cNvPr id="36" name="Freihandform 35"/>
              <p:cNvSpPr/>
              <p:nvPr/>
            </p:nvSpPr>
            <p:spPr>
              <a:xfrm>
                <a:off x="323528" y="3861048"/>
                <a:ext cx="1821837" cy="936104"/>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200" b="1" kern="1200" dirty="0">
                    <a:solidFill>
                      <a:schemeClr val="tx1"/>
                    </a:solidFill>
                  </a:rPr>
                  <a:t>Zuschreibung</a:t>
                </a:r>
                <a:r>
                  <a:rPr lang="de-DE" sz="1200" kern="1200" dirty="0">
                    <a:solidFill>
                      <a:schemeClr val="tx1"/>
                    </a:solidFill>
                  </a:rPr>
                  <a:t>:</a:t>
                </a:r>
                <a:br>
                  <a:rPr lang="de-DE" sz="1200" kern="1200" dirty="0">
                    <a:solidFill>
                      <a:schemeClr val="tx1"/>
                    </a:solidFill>
                  </a:rPr>
                </a:br>
                <a:r>
                  <a:rPr lang="de-DE" sz="1200" i="1" kern="1200" dirty="0">
                    <a:solidFill>
                      <a:schemeClr val="tx1"/>
                    </a:solidFill>
                  </a:rPr>
                  <a:t>Zuschreibungsverbot</a:t>
                </a:r>
                <a:r>
                  <a:rPr lang="de-DE" sz="1200" kern="1200" dirty="0">
                    <a:solidFill>
                      <a:schemeClr val="tx1"/>
                    </a:solidFill>
                  </a:rPr>
                  <a:t> (uneingeschränkter Wertzusammenhang)</a:t>
                </a:r>
                <a:endParaRPr lang="de-DE" sz="1200" i="1" kern="1200" dirty="0">
                  <a:solidFill>
                    <a:schemeClr val="tx1"/>
                  </a:solidFill>
                </a:endParaRPr>
              </a:p>
              <a:p>
                <a:pPr lvl="0" algn="ctr" defTabSz="266700">
                  <a:lnSpc>
                    <a:spcPct val="90000"/>
                  </a:lnSpc>
                  <a:spcBef>
                    <a:spcPct val="0"/>
                  </a:spcBef>
                  <a:spcAft>
                    <a:spcPct val="35000"/>
                  </a:spcAft>
                </a:pPr>
                <a:r>
                  <a:rPr lang="de-DE" sz="600" kern="1200" dirty="0">
                    <a:solidFill>
                      <a:schemeClr val="tx1"/>
                    </a:solidFill>
                  </a:rPr>
                  <a:t>	</a:t>
                </a:r>
              </a:p>
            </p:txBody>
          </p:sp>
          <p:sp>
            <p:nvSpPr>
              <p:cNvPr id="38" name="Freihandform 37"/>
              <p:cNvSpPr/>
              <p:nvPr/>
            </p:nvSpPr>
            <p:spPr>
              <a:xfrm>
                <a:off x="2390123" y="3861048"/>
                <a:ext cx="1821837" cy="936104"/>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200" b="1" kern="1200" dirty="0">
                    <a:solidFill>
                      <a:schemeClr val="tx1"/>
                    </a:solidFill>
                  </a:rPr>
                  <a:t>Zuschreibung</a:t>
                </a:r>
                <a:r>
                  <a:rPr lang="de-DE" sz="1200" kern="1200" dirty="0">
                    <a:solidFill>
                      <a:schemeClr val="tx1"/>
                    </a:solidFill>
                  </a:rPr>
                  <a:t>:</a:t>
                </a:r>
                <a:br>
                  <a:rPr lang="de-DE" sz="1200" kern="1200" dirty="0">
                    <a:solidFill>
                      <a:schemeClr val="tx1"/>
                    </a:solidFill>
                  </a:rPr>
                </a:br>
                <a:r>
                  <a:rPr lang="de-DE" sz="1200" i="1" kern="1200" dirty="0">
                    <a:solidFill>
                      <a:schemeClr val="tx1"/>
                    </a:solidFill>
                  </a:rPr>
                  <a:t>Zuschreibungswahlrecht</a:t>
                </a:r>
                <a:r>
                  <a:rPr lang="de-DE" sz="1200" kern="1200" dirty="0">
                    <a:solidFill>
                      <a:schemeClr val="tx1"/>
                    </a:solidFill>
                  </a:rPr>
                  <a:t> bis zu den Anschaffungskosten  (eingeschränkter Wertzusammenhang)</a:t>
                </a:r>
                <a:endParaRPr lang="de-DE" sz="1200" i="1" kern="1200" dirty="0">
                  <a:solidFill>
                    <a:schemeClr val="tx1"/>
                  </a:solidFill>
                </a:endParaRPr>
              </a:p>
              <a:p>
                <a:pPr lvl="0" algn="ctr" defTabSz="266700">
                  <a:lnSpc>
                    <a:spcPct val="90000"/>
                  </a:lnSpc>
                  <a:spcBef>
                    <a:spcPct val="0"/>
                  </a:spcBef>
                  <a:spcAft>
                    <a:spcPct val="35000"/>
                  </a:spcAft>
                </a:pPr>
                <a:r>
                  <a:rPr lang="de-DE" sz="600" kern="1200" dirty="0">
                    <a:solidFill>
                      <a:schemeClr val="tx1"/>
                    </a:solidFill>
                  </a:rPr>
                  <a:t>	</a:t>
                </a:r>
              </a:p>
            </p:txBody>
          </p:sp>
          <p:sp>
            <p:nvSpPr>
              <p:cNvPr id="40" name="Freihandform 39"/>
              <p:cNvSpPr/>
              <p:nvPr/>
            </p:nvSpPr>
            <p:spPr>
              <a:xfrm>
                <a:off x="4838395" y="2924944"/>
                <a:ext cx="1821837" cy="801172"/>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200" b="1" kern="1200" dirty="0">
                    <a:solidFill>
                      <a:schemeClr val="tx1"/>
                    </a:solidFill>
                  </a:rPr>
                  <a:t>Teilwertabschreibung</a:t>
                </a:r>
                <a:r>
                  <a:rPr lang="de-DE" sz="1200" kern="1200" dirty="0">
                    <a:solidFill>
                      <a:schemeClr val="tx1"/>
                    </a:solidFill>
                  </a:rPr>
                  <a:t>:</a:t>
                </a:r>
                <a:br>
                  <a:rPr lang="de-DE" sz="1200" kern="1200" dirty="0">
                    <a:solidFill>
                      <a:schemeClr val="tx1"/>
                    </a:solidFill>
                  </a:rPr>
                </a:br>
                <a:r>
                  <a:rPr lang="de-DE" sz="1200" kern="1200" dirty="0">
                    <a:solidFill>
                      <a:schemeClr val="tx1"/>
                    </a:solidFill>
                  </a:rPr>
                  <a:t>Bei dauernder*)</a:t>
                </a:r>
                <a:br>
                  <a:rPr lang="de-DE" sz="1200" kern="1200" dirty="0">
                    <a:solidFill>
                      <a:schemeClr val="tx1"/>
                    </a:solidFill>
                  </a:rPr>
                </a:br>
                <a:r>
                  <a:rPr lang="de-DE" sz="1200" kern="1200" dirty="0">
                    <a:solidFill>
                      <a:schemeClr val="tx1"/>
                    </a:solidFill>
                  </a:rPr>
                  <a:t>Wertminderung:</a:t>
                </a:r>
                <a:br>
                  <a:rPr lang="de-DE" sz="1200" kern="1200" dirty="0">
                    <a:solidFill>
                      <a:schemeClr val="tx1"/>
                    </a:solidFill>
                  </a:rPr>
                </a:br>
                <a:r>
                  <a:rPr lang="de-DE" sz="1200" i="1" kern="1200" dirty="0">
                    <a:solidFill>
                      <a:schemeClr val="tx1"/>
                    </a:solidFill>
                  </a:rPr>
                  <a:t>Wahlrecht</a:t>
                </a:r>
              </a:p>
              <a:p>
                <a:pPr lvl="0" algn="ctr" defTabSz="266700">
                  <a:lnSpc>
                    <a:spcPct val="90000"/>
                  </a:lnSpc>
                  <a:spcBef>
                    <a:spcPct val="0"/>
                  </a:spcBef>
                  <a:spcAft>
                    <a:spcPct val="35000"/>
                  </a:spcAft>
                </a:pPr>
                <a:r>
                  <a:rPr lang="de-DE" sz="600" kern="1200" dirty="0">
                    <a:solidFill>
                      <a:schemeClr val="tx1"/>
                    </a:solidFill>
                  </a:rPr>
                  <a:t>	</a:t>
                </a:r>
              </a:p>
            </p:txBody>
          </p:sp>
          <p:sp>
            <p:nvSpPr>
              <p:cNvPr id="42" name="Freihandform 41"/>
              <p:cNvSpPr/>
              <p:nvPr/>
            </p:nvSpPr>
            <p:spPr>
              <a:xfrm>
                <a:off x="4816758" y="3861048"/>
                <a:ext cx="1821837" cy="936104"/>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lvl="0" defTabSz="266700">
                  <a:lnSpc>
                    <a:spcPct val="90000"/>
                  </a:lnSpc>
                  <a:spcBef>
                    <a:spcPct val="0"/>
                  </a:spcBef>
                  <a:spcAft>
                    <a:spcPct val="35000"/>
                  </a:spcAft>
                </a:pPr>
                <a:r>
                  <a:rPr lang="de-DE" sz="1200" b="1" kern="1200" dirty="0">
                    <a:solidFill>
                      <a:schemeClr val="tx1"/>
                    </a:solidFill>
                  </a:rPr>
                  <a:t>Zuschreibung</a:t>
                </a:r>
                <a:r>
                  <a:rPr lang="de-DE" sz="1200" kern="1200" dirty="0">
                    <a:solidFill>
                      <a:schemeClr val="tx1"/>
                    </a:solidFill>
                  </a:rPr>
                  <a:t>:</a:t>
                </a:r>
                <a:br>
                  <a:rPr lang="de-DE" sz="1200" kern="1200" dirty="0">
                    <a:solidFill>
                      <a:schemeClr val="tx1"/>
                    </a:solidFill>
                  </a:rPr>
                </a:br>
                <a:r>
                  <a:rPr lang="de-DE" sz="1200" i="1" kern="1200" dirty="0">
                    <a:solidFill>
                      <a:schemeClr val="tx1"/>
                    </a:solidFill>
                  </a:rPr>
                  <a:t>Zuschreibungswahlrecht</a:t>
                </a:r>
                <a:r>
                  <a:rPr lang="de-DE" sz="1200" kern="1200" dirty="0">
                    <a:solidFill>
                      <a:schemeClr val="tx1"/>
                    </a:solidFill>
                  </a:rPr>
                  <a:t> bis zu den Anschaffungskosten  (eingeschränkter Wertzusammenhang)</a:t>
                </a:r>
                <a:endParaRPr lang="de-DE" sz="1200" i="1" kern="1200" dirty="0">
                  <a:solidFill>
                    <a:schemeClr val="tx1"/>
                  </a:solidFill>
                </a:endParaRPr>
              </a:p>
              <a:p>
                <a:pPr lvl="0" algn="ctr" defTabSz="266700">
                  <a:lnSpc>
                    <a:spcPct val="90000"/>
                  </a:lnSpc>
                  <a:spcBef>
                    <a:spcPct val="0"/>
                  </a:spcBef>
                  <a:spcAft>
                    <a:spcPct val="35000"/>
                  </a:spcAft>
                </a:pPr>
                <a:r>
                  <a:rPr lang="de-DE" sz="600" kern="1200" dirty="0">
                    <a:solidFill>
                      <a:schemeClr val="tx1"/>
                    </a:solidFill>
                  </a:rPr>
                  <a:t>	</a:t>
                </a:r>
              </a:p>
            </p:txBody>
          </p:sp>
          <p:sp>
            <p:nvSpPr>
              <p:cNvPr id="57" name="Freihandform 56"/>
              <p:cNvSpPr/>
              <p:nvPr/>
            </p:nvSpPr>
            <p:spPr>
              <a:xfrm>
                <a:off x="4572000" y="1268760"/>
                <a:ext cx="2160240" cy="549694"/>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75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ctr" anchorCtr="0">
                <a:noAutofit/>
              </a:bodyPr>
              <a:lstStyle/>
              <a:p>
                <a:pPr lvl="0" algn="ctr" defTabSz="266700">
                  <a:lnSpc>
                    <a:spcPct val="90000"/>
                  </a:lnSpc>
                  <a:spcBef>
                    <a:spcPct val="0"/>
                  </a:spcBef>
                  <a:spcAft>
                    <a:spcPct val="35000"/>
                  </a:spcAft>
                </a:pPr>
                <a:r>
                  <a:rPr lang="de-DE" kern="1200" dirty="0">
                    <a:solidFill>
                      <a:schemeClr val="bg1"/>
                    </a:solidFill>
                  </a:rPr>
                  <a:t>Umlaufvermögen</a:t>
                </a:r>
                <a:endParaRPr lang="de-DE" sz="600" kern="1200" dirty="0">
                  <a:solidFill>
                    <a:schemeClr val="bg1"/>
                  </a:solidFill>
                </a:endParaRPr>
              </a:p>
            </p:txBody>
          </p:sp>
        </p:grpSp>
      </p:grpSp>
    </p:spTree>
    <p:extLst>
      <p:ext uri="{BB962C8B-B14F-4D97-AF65-F5344CB8AC3E}">
        <p14:creationId xmlns:p14="http://schemas.microsoft.com/office/powerpoint/2010/main" val="42071670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Gerade Verbindung 43"/>
          <p:cNvCxnSpPr/>
          <p:nvPr/>
        </p:nvCxnSpPr>
        <p:spPr>
          <a:xfrm>
            <a:off x="4569571" y="4520372"/>
            <a:ext cx="12979" cy="68437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title"/>
          </p:nvPr>
        </p:nvSpPr>
        <p:spPr>
          <a:xfrm>
            <a:off x="457200" y="152400"/>
            <a:ext cx="8229600" cy="756320"/>
          </a:xfrm>
        </p:spPr>
        <p:txBody>
          <a:bodyPr/>
          <a:lstStyle/>
          <a:p>
            <a:r>
              <a:rPr lang="de-DE" dirty="0"/>
              <a:t>Gewinnermittlung nach § 5 </a:t>
            </a:r>
            <a:r>
              <a:rPr lang="de-DE" dirty="0" err="1"/>
              <a:t>Abs</a:t>
            </a:r>
            <a:r>
              <a:rPr lang="de-DE" dirty="0"/>
              <a:t> 1 EStG</a:t>
            </a:r>
          </a:p>
        </p:txBody>
      </p:sp>
      <p:grpSp>
        <p:nvGrpSpPr>
          <p:cNvPr id="15" name="Gruppieren 14"/>
          <p:cNvGrpSpPr/>
          <p:nvPr/>
        </p:nvGrpSpPr>
        <p:grpSpPr>
          <a:xfrm>
            <a:off x="611560" y="1268760"/>
            <a:ext cx="7848872" cy="5400600"/>
            <a:chOff x="323528" y="1268760"/>
            <a:chExt cx="6787828" cy="4611171"/>
          </a:xfrm>
        </p:grpSpPr>
        <p:cxnSp>
          <p:nvCxnSpPr>
            <p:cNvPr id="47" name="Gerade Verbindung 46"/>
            <p:cNvCxnSpPr/>
            <p:nvPr/>
          </p:nvCxnSpPr>
          <p:spPr>
            <a:xfrm>
              <a:off x="1259632" y="2774897"/>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p:nvCxnSpPr>
          <p:spPr>
            <a:xfrm>
              <a:off x="3491880" y="2708920"/>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2" name="Freihandform 31"/>
            <p:cNvSpPr/>
            <p:nvPr/>
          </p:nvSpPr>
          <p:spPr>
            <a:xfrm>
              <a:off x="2534139" y="2204864"/>
              <a:ext cx="1821837" cy="585148"/>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ctr" anchorCtr="0">
              <a:noAutofit/>
            </a:bodyPr>
            <a:lstStyle/>
            <a:p>
              <a:pPr algn="ctr" defTabSz="266700">
                <a:lnSpc>
                  <a:spcPct val="90000"/>
                </a:lnSpc>
                <a:spcBef>
                  <a:spcPct val="0"/>
                </a:spcBef>
                <a:spcAft>
                  <a:spcPct val="35000"/>
                </a:spcAft>
              </a:pPr>
              <a:r>
                <a:rPr lang="de-DE" sz="1200" b="1" dirty="0">
                  <a:solidFill>
                    <a:prstClr val="black"/>
                  </a:solidFill>
                </a:rPr>
                <a:t>Nicht Abnutzbar</a:t>
              </a:r>
              <a:br>
                <a:rPr lang="de-DE" sz="1200" b="1" dirty="0">
                  <a:solidFill>
                    <a:prstClr val="black"/>
                  </a:solidFill>
                </a:rPr>
              </a:br>
              <a:r>
                <a:rPr lang="de-DE" sz="1200" b="1" dirty="0">
                  <a:solidFill>
                    <a:prstClr val="black"/>
                  </a:solidFill>
                </a:rPr>
                <a:t>(§ 6 Z 1)</a:t>
              </a:r>
            </a:p>
            <a:p>
              <a:pPr algn="ctr" defTabSz="266700">
                <a:lnSpc>
                  <a:spcPct val="90000"/>
                </a:lnSpc>
                <a:spcBef>
                  <a:spcPct val="0"/>
                </a:spcBef>
                <a:spcAft>
                  <a:spcPct val="35000"/>
                </a:spcAft>
              </a:pPr>
              <a:r>
                <a:rPr lang="de-DE" sz="600" dirty="0">
                  <a:solidFill>
                    <a:prstClr val="black"/>
                  </a:solidFill>
                </a:rPr>
                <a:t>	</a:t>
              </a:r>
            </a:p>
          </p:txBody>
        </p:sp>
        <p:cxnSp>
          <p:nvCxnSpPr>
            <p:cNvPr id="49" name="Gerade Verbindung 48"/>
            <p:cNvCxnSpPr/>
            <p:nvPr/>
          </p:nvCxnSpPr>
          <p:spPr>
            <a:xfrm>
              <a:off x="3491880" y="1988840"/>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13" name="Gruppieren 12"/>
            <p:cNvGrpSpPr/>
            <p:nvPr/>
          </p:nvGrpSpPr>
          <p:grpSpPr>
            <a:xfrm>
              <a:off x="323528" y="1268760"/>
              <a:ext cx="6787828" cy="4611171"/>
              <a:chOff x="179512" y="1268760"/>
              <a:chExt cx="6787828" cy="4611171"/>
            </a:xfrm>
          </p:grpSpPr>
          <p:grpSp>
            <p:nvGrpSpPr>
              <p:cNvPr id="55" name="Gruppieren 54"/>
              <p:cNvGrpSpPr/>
              <p:nvPr/>
            </p:nvGrpSpPr>
            <p:grpSpPr>
              <a:xfrm>
                <a:off x="281267" y="1268760"/>
                <a:ext cx="5605953" cy="2293822"/>
                <a:chOff x="314397" y="1279195"/>
                <a:chExt cx="5605954" cy="2293821"/>
              </a:xfrm>
            </p:grpSpPr>
            <p:cxnSp>
              <p:nvCxnSpPr>
                <p:cNvPr id="51" name="Gerade Verbindung 50"/>
                <p:cNvCxnSpPr/>
                <p:nvPr/>
              </p:nvCxnSpPr>
              <p:spPr>
                <a:xfrm>
                  <a:off x="3347864"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p:nvCxnSpPr>
              <p:spPr>
                <a:xfrm>
                  <a:off x="1187624"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Gerade Verbindung 52"/>
                <p:cNvCxnSpPr/>
                <p:nvPr/>
              </p:nvCxnSpPr>
              <p:spPr>
                <a:xfrm>
                  <a:off x="5580112"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5" name="Gruppieren 4"/>
                <p:cNvGrpSpPr/>
                <p:nvPr/>
              </p:nvGrpSpPr>
              <p:grpSpPr>
                <a:xfrm>
                  <a:off x="314397" y="1279195"/>
                  <a:ext cx="3138606" cy="1521251"/>
                  <a:chOff x="1012228" y="1622750"/>
                  <a:chExt cx="2635485" cy="1359001"/>
                </a:xfrm>
              </p:grpSpPr>
              <p:sp>
                <p:nvSpPr>
                  <p:cNvPr id="6" name="Freihandform 5"/>
                  <p:cNvSpPr/>
                  <p:nvPr/>
                </p:nvSpPr>
                <p:spPr>
                  <a:xfrm>
                    <a:off x="1833761" y="1622750"/>
                    <a:ext cx="1813952" cy="491066"/>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75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ctr" anchorCtr="0">
                    <a:noAutofit/>
                  </a:bodyPr>
                  <a:lstStyle/>
                  <a:p>
                    <a:pPr algn="ctr" defTabSz="266700">
                      <a:lnSpc>
                        <a:spcPct val="90000"/>
                      </a:lnSpc>
                      <a:spcBef>
                        <a:spcPct val="0"/>
                      </a:spcBef>
                      <a:spcAft>
                        <a:spcPct val="35000"/>
                      </a:spcAft>
                    </a:pPr>
                    <a:r>
                      <a:rPr lang="de-DE" dirty="0">
                        <a:solidFill>
                          <a:schemeClr val="bg1"/>
                        </a:solidFill>
                      </a:rPr>
                      <a:t>Anlagevermögen</a:t>
                    </a:r>
                    <a:endParaRPr lang="de-DE" sz="600" dirty="0">
                      <a:solidFill>
                        <a:schemeClr val="bg1"/>
                      </a:solidFill>
                    </a:endParaRPr>
                  </a:p>
                </p:txBody>
              </p:sp>
              <p:sp>
                <p:nvSpPr>
                  <p:cNvPr id="8" name="Freihandform 7"/>
                  <p:cNvSpPr/>
                  <p:nvPr/>
                </p:nvSpPr>
                <p:spPr>
                  <a:xfrm>
                    <a:off x="1012228" y="2459012"/>
                    <a:ext cx="1529795" cy="522739"/>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ctr" anchorCtr="0">
                    <a:noAutofit/>
                  </a:bodyPr>
                  <a:lstStyle/>
                  <a:p>
                    <a:pPr algn="ctr" defTabSz="266700">
                      <a:lnSpc>
                        <a:spcPct val="90000"/>
                      </a:lnSpc>
                      <a:spcBef>
                        <a:spcPct val="0"/>
                      </a:spcBef>
                      <a:spcAft>
                        <a:spcPct val="35000"/>
                      </a:spcAft>
                    </a:pPr>
                    <a:r>
                      <a:rPr lang="de-DE" sz="1200" b="1" dirty="0">
                        <a:solidFill>
                          <a:prstClr val="black"/>
                        </a:solidFill>
                      </a:rPr>
                      <a:t>Abnutzbar</a:t>
                    </a:r>
                    <a:br>
                      <a:rPr lang="de-DE" sz="1200" b="1" dirty="0">
                        <a:solidFill>
                          <a:prstClr val="black"/>
                        </a:solidFill>
                      </a:rPr>
                    </a:br>
                    <a:r>
                      <a:rPr lang="de-DE" sz="1200" b="1" dirty="0">
                        <a:solidFill>
                          <a:prstClr val="black"/>
                        </a:solidFill>
                      </a:rPr>
                      <a:t>(§ 6 Z 1)</a:t>
                    </a:r>
                  </a:p>
                  <a:p>
                    <a:pPr algn="ctr" defTabSz="266700">
                      <a:lnSpc>
                        <a:spcPct val="90000"/>
                      </a:lnSpc>
                      <a:spcBef>
                        <a:spcPct val="0"/>
                      </a:spcBef>
                      <a:spcAft>
                        <a:spcPct val="35000"/>
                      </a:spcAft>
                    </a:pPr>
                    <a:r>
                      <a:rPr lang="de-DE" sz="600" dirty="0">
                        <a:solidFill>
                          <a:prstClr val="black"/>
                        </a:solidFill>
                      </a:rPr>
                      <a:t>	</a:t>
                    </a:r>
                  </a:p>
                </p:txBody>
              </p:sp>
            </p:grpSp>
            <p:cxnSp>
              <p:nvCxnSpPr>
                <p:cNvPr id="39" name="Gerade Verbindung 38"/>
                <p:cNvCxnSpPr/>
                <p:nvPr/>
              </p:nvCxnSpPr>
              <p:spPr>
                <a:xfrm>
                  <a:off x="1187624" y="2001202"/>
                  <a:ext cx="219337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1" name="Gerade Verbindung 40"/>
                <p:cNvCxnSpPr/>
                <p:nvPr/>
              </p:nvCxnSpPr>
              <p:spPr>
                <a:xfrm>
                  <a:off x="2372882" y="1867384"/>
                  <a:ext cx="0" cy="1338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3" name="Gerade Verbindung 42"/>
                <p:cNvCxnSpPr/>
                <p:nvPr/>
              </p:nvCxnSpPr>
              <p:spPr>
                <a:xfrm>
                  <a:off x="5920351" y="1854439"/>
                  <a:ext cx="0" cy="108697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6" name="Gerade Verbindung 45"/>
                <p:cNvCxnSpPr/>
                <p:nvPr/>
              </p:nvCxnSpPr>
              <p:spPr>
                <a:xfrm>
                  <a:off x="1187624" y="1988840"/>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grpSp>
          <p:cxnSp>
            <p:nvCxnSpPr>
              <p:cNvPr id="48" name="Gerade Verbindung 47"/>
              <p:cNvCxnSpPr/>
              <p:nvPr/>
            </p:nvCxnSpPr>
            <p:spPr>
              <a:xfrm>
                <a:off x="1256263" y="3731688"/>
                <a:ext cx="0" cy="101291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p:nvCxnSpPr>
            <p:spPr>
              <a:xfrm>
                <a:off x="3347864" y="3638993"/>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8" name="Gerade Verbindung 57"/>
              <p:cNvCxnSpPr/>
              <p:nvPr/>
            </p:nvCxnSpPr>
            <p:spPr>
              <a:xfrm>
                <a:off x="5907731" y="3750021"/>
                <a:ext cx="0" cy="106890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4" name="Freihandform 33"/>
              <p:cNvSpPr/>
              <p:nvPr/>
            </p:nvSpPr>
            <p:spPr>
              <a:xfrm>
                <a:off x="179512" y="2915860"/>
                <a:ext cx="2071667" cy="1534814"/>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defTabSz="266700">
                  <a:lnSpc>
                    <a:spcPct val="90000"/>
                  </a:lnSpc>
                  <a:spcBef>
                    <a:spcPct val="0"/>
                  </a:spcBef>
                  <a:spcAft>
                    <a:spcPct val="35000"/>
                  </a:spcAft>
                </a:pPr>
                <a:r>
                  <a:rPr lang="de-DE" sz="1200" b="1" dirty="0">
                    <a:solidFill>
                      <a:prstClr val="black"/>
                    </a:solidFill>
                  </a:rPr>
                  <a:t>Teilwertabschreibung</a:t>
                </a:r>
                <a:r>
                  <a:rPr lang="de-DE" sz="1200" dirty="0">
                    <a:solidFill>
                      <a:prstClr val="black"/>
                    </a:solidFill>
                  </a:rPr>
                  <a:t>:</a:t>
                </a:r>
                <a:br>
                  <a:rPr lang="de-DE" sz="1200" dirty="0">
                    <a:solidFill>
                      <a:prstClr val="black"/>
                    </a:solidFill>
                  </a:rPr>
                </a:br>
                <a:r>
                  <a:rPr lang="de-DE" sz="1100" dirty="0">
                    <a:solidFill>
                      <a:prstClr val="black"/>
                    </a:solidFill>
                  </a:rPr>
                  <a:t>Bei dauernder Wertminderung:</a:t>
                </a:r>
                <a:br>
                  <a:rPr lang="de-DE" sz="1100" dirty="0">
                    <a:solidFill>
                      <a:prstClr val="black"/>
                    </a:solidFill>
                  </a:rPr>
                </a:br>
                <a:r>
                  <a:rPr lang="de-DE" sz="1100" i="1" dirty="0">
                    <a:solidFill>
                      <a:prstClr val="black"/>
                    </a:solidFill>
                  </a:rPr>
                  <a:t>Zwang (</a:t>
                </a:r>
                <a:r>
                  <a:rPr lang="de-DE" sz="1100" i="1" dirty="0" err="1">
                    <a:solidFill>
                      <a:prstClr val="black"/>
                    </a:solidFill>
                  </a:rPr>
                  <a:t>vgl</a:t>
                </a:r>
                <a:r>
                  <a:rPr lang="de-DE" sz="1100" i="1" dirty="0">
                    <a:solidFill>
                      <a:prstClr val="black"/>
                    </a:solidFill>
                  </a:rPr>
                  <a:t> § 204 </a:t>
                </a:r>
                <a:r>
                  <a:rPr lang="de-DE" sz="1100" i="1" dirty="0" err="1">
                    <a:solidFill>
                      <a:prstClr val="black"/>
                    </a:solidFill>
                  </a:rPr>
                  <a:t>Abs</a:t>
                </a:r>
                <a:r>
                  <a:rPr lang="de-DE" sz="1100" i="1" dirty="0">
                    <a:solidFill>
                      <a:prstClr val="black"/>
                    </a:solidFill>
                  </a:rPr>
                  <a:t> 2 UGB)</a:t>
                </a:r>
              </a:p>
              <a:p>
                <a:pPr defTabSz="266700">
                  <a:lnSpc>
                    <a:spcPct val="90000"/>
                  </a:lnSpc>
                  <a:spcBef>
                    <a:spcPct val="0"/>
                  </a:spcBef>
                  <a:spcAft>
                    <a:spcPct val="35000"/>
                  </a:spcAft>
                </a:pPr>
                <a:r>
                  <a:rPr lang="de-DE" sz="1100" dirty="0">
                    <a:solidFill>
                      <a:prstClr val="black"/>
                    </a:solidFill>
                    <a:sym typeface="Wingdings"/>
                  </a:rPr>
                  <a:t> Gemildertes Niederstwertprinzip</a:t>
                </a:r>
                <a:r>
                  <a:rPr lang="de-DE" sz="1050" dirty="0">
                    <a:solidFill>
                      <a:prstClr val="black"/>
                    </a:solidFill>
                  </a:rPr>
                  <a:t>	</a:t>
                </a:r>
              </a:p>
            </p:txBody>
          </p:sp>
          <p:sp>
            <p:nvSpPr>
              <p:cNvPr id="35" name="Freihandform 34"/>
              <p:cNvSpPr/>
              <p:nvPr/>
            </p:nvSpPr>
            <p:spPr>
              <a:xfrm>
                <a:off x="2390123" y="2924943"/>
                <a:ext cx="2001756" cy="1525730"/>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defTabSz="266700">
                  <a:lnSpc>
                    <a:spcPct val="90000"/>
                  </a:lnSpc>
                  <a:spcBef>
                    <a:spcPct val="0"/>
                  </a:spcBef>
                  <a:spcAft>
                    <a:spcPct val="35000"/>
                  </a:spcAft>
                </a:pPr>
                <a:r>
                  <a:rPr lang="de-DE" sz="1200" b="1" dirty="0">
                    <a:solidFill>
                      <a:prstClr val="black"/>
                    </a:solidFill>
                  </a:rPr>
                  <a:t>Teilwertabschreibung</a:t>
                </a:r>
                <a:r>
                  <a:rPr lang="de-DE" sz="1200" dirty="0">
                    <a:solidFill>
                      <a:prstClr val="black"/>
                    </a:solidFill>
                  </a:rPr>
                  <a:t>:</a:t>
                </a:r>
              </a:p>
              <a:p>
                <a:pPr defTabSz="266700">
                  <a:lnSpc>
                    <a:spcPct val="90000"/>
                  </a:lnSpc>
                  <a:spcBef>
                    <a:spcPct val="0"/>
                  </a:spcBef>
                  <a:spcAft>
                    <a:spcPct val="35000"/>
                  </a:spcAft>
                </a:pPr>
                <a:r>
                  <a:rPr lang="de-DE" sz="1100" dirty="0">
                    <a:solidFill>
                      <a:prstClr val="black"/>
                    </a:solidFill>
                  </a:rPr>
                  <a:t>Bei dauernder Wertminderung:</a:t>
                </a:r>
                <a:br>
                  <a:rPr lang="de-DE" sz="1100" dirty="0">
                    <a:solidFill>
                      <a:prstClr val="black"/>
                    </a:solidFill>
                  </a:rPr>
                </a:br>
                <a:r>
                  <a:rPr lang="de-DE" sz="1100" dirty="0">
                    <a:solidFill>
                      <a:prstClr val="black"/>
                    </a:solidFill>
                  </a:rPr>
                  <a:t>Zwang (</a:t>
                </a:r>
                <a:r>
                  <a:rPr lang="de-DE" sz="1100" dirty="0" err="1">
                    <a:solidFill>
                      <a:prstClr val="black"/>
                    </a:solidFill>
                  </a:rPr>
                  <a:t>vgl</a:t>
                </a:r>
                <a:r>
                  <a:rPr lang="de-DE" sz="1100" dirty="0">
                    <a:solidFill>
                      <a:prstClr val="black"/>
                    </a:solidFill>
                  </a:rPr>
                  <a:t> § 204 </a:t>
                </a:r>
                <a:r>
                  <a:rPr lang="de-DE" sz="1100" dirty="0" err="1">
                    <a:solidFill>
                      <a:prstClr val="black"/>
                    </a:solidFill>
                  </a:rPr>
                  <a:t>Abs</a:t>
                </a:r>
                <a:r>
                  <a:rPr lang="de-DE" sz="1100" dirty="0">
                    <a:solidFill>
                      <a:prstClr val="black"/>
                    </a:solidFill>
                  </a:rPr>
                  <a:t> 2 UGB)</a:t>
                </a:r>
              </a:p>
              <a:p>
                <a:pPr defTabSz="266700">
                  <a:lnSpc>
                    <a:spcPct val="90000"/>
                  </a:lnSpc>
                  <a:spcBef>
                    <a:spcPct val="0"/>
                  </a:spcBef>
                  <a:spcAft>
                    <a:spcPct val="35000"/>
                  </a:spcAft>
                </a:pPr>
                <a:r>
                  <a:rPr lang="de-DE" sz="1100" dirty="0">
                    <a:solidFill>
                      <a:prstClr val="black"/>
                    </a:solidFill>
                    <a:sym typeface="Wingdings"/>
                  </a:rPr>
                  <a:t> </a:t>
                </a:r>
                <a:r>
                  <a:rPr lang="de-DE" sz="1100" dirty="0" err="1">
                    <a:solidFill>
                      <a:prstClr val="black"/>
                    </a:solidFill>
                    <a:sym typeface="Wingdings"/>
                  </a:rPr>
                  <a:t>GemildertesNiederstwertprinzip</a:t>
                </a:r>
                <a:endParaRPr lang="de-DE" sz="1100" dirty="0">
                  <a:solidFill>
                    <a:prstClr val="black"/>
                  </a:solidFill>
                </a:endParaRPr>
              </a:p>
              <a:p>
                <a:pPr defTabSz="266700">
                  <a:lnSpc>
                    <a:spcPct val="90000"/>
                  </a:lnSpc>
                  <a:spcBef>
                    <a:spcPct val="0"/>
                  </a:spcBef>
                  <a:spcAft>
                    <a:spcPct val="35000"/>
                  </a:spcAft>
                </a:pPr>
                <a:r>
                  <a:rPr lang="de-DE" sz="1100" u="sng" dirty="0">
                    <a:solidFill>
                      <a:prstClr val="black"/>
                    </a:solidFill>
                  </a:rPr>
                  <a:t>Finanzanlagevermögen</a:t>
                </a:r>
                <a:r>
                  <a:rPr lang="de-DE" sz="1100" dirty="0">
                    <a:solidFill>
                      <a:prstClr val="black"/>
                    </a:solidFill>
                  </a:rPr>
                  <a:t>:</a:t>
                </a:r>
              </a:p>
              <a:p>
                <a:pPr defTabSz="266700">
                  <a:lnSpc>
                    <a:spcPct val="90000"/>
                  </a:lnSpc>
                  <a:spcBef>
                    <a:spcPct val="0"/>
                  </a:spcBef>
                  <a:spcAft>
                    <a:spcPct val="35000"/>
                  </a:spcAft>
                </a:pPr>
                <a:r>
                  <a:rPr lang="de-DE" sz="1100" dirty="0">
                    <a:solidFill>
                      <a:prstClr val="black"/>
                    </a:solidFill>
                  </a:rPr>
                  <a:t>Außerdem bei vorübergehender</a:t>
                </a:r>
              </a:p>
              <a:p>
                <a:pPr defTabSz="266700">
                  <a:lnSpc>
                    <a:spcPct val="90000"/>
                  </a:lnSpc>
                  <a:spcBef>
                    <a:spcPct val="0"/>
                  </a:spcBef>
                  <a:spcAft>
                    <a:spcPct val="35000"/>
                  </a:spcAft>
                </a:pPr>
                <a:r>
                  <a:rPr lang="de-DE" sz="1100" dirty="0">
                    <a:solidFill>
                      <a:prstClr val="black"/>
                    </a:solidFill>
                  </a:rPr>
                  <a:t>Wertminderung: Wahlrecht</a:t>
                </a:r>
                <a:br>
                  <a:rPr lang="de-DE" sz="1100" dirty="0">
                    <a:solidFill>
                      <a:prstClr val="black"/>
                    </a:solidFill>
                  </a:rPr>
                </a:br>
                <a:r>
                  <a:rPr lang="de-DE" sz="600" dirty="0">
                    <a:solidFill>
                      <a:prstClr val="black"/>
                    </a:solidFill>
                  </a:rPr>
                  <a:t>	</a:t>
                </a:r>
              </a:p>
            </p:txBody>
          </p:sp>
          <p:sp>
            <p:nvSpPr>
              <p:cNvPr id="36" name="Freihandform 35"/>
              <p:cNvSpPr/>
              <p:nvPr/>
            </p:nvSpPr>
            <p:spPr>
              <a:xfrm>
                <a:off x="179513" y="4548822"/>
                <a:ext cx="2071666" cy="1331109"/>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defTabSz="266700">
                  <a:lnSpc>
                    <a:spcPct val="90000"/>
                  </a:lnSpc>
                  <a:spcBef>
                    <a:spcPct val="0"/>
                  </a:spcBef>
                  <a:spcAft>
                    <a:spcPct val="35000"/>
                  </a:spcAft>
                </a:pPr>
                <a:r>
                  <a:rPr lang="de-DE" sz="1200" b="1" dirty="0">
                    <a:solidFill>
                      <a:prstClr val="black"/>
                    </a:solidFill>
                  </a:rPr>
                  <a:t>Zuschreibung</a:t>
                </a:r>
                <a:r>
                  <a:rPr lang="de-DE" sz="1200" dirty="0">
                    <a:solidFill>
                      <a:prstClr val="black"/>
                    </a:solidFill>
                  </a:rPr>
                  <a:t>:</a:t>
                </a:r>
                <a:br>
                  <a:rPr lang="de-DE" sz="1200" dirty="0">
                    <a:solidFill>
                      <a:prstClr val="black"/>
                    </a:solidFill>
                  </a:rPr>
                </a:br>
                <a:r>
                  <a:rPr lang="de-DE" sz="1100" i="1" dirty="0">
                    <a:solidFill>
                      <a:prstClr val="black"/>
                    </a:solidFill>
                  </a:rPr>
                  <a:t>Zuschreibungsgebot mit </a:t>
                </a:r>
              </a:p>
              <a:p>
                <a:pPr defTabSz="266700">
                  <a:lnSpc>
                    <a:spcPct val="90000"/>
                  </a:lnSpc>
                  <a:spcBef>
                    <a:spcPct val="0"/>
                  </a:spcBef>
                  <a:spcAft>
                    <a:spcPct val="35000"/>
                  </a:spcAft>
                </a:pPr>
                <a:r>
                  <a:rPr lang="de-DE" sz="1100" i="1" dirty="0">
                    <a:solidFill>
                      <a:prstClr val="black"/>
                    </a:solidFill>
                  </a:rPr>
                  <a:t>Unterlassungsmöglichkeit,</a:t>
                </a:r>
              </a:p>
              <a:p>
                <a:pPr defTabSz="266700">
                  <a:lnSpc>
                    <a:spcPct val="90000"/>
                  </a:lnSpc>
                  <a:spcBef>
                    <a:spcPct val="0"/>
                  </a:spcBef>
                  <a:spcAft>
                    <a:spcPct val="35000"/>
                  </a:spcAft>
                </a:pPr>
                <a:r>
                  <a:rPr lang="de-DE" sz="1100" i="1" dirty="0">
                    <a:solidFill>
                      <a:prstClr val="black"/>
                    </a:solidFill>
                  </a:rPr>
                  <a:t>entsprechend steuerrechtlichem Ansatz (</a:t>
                </a:r>
                <a:r>
                  <a:rPr lang="de-DE" sz="1100" i="1" dirty="0" err="1">
                    <a:solidFill>
                      <a:prstClr val="black"/>
                    </a:solidFill>
                  </a:rPr>
                  <a:t>vgl</a:t>
                </a:r>
                <a:r>
                  <a:rPr lang="de-DE" sz="1100" i="1" dirty="0">
                    <a:solidFill>
                      <a:prstClr val="black"/>
                    </a:solidFill>
                  </a:rPr>
                  <a:t> § 208 UGB)</a:t>
                </a:r>
              </a:p>
              <a:p>
                <a:pPr defTabSz="266700">
                  <a:lnSpc>
                    <a:spcPct val="90000"/>
                  </a:lnSpc>
                  <a:spcBef>
                    <a:spcPct val="0"/>
                  </a:spcBef>
                  <a:spcAft>
                    <a:spcPct val="35000"/>
                  </a:spcAft>
                </a:pPr>
                <a:r>
                  <a:rPr lang="de-DE" sz="1100" i="1" dirty="0">
                    <a:solidFill>
                      <a:prstClr val="black"/>
                    </a:solidFill>
                  </a:rPr>
                  <a:t>= Zuschreibungswahlrecht</a:t>
                </a:r>
              </a:p>
              <a:p>
                <a:pPr algn="ctr" defTabSz="266700">
                  <a:lnSpc>
                    <a:spcPct val="90000"/>
                  </a:lnSpc>
                  <a:spcBef>
                    <a:spcPct val="0"/>
                  </a:spcBef>
                  <a:spcAft>
                    <a:spcPct val="35000"/>
                  </a:spcAft>
                </a:pPr>
                <a:r>
                  <a:rPr lang="de-DE" sz="1200" dirty="0">
                    <a:solidFill>
                      <a:prstClr val="black"/>
                    </a:solidFill>
                  </a:rPr>
                  <a:t>	</a:t>
                </a:r>
              </a:p>
            </p:txBody>
          </p:sp>
          <p:sp>
            <p:nvSpPr>
              <p:cNvPr id="38" name="Freihandform 37"/>
              <p:cNvSpPr/>
              <p:nvPr/>
            </p:nvSpPr>
            <p:spPr>
              <a:xfrm>
                <a:off x="2390123" y="4548821"/>
                <a:ext cx="2001756" cy="1331110"/>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defTabSz="266700">
                  <a:lnSpc>
                    <a:spcPct val="90000"/>
                  </a:lnSpc>
                  <a:spcBef>
                    <a:spcPct val="0"/>
                  </a:spcBef>
                  <a:spcAft>
                    <a:spcPct val="35000"/>
                  </a:spcAft>
                </a:pPr>
                <a:r>
                  <a:rPr lang="de-DE" sz="1200" b="1" dirty="0">
                    <a:solidFill>
                      <a:prstClr val="black"/>
                    </a:solidFill>
                  </a:rPr>
                  <a:t>Zuschreibung</a:t>
                </a:r>
                <a:r>
                  <a:rPr lang="de-DE" sz="1200" dirty="0">
                    <a:solidFill>
                      <a:prstClr val="black"/>
                    </a:solidFill>
                  </a:rPr>
                  <a:t>:</a:t>
                </a:r>
              </a:p>
              <a:p>
                <a:pPr defTabSz="266700">
                  <a:lnSpc>
                    <a:spcPct val="90000"/>
                  </a:lnSpc>
                  <a:spcBef>
                    <a:spcPct val="0"/>
                  </a:spcBef>
                  <a:spcAft>
                    <a:spcPct val="35000"/>
                  </a:spcAft>
                </a:pPr>
                <a:r>
                  <a:rPr lang="de-DE" sz="1000" dirty="0">
                    <a:solidFill>
                      <a:prstClr val="black"/>
                    </a:solidFill>
                  </a:rPr>
                  <a:t>Zuschreibungsgebot mit</a:t>
                </a:r>
              </a:p>
              <a:p>
                <a:pPr defTabSz="266700">
                  <a:lnSpc>
                    <a:spcPct val="90000"/>
                  </a:lnSpc>
                  <a:spcBef>
                    <a:spcPct val="0"/>
                  </a:spcBef>
                  <a:spcAft>
                    <a:spcPct val="35000"/>
                  </a:spcAft>
                </a:pPr>
                <a:r>
                  <a:rPr lang="de-DE" sz="1000" dirty="0">
                    <a:solidFill>
                      <a:prstClr val="black"/>
                    </a:solidFill>
                  </a:rPr>
                  <a:t>Unterlassungsmöglichkeit</a:t>
                </a:r>
              </a:p>
              <a:p>
                <a:pPr defTabSz="266700">
                  <a:lnSpc>
                    <a:spcPct val="90000"/>
                  </a:lnSpc>
                  <a:spcBef>
                    <a:spcPct val="0"/>
                  </a:spcBef>
                  <a:spcAft>
                    <a:spcPct val="35000"/>
                  </a:spcAft>
                </a:pPr>
                <a:r>
                  <a:rPr lang="de-DE" sz="1000" dirty="0">
                    <a:solidFill>
                      <a:prstClr val="black"/>
                    </a:solidFill>
                  </a:rPr>
                  <a:t>(</a:t>
                </a:r>
                <a:r>
                  <a:rPr lang="de-DE" sz="1000" dirty="0" err="1">
                    <a:solidFill>
                      <a:prstClr val="black"/>
                    </a:solidFill>
                  </a:rPr>
                  <a:t>vgl</a:t>
                </a:r>
                <a:r>
                  <a:rPr lang="de-DE" sz="1000" dirty="0">
                    <a:solidFill>
                      <a:prstClr val="black"/>
                    </a:solidFill>
                  </a:rPr>
                  <a:t> § 208 UGB)</a:t>
                </a:r>
              </a:p>
              <a:p>
                <a:pPr defTabSz="266700">
                  <a:lnSpc>
                    <a:spcPct val="90000"/>
                  </a:lnSpc>
                  <a:spcBef>
                    <a:spcPct val="0"/>
                  </a:spcBef>
                  <a:spcAft>
                    <a:spcPct val="35000"/>
                  </a:spcAft>
                </a:pPr>
                <a:r>
                  <a:rPr lang="de-DE" sz="1000" dirty="0">
                    <a:solidFill>
                      <a:prstClr val="black"/>
                    </a:solidFill>
                  </a:rPr>
                  <a:t>= Zuschreibungswahlrecht</a:t>
                </a:r>
              </a:p>
              <a:p>
                <a:pPr defTabSz="266700">
                  <a:lnSpc>
                    <a:spcPct val="90000"/>
                  </a:lnSpc>
                  <a:spcBef>
                    <a:spcPct val="0"/>
                  </a:spcBef>
                  <a:spcAft>
                    <a:spcPct val="35000"/>
                  </a:spcAft>
                </a:pPr>
                <a:r>
                  <a:rPr lang="de-DE" sz="1000" dirty="0">
                    <a:solidFill>
                      <a:prstClr val="black"/>
                    </a:solidFill>
                  </a:rPr>
                  <a:t>Finanzanlagevermögen:</a:t>
                </a:r>
              </a:p>
              <a:p>
                <a:pPr defTabSz="266700">
                  <a:lnSpc>
                    <a:spcPct val="90000"/>
                  </a:lnSpc>
                  <a:spcBef>
                    <a:spcPct val="0"/>
                  </a:spcBef>
                  <a:spcAft>
                    <a:spcPct val="35000"/>
                  </a:spcAft>
                </a:pPr>
                <a:r>
                  <a:rPr lang="de-DE" sz="1000" dirty="0">
                    <a:solidFill>
                      <a:prstClr val="black"/>
                    </a:solidFill>
                  </a:rPr>
                  <a:t>Zuschreibungsgebot für Beteiligungen </a:t>
                </a:r>
              </a:p>
              <a:p>
                <a:pPr defTabSz="266700">
                  <a:lnSpc>
                    <a:spcPct val="90000"/>
                  </a:lnSpc>
                  <a:spcBef>
                    <a:spcPct val="0"/>
                  </a:spcBef>
                  <a:spcAft>
                    <a:spcPct val="35000"/>
                  </a:spcAft>
                </a:pPr>
                <a:r>
                  <a:rPr lang="de-DE" sz="1000" dirty="0">
                    <a:solidFill>
                      <a:prstClr val="black"/>
                    </a:solidFill>
                  </a:rPr>
                  <a:t>(§ 208 UGB </a:t>
                </a:r>
                <a:r>
                  <a:rPr lang="de-DE" sz="1000" dirty="0" err="1">
                    <a:solidFill>
                      <a:prstClr val="black"/>
                    </a:solidFill>
                  </a:rPr>
                  <a:t>iVM</a:t>
                </a:r>
                <a:r>
                  <a:rPr lang="de-DE" sz="1000" dirty="0">
                    <a:solidFill>
                      <a:prstClr val="black"/>
                    </a:solidFill>
                  </a:rPr>
                  <a:t> § 6 Z 13 EStG)</a:t>
                </a:r>
              </a:p>
              <a:p>
                <a:pPr defTabSz="266700">
                  <a:lnSpc>
                    <a:spcPct val="90000"/>
                  </a:lnSpc>
                  <a:spcBef>
                    <a:spcPct val="0"/>
                  </a:spcBef>
                  <a:spcAft>
                    <a:spcPct val="35000"/>
                  </a:spcAft>
                </a:pPr>
                <a:r>
                  <a:rPr lang="de-DE" sz="600" dirty="0">
                    <a:solidFill>
                      <a:prstClr val="black"/>
                    </a:solidFill>
                  </a:rPr>
                  <a:t>	</a:t>
                </a:r>
              </a:p>
            </p:txBody>
          </p:sp>
          <p:sp>
            <p:nvSpPr>
              <p:cNvPr id="40" name="Freihandform 39"/>
              <p:cNvSpPr/>
              <p:nvPr/>
            </p:nvSpPr>
            <p:spPr>
              <a:xfrm>
                <a:off x="4910403" y="2939940"/>
                <a:ext cx="1953634" cy="1510733"/>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defTabSz="266700">
                  <a:lnSpc>
                    <a:spcPct val="90000"/>
                  </a:lnSpc>
                  <a:spcBef>
                    <a:spcPct val="0"/>
                  </a:spcBef>
                  <a:spcAft>
                    <a:spcPct val="35000"/>
                  </a:spcAft>
                </a:pPr>
                <a:r>
                  <a:rPr lang="de-DE" sz="1200" b="1" dirty="0">
                    <a:solidFill>
                      <a:prstClr val="black"/>
                    </a:solidFill>
                  </a:rPr>
                  <a:t>Teilwertabschreibung</a:t>
                </a:r>
                <a:r>
                  <a:rPr lang="de-DE" sz="1200" dirty="0">
                    <a:solidFill>
                      <a:prstClr val="black"/>
                    </a:solidFill>
                  </a:rPr>
                  <a:t>:</a:t>
                </a:r>
                <a:br>
                  <a:rPr lang="de-DE" sz="1200" dirty="0">
                    <a:solidFill>
                      <a:prstClr val="black"/>
                    </a:solidFill>
                  </a:rPr>
                </a:br>
                <a:r>
                  <a:rPr lang="de-DE" sz="1100" dirty="0">
                    <a:solidFill>
                      <a:prstClr val="black"/>
                    </a:solidFill>
                  </a:rPr>
                  <a:t>Bei (auch nur vorübergehender)</a:t>
                </a:r>
              </a:p>
              <a:p>
                <a:pPr defTabSz="266700">
                  <a:lnSpc>
                    <a:spcPct val="90000"/>
                  </a:lnSpc>
                  <a:spcBef>
                    <a:spcPct val="0"/>
                  </a:spcBef>
                  <a:spcAft>
                    <a:spcPct val="35000"/>
                  </a:spcAft>
                </a:pPr>
                <a:r>
                  <a:rPr lang="de-DE" sz="1100" i="1" dirty="0">
                    <a:solidFill>
                      <a:prstClr val="black"/>
                    </a:solidFill>
                  </a:rPr>
                  <a:t>Wertminderung: Zwang</a:t>
                </a:r>
              </a:p>
              <a:p>
                <a:pPr defTabSz="266700">
                  <a:lnSpc>
                    <a:spcPct val="90000"/>
                  </a:lnSpc>
                  <a:spcBef>
                    <a:spcPct val="0"/>
                  </a:spcBef>
                  <a:spcAft>
                    <a:spcPct val="35000"/>
                  </a:spcAft>
                </a:pPr>
                <a:r>
                  <a:rPr lang="de-DE" sz="1100" i="1" dirty="0">
                    <a:solidFill>
                      <a:prstClr val="black"/>
                    </a:solidFill>
                  </a:rPr>
                  <a:t>(</a:t>
                </a:r>
                <a:r>
                  <a:rPr lang="de-DE" sz="1100" i="1" dirty="0" err="1">
                    <a:solidFill>
                      <a:prstClr val="black"/>
                    </a:solidFill>
                  </a:rPr>
                  <a:t>vgl</a:t>
                </a:r>
                <a:r>
                  <a:rPr lang="de-DE" sz="1100" i="1" dirty="0">
                    <a:solidFill>
                      <a:prstClr val="black"/>
                    </a:solidFill>
                  </a:rPr>
                  <a:t> § 207 </a:t>
                </a:r>
                <a:r>
                  <a:rPr lang="de-DE" sz="1100" i="1" dirty="0" err="1">
                    <a:solidFill>
                      <a:prstClr val="black"/>
                    </a:solidFill>
                  </a:rPr>
                  <a:t>Abs</a:t>
                </a:r>
                <a:r>
                  <a:rPr lang="de-DE" sz="1100" i="1" dirty="0">
                    <a:solidFill>
                      <a:prstClr val="black"/>
                    </a:solidFill>
                  </a:rPr>
                  <a:t> 1 UGB)</a:t>
                </a:r>
              </a:p>
              <a:p>
                <a:pPr defTabSz="266700">
                  <a:lnSpc>
                    <a:spcPct val="90000"/>
                  </a:lnSpc>
                  <a:spcBef>
                    <a:spcPct val="0"/>
                  </a:spcBef>
                  <a:spcAft>
                    <a:spcPct val="35000"/>
                  </a:spcAft>
                </a:pPr>
                <a:r>
                  <a:rPr lang="de-DE" sz="1100" dirty="0">
                    <a:solidFill>
                      <a:prstClr val="black"/>
                    </a:solidFill>
                    <a:sym typeface="Wingdings"/>
                  </a:rPr>
                  <a:t> Gemildertes Niederstwertprinzi</a:t>
                </a:r>
                <a:r>
                  <a:rPr lang="de-DE" sz="1000" dirty="0">
                    <a:solidFill>
                      <a:prstClr val="black"/>
                    </a:solidFill>
                    <a:sym typeface="Wingdings"/>
                  </a:rPr>
                  <a:t>p</a:t>
                </a:r>
                <a:r>
                  <a:rPr lang="de-DE" sz="1200" dirty="0">
                    <a:solidFill>
                      <a:prstClr val="black"/>
                    </a:solidFill>
                  </a:rPr>
                  <a:t>	</a:t>
                </a:r>
              </a:p>
              <a:p>
                <a:pPr defTabSz="266700">
                  <a:lnSpc>
                    <a:spcPct val="90000"/>
                  </a:lnSpc>
                  <a:spcBef>
                    <a:spcPct val="0"/>
                  </a:spcBef>
                  <a:spcAft>
                    <a:spcPct val="35000"/>
                  </a:spcAft>
                </a:pPr>
                <a:endParaRPr lang="de-DE" sz="1200" i="1" dirty="0">
                  <a:solidFill>
                    <a:prstClr val="black"/>
                  </a:solidFill>
                </a:endParaRPr>
              </a:p>
              <a:p>
                <a:pPr algn="ctr" defTabSz="266700">
                  <a:lnSpc>
                    <a:spcPct val="90000"/>
                  </a:lnSpc>
                  <a:spcBef>
                    <a:spcPct val="0"/>
                  </a:spcBef>
                  <a:spcAft>
                    <a:spcPct val="35000"/>
                  </a:spcAft>
                </a:pPr>
                <a:r>
                  <a:rPr lang="de-DE" sz="600" dirty="0">
                    <a:solidFill>
                      <a:prstClr val="black"/>
                    </a:solidFill>
                  </a:rPr>
                  <a:t>	</a:t>
                </a:r>
              </a:p>
            </p:txBody>
          </p:sp>
          <p:sp>
            <p:nvSpPr>
              <p:cNvPr id="42" name="Freihandform 41"/>
              <p:cNvSpPr/>
              <p:nvPr/>
            </p:nvSpPr>
            <p:spPr>
              <a:xfrm>
                <a:off x="4910403" y="4548822"/>
                <a:ext cx="1953634" cy="1331109"/>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defTabSz="266700">
                  <a:lnSpc>
                    <a:spcPct val="90000"/>
                  </a:lnSpc>
                  <a:spcBef>
                    <a:spcPct val="0"/>
                  </a:spcBef>
                  <a:spcAft>
                    <a:spcPct val="35000"/>
                  </a:spcAft>
                </a:pPr>
                <a:r>
                  <a:rPr lang="de-DE" sz="1200" b="1" dirty="0">
                    <a:solidFill>
                      <a:prstClr val="black"/>
                    </a:solidFill>
                  </a:rPr>
                  <a:t>Zuschreibung</a:t>
                </a:r>
                <a:r>
                  <a:rPr lang="de-DE" sz="1200" dirty="0">
                    <a:solidFill>
                      <a:prstClr val="black"/>
                    </a:solidFill>
                  </a:rPr>
                  <a:t>:</a:t>
                </a:r>
                <a:br>
                  <a:rPr lang="de-DE" sz="1200" dirty="0">
                    <a:solidFill>
                      <a:prstClr val="black"/>
                    </a:solidFill>
                  </a:rPr>
                </a:br>
                <a:r>
                  <a:rPr lang="de-DE" sz="1100" i="1" dirty="0">
                    <a:solidFill>
                      <a:prstClr val="black"/>
                    </a:solidFill>
                  </a:rPr>
                  <a:t>Zuschreibungsgebot mit</a:t>
                </a:r>
              </a:p>
              <a:p>
                <a:pPr defTabSz="266700">
                  <a:lnSpc>
                    <a:spcPct val="90000"/>
                  </a:lnSpc>
                  <a:spcBef>
                    <a:spcPct val="0"/>
                  </a:spcBef>
                  <a:spcAft>
                    <a:spcPct val="35000"/>
                  </a:spcAft>
                </a:pPr>
                <a:r>
                  <a:rPr lang="de-DE" sz="1100" i="1" dirty="0">
                    <a:solidFill>
                      <a:prstClr val="black"/>
                    </a:solidFill>
                  </a:rPr>
                  <a:t>Unterlassungsmöglichkeit</a:t>
                </a:r>
              </a:p>
              <a:p>
                <a:pPr defTabSz="266700">
                  <a:lnSpc>
                    <a:spcPct val="90000"/>
                  </a:lnSpc>
                  <a:spcBef>
                    <a:spcPct val="0"/>
                  </a:spcBef>
                  <a:spcAft>
                    <a:spcPct val="35000"/>
                  </a:spcAft>
                </a:pPr>
                <a:r>
                  <a:rPr lang="de-DE" sz="1100" i="1" dirty="0">
                    <a:solidFill>
                      <a:prstClr val="black"/>
                    </a:solidFill>
                  </a:rPr>
                  <a:t>(</a:t>
                </a:r>
                <a:r>
                  <a:rPr lang="de-DE" sz="1100" i="1" dirty="0" err="1">
                    <a:solidFill>
                      <a:prstClr val="black"/>
                    </a:solidFill>
                  </a:rPr>
                  <a:t>vgl</a:t>
                </a:r>
                <a:r>
                  <a:rPr lang="de-DE" sz="1100" i="1" dirty="0">
                    <a:solidFill>
                      <a:prstClr val="black"/>
                    </a:solidFill>
                  </a:rPr>
                  <a:t> § 208 UGB)</a:t>
                </a:r>
              </a:p>
              <a:p>
                <a:pPr defTabSz="266700">
                  <a:lnSpc>
                    <a:spcPct val="90000"/>
                  </a:lnSpc>
                  <a:spcBef>
                    <a:spcPct val="0"/>
                  </a:spcBef>
                  <a:spcAft>
                    <a:spcPct val="35000"/>
                  </a:spcAft>
                </a:pPr>
                <a:r>
                  <a:rPr lang="de-DE" sz="1100" i="1" dirty="0">
                    <a:solidFill>
                      <a:prstClr val="black"/>
                    </a:solidFill>
                  </a:rPr>
                  <a:t>= Zuschreibungswahlrecht</a:t>
                </a:r>
              </a:p>
              <a:p>
                <a:pPr algn="ctr" defTabSz="266700">
                  <a:lnSpc>
                    <a:spcPct val="90000"/>
                  </a:lnSpc>
                  <a:spcBef>
                    <a:spcPct val="0"/>
                  </a:spcBef>
                  <a:spcAft>
                    <a:spcPct val="35000"/>
                  </a:spcAft>
                </a:pPr>
                <a:r>
                  <a:rPr lang="de-DE" sz="600" dirty="0">
                    <a:solidFill>
                      <a:prstClr val="black"/>
                    </a:solidFill>
                  </a:rPr>
                  <a:t>	</a:t>
                </a:r>
              </a:p>
            </p:txBody>
          </p:sp>
          <p:sp>
            <p:nvSpPr>
              <p:cNvPr id="57" name="Freihandform 56"/>
              <p:cNvSpPr/>
              <p:nvPr/>
            </p:nvSpPr>
            <p:spPr>
              <a:xfrm>
                <a:off x="4807100" y="1307256"/>
                <a:ext cx="2160240" cy="549694"/>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75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ctr" anchorCtr="0">
                <a:noAutofit/>
              </a:bodyPr>
              <a:lstStyle/>
              <a:p>
                <a:pPr algn="ctr" defTabSz="266700">
                  <a:lnSpc>
                    <a:spcPct val="90000"/>
                  </a:lnSpc>
                  <a:spcBef>
                    <a:spcPct val="0"/>
                  </a:spcBef>
                  <a:spcAft>
                    <a:spcPct val="35000"/>
                  </a:spcAft>
                </a:pPr>
                <a:r>
                  <a:rPr lang="de-DE" dirty="0">
                    <a:solidFill>
                      <a:schemeClr val="bg1"/>
                    </a:solidFill>
                  </a:rPr>
                  <a:t>Umlaufvermögen</a:t>
                </a:r>
                <a:endParaRPr lang="de-DE" sz="600" dirty="0">
                  <a:solidFill>
                    <a:schemeClr val="bg1"/>
                  </a:solidFill>
                </a:endParaRPr>
              </a:p>
            </p:txBody>
          </p:sp>
        </p:grpSp>
      </p:grpSp>
    </p:spTree>
    <p:extLst>
      <p:ext uri="{BB962C8B-B14F-4D97-AF65-F5344CB8AC3E}">
        <p14:creationId xmlns:p14="http://schemas.microsoft.com/office/powerpoint/2010/main" val="35255661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Übertragung stiller Reserven § 12 EStG</a:t>
            </a:r>
          </a:p>
        </p:txBody>
      </p:sp>
      <p:sp>
        <p:nvSpPr>
          <p:cNvPr id="3" name="Textplatzhalter 2"/>
          <p:cNvSpPr>
            <a:spLocks noGrp="1"/>
          </p:cNvSpPr>
          <p:nvPr>
            <p:ph type="body" idx="1"/>
          </p:nvPr>
        </p:nvSpPr>
        <p:spPr>
          <a:xfrm>
            <a:off x="457200" y="1628800"/>
            <a:ext cx="4040188" cy="685800"/>
          </a:xfrm>
        </p:spPr>
        <p:txBody>
          <a:bodyPr/>
          <a:lstStyle/>
          <a:p>
            <a:r>
              <a:rPr lang="de-DE" dirty="0">
                <a:solidFill>
                  <a:schemeClr val="tx1"/>
                </a:solidFill>
              </a:rPr>
              <a:t>Veräußerung von Anlagevermögen</a:t>
            </a:r>
            <a:r>
              <a:rPr lang="de-DE" dirty="0"/>
              <a:t>	</a:t>
            </a:r>
          </a:p>
        </p:txBody>
      </p:sp>
      <p:sp>
        <p:nvSpPr>
          <p:cNvPr id="5" name="Textplatzhalter 4"/>
          <p:cNvSpPr>
            <a:spLocks noGrp="1"/>
          </p:cNvSpPr>
          <p:nvPr>
            <p:ph type="body" sz="half" idx="3"/>
          </p:nvPr>
        </p:nvSpPr>
        <p:spPr>
          <a:xfrm>
            <a:off x="5364088" y="1638325"/>
            <a:ext cx="3325887" cy="685800"/>
          </a:xfrm>
        </p:spPr>
        <p:txBody>
          <a:bodyPr>
            <a:normAutofit fontScale="92500" lnSpcReduction="20000"/>
          </a:bodyPr>
          <a:lstStyle/>
          <a:p>
            <a:r>
              <a:rPr lang="de-DE" dirty="0">
                <a:solidFill>
                  <a:schemeClr val="tx1"/>
                </a:solidFill>
              </a:rPr>
              <a:t>Übertragung auf neues Anlagevermögen</a:t>
            </a:r>
          </a:p>
        </p:txBody>
      </p:sp>
      <p:graphicFrame>
        <p:nvGraphicFramePr>
          <p:cNvPr id="7" name="Inhaltsplatzhalter 6"/>
          <p:cNvGraphicFramePr>
            <a:graphicFrameLocks noGrp="1"/>
          </p:cNvGraphicFramePr>
          <p:nvPr>
            <p:ph sz="quarter" idx="2"/>
            <p:extLst>
              <p:ext uri="{D42A27DB-BD31-4B8C-83A1-F6EECF244321}">
                <p14:modId xmlns:p14="http://schemas.microsoft.com/office/powerpoint/2010/main" val="267245782"/>
              </p:ext>
            </p:extLst>
          </p:nvPr>
        </p:nvGraphicFramePr>
        <p:xfrm>
          <a:off x="467544" y="2636912"/>
          <a:ext cx="3610744" cy="1752600"/>
        </p:xfrm>
        <a:graphic>
          <a:graphicData uri="http://schemas.openxmlformats.org/drawingml/2006/table">
            <a:tbl>
              <a:tblPr firstRow="1" bandRow="1">
                <a:tableStyleId>{5C22544A-7EE6-4342-B048-85BDC9FD1C3A}</a:tableStyleId>
              </a:tblPr>
              <a:tblGrid>
                <a:gridCol w="3610744">
                  <a:extLst>
                    <a:ext uri="{9D8B030D-6E8A-4147-A177-3AD203B41FA5}">
                      <a16:colId xmlns:a16="http://schemas.microsoft.com/office/drawing/2014/main" val="20000"/>
                    </a:ext>
                  </a:extLst>
                </a:gridCol>
              </a:tblGrid>
              <a:tr h="370840">
                <a:tc>
                  <a:txBody>
                    <a:bodyPr/>
                    <a:lstStyle/>
                    <a:p>
                      <a:r>
                        <a:rPr lang="de-DE" dirty="0"/>
                        <a:t>Ausscheidendes Wirtschaftsgut:</a:t>
                      </a:r>
                    </a:p>
                    <a:p>
                      <a:r>
                        <a:rPr lang="de-DE" dirty="0"/>
                        <a:t>„Von“</a:t>
                      </a:r>
                    </a:p>
                  </a:txBody>
                  <a:tcPr>
                    <a:solidFill>
                      <a:schemeClr val="accent2">
                        <a:lumMod val="75000"/>
                      </a:schemeClr>
                    </a:solidFill>
                  </a:tcPr>
                </a:tc>
                <a:extLst>
                  <a:ext uri="{0D108BD9-81ED-4DB2-BD59-A6C34878D82A}">
                    <a16:rowId xmlns:a16="http://schemas.microsoft.com/office/drawing/2014/main" val="10000"/>
                  </a:ext>
                </a:extLst>
              </a:tr>
              <a:tr h="370840">
                <a:tc>
                  <a:txBody>
                    <a:bodyPr/>
                    <a:lstStyle/>
                    <a:p>
                      <a:r>
                        <a:rPr lang="de-DE" dirty="0"/>
                        <a:t>Körperlich</a:t>
                      </a:r>
                    </a:p>
                  </a:txBody>
                  <a:tcPr>
                    <a:solidFill>
                      <a:schemeClr val="accent2">
                        <a:lumMod val="60000"/>
                        <a:lumOff val="40000"/>
                      </a:schemeClr>
                    </a:solidFill>
                  </a:tcPr>
                </a:tc>
                <a:extLst>
                  <a:ext uri="{0D108BD9-81ED-4DB2-BD59-A6C34878D82A}">
                    <a16:rowId xmlns:a16="http://schemas.microsoft.com/office/drawing/2014/main" val="10001"/>
                  </a:ext>
                </a:extLst>
              </a:tr>
              <a:tr h="370840">
                <a:tc>
                  <a:txBody>
                    <a:bodyPr/>
                    <a:lstStyle/>
                    <a:p>
                      <a:r>
                        <a:rPr lang="de-DE" dirty="0"/>
                        <a:t>Unkörperlich</a:t>
                      </a:r>
                    </a:p>
                  </a:txBody>
                  <a:tcPr/>
                </a:tc>
                <a:extLst>
                  <a:ext uri="{0D108BD9-81ED-4DB2-BD59-A6C34878D82A}">
                    <a16:rowId xmlns:a16="http://schemas.microsoft.com/office/drawing/2014/main" val="10002"/>
                  </a:ext>
                </a:extLst>
              </a:tr>
              <a:tr h="370840">
                <a:tc>
                  <a:txBody>
                    <a:bodyPr/>
                    <a:lstStyle/>
                    <a:p>
                      <a:r>
                        <a:rPr lang="de-DE" dirty="0"/>
                        <a:t>Grund und Boden</a:t>
                      </a:r>
                    </a:p>
                  </a:txBody>
                  <a:tcPr>
                    <a:solidFill>
                      <a:schemeClr val="accent2">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8" name="Inhaltsplatzhalter 7"/>
          <p:cNvGraphicFramePr>
            <a:graphicFrameLocks noGrp="1"/>
          </p:cNvGraphicFramePr>
          <p:nvPr>
            <p:ph sz="quarter" idx="4"/>
            <p:extLst>
              <p:ext uri="{D42A27DB-BD31-4B8C-83A1-F6EECF244321}">
                <p14:modId xmlns:p14="http://schemas.microsoft.com/office/powerpoint/2010/main" val="619131211"/>
              </p:ext>
            </p:extLst>
          </p:nvPr>
        </p:nvGraphicFramePr>
        <p:xfrm>
          <a:off x="5364088" y="2636912"/>
          <a:ext cx="3524200" cy="2844800"/>
        </p:xfrm>
        <a:graphic>
          <a:graphicData uri="http://schemas.openxmlformats.org/drawingml/2006/table">
            <a:tbl>
              <a:tblPr firstRow="1" bandRow="1">
                <a:tableStyleId>{5C22544A-7EE6-4342-B048-85BDC9FD1C3A}</a:tableStyleId>
              </a:tblPr>
              <a:tblGrid>
                <a:gridCol w="3524200">
                  <a:extLst>
                    <a:ext uri="{9D8B030D-6E8A-4147-A177-3AD203B41FA5}">
                      <a16:colId xmlns:a16="http://schemas.microsoft.com/office/drawing/2014/main" val="20000"/>
                    </a:ext>
                  </a:extLst>
                </a:gridCol>
              </a:tblGrid>
              <a:tr h="370840">
                <a:tc>
                  <a:txBody>
                    <a:bodyPr/>
                    <a:lstStyle/>
                    <a:p>
                      <a:r>
                        <a:rPr lang="de-DE" dirty="0"/>
                        <a:t>Aufnehmendes Wirtschaftsgut:</a:t>
                      </a:r>
                    </a:p>
                    <a:p>
                      <a:r>
                        <a:rPr lang="de-DE" dirty="0"/>
                        <a:t>„Auf“</a:t>
                      </a:r>
                    </a:p>
                  </a:txBody>
                  <a:tcPr>
                    <a:solidFill>
                      <a:schemeClr val="accent2">
                        <a:lumMod val="75000"/>
                      </a:schemeClr>
                    </a:solidFill>
                  </a:tcPr>
                </a:tc>
                <a:extLst>
                  <a:ext uri="{0D108BD9-81ED-4DB2-BD59-A6C34878D82A}">
                    <a16:rowId xmlns:a16="http://schemas.microsoft.com/office/drawing/2014/main" val="10000"/>
                  </a:ext>
                </a:extLst>
              </a:tr>
              <a:tr h="370840">
                <a:tc>
                  <a:txBody>
                    <a:bodyPr/>
                    <a:lstStyle/>
                    <a:p>
                      <a:r>
                        <a:rPr lang="de-DE" dirty="0"/>
                        <a:t>Körperlich</a:t>
                      </a:r>
                    </a:p>
                  </a:txBody>
                  <a:tcPr>
                    <a:solidFill>
                      <a:schemeClr val="accent2">
                        <a:lumMod val="60000"/>
                        <a:lumOff val="40000"/>
                      </a:schemeClr>
                    </a:solidFill>
                  </a:tcPr>
                </a:tc>
                <a:extLst>
                  <a:ext uri="{0D108BD9-81ED-4DB2-BD59-A6C34878D82A}">
                    <a16:rowId xmlns:a16="http://schemas.microsoft.com/office/drawing/2014/main" val="10001"/>
                  </a:ext>
                </a:extLst>
              </a:tr>
              <a:tr h="370840">
                <a:tc>
                  <a:txBody>
                    <a:bodyPr/>
                    <a:lstStyle/>
                    <a:p>
                      <a:r>
                        <a:rPr lang="de-DE" dirty="0"/>
                        <a:t>Unkörperlich</a:t>
                      </a:r>
                    </a:p>
                  </a:txBody>
                  <a:tcPr/>
                </a:tc>
                <a:extLst>
                  <a:ext uri="{0D108BD9-81ED-4DB2-BD59-A6C34878D82A}">
                    <a16:rowId xmlns:a16="http://schemas.microsoft.com/office/drawing/2014/main" val="10002"/>
                  </a:ext>
                </a:extLst>
              </a:tr>
              <a:tr h="370840">
                <a:tc>
                  <a:txBody>
                    <a:bodyPr/>
                    <a:lstStyle/>
                    <a:p>
                      <a:r>
                        <a:rPr lang="de-DE" dirty="0"/>
                        <a:t>Anderes körperliches Wirtschaftsgut oder Grund und Boden</a:t>
                      </a:r>
                    </a:p>
                    <a:p>
                      <a:r>
                        <a:rPr lang="de-DE" dirty="0"/>
                        <a:t>Achtung: auf Grund und Boden </a:t>
                      </a:r>
                    </a:p>
                    <a:p>
                      <a:r>
                        <a:rPr lang="de-DE" dirty="0"/>
                        <a:t>NUR von Grund und Boden </a:t>
                      </a:r>
                    </a:p>
                  </a:txBody>
                  <a:tcPr>
                    <a:solidFill>
                      <a:schemeClr val="accent2">
                        <a:lumMod val="60000"/>
                        <a:lumOff val="40000"/>
                      </a:schemeClr>
                    </a:solidFill>
                  </a:tcPr>
                </a:tc>
                <a:extLst>
                  <a:ext uri="{0D108BD9-81ED-4DB2-BD59-A6C34878D82A}">
                    <a16:rowId xmlns:a16="http://schemas.microsoft.com/office/drawing/2014/main" val="10003"/>
                  </a:ext>
                </a:extLst>
              </a:tr>
            </a:tbl>
          </a:graphicData>
        </a:graphic>
      </p:graphicFrame>
      <p:sp>
        <p:nvSpPr>
          <p:cNvPr id="9" name="Pfeil nach unten 8"/>
          <p:cNvSpPr/>
          <p:nvPr/>
        </p:nvSpPr>
        <p:spPr>
          <a:xfrm rot="5400000" flipV="1">
            <a:off x="4605129" y="3179848"/>
            <a:ext cx="288031" cy="498304"/>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Pfeil nach unten 9"/>
          <p:cNvSpPr/>
          <p:nvPr/>
        </p:nvSpPr>
        <p:spPr>
          <a:xfrm rot="5400000" flipV="1">
            <a:off x="4605130" y="3611896"/>
            <a:ext cx="288031" cy="498304"/>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Pfeil nach unten 10"/>
          <p:cNvSpPr/>
          <p:nvPr/>
        </p:nvSpPr>
        <p:spPr>
          <a:xfrm rot="5400000" flipV="1">
            <a:off x="4605129" y="4043944"/>
            <a:ext cx="288031" cy="498304"/>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335871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0"/>
            <a:ext cx="8229600" cy="908720"/>
          </a:xfrm>
        </p:spPr>
        <p:txBody>
          <a:bodyPr>
            <a:normAutofit/>
          </a:bodyPr>
          <a:lstStyle/>
          <a:p>
            <a:r>
              <a:rPr lang="de-AT" sz="2400" dirty="0"/>
              <a:t>Übersicht über die abgabenrechtliche Behandlung von betrieblich genutzten Gebäuden</a:t>
            </a:r>
          </a:p>
        </p:txBody>
      </p:sp>
      <p:graphicFrame>
        <p:nvGraphicFramePr>
          <p:cNvPr id="8" name="Tabelle 7"/>
          <p:cNvGraphicFramePr>
            <a:graphicFrameLocks noGrp="1"/>
          </p:cNvGraphicFramePr>
          <p:nvPr>
            <p:extLst>
              <p:ext uri="{D42A27DB-BD31-4B8C-83A1-F6EECF244321}">
                <p14:modId xmlns:p14="http://schemas.microsoft.com/office/powerpoint/2010/main" val="2148317761"/>
              </p:ext>
            </p:extLst>
          </p:nvPr>
        </p:nvGraphicFramePr>
        <p:xfrm>
          <a:off x="539552" y="1242013"/>
          <a:ext cx="8280920" cy="5148954"/>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830589">
                <a:tc>
                  <a:txBody>
                    <a:bodyPr/>
                    <a:lstStyle/>
                    <a:p>
                      <a:r>
                        <a:rPr lang="de-AT" dirty="0"/>
                        <a:t>Betriebliche</a:t>
                      </a:r>
                    </a:p>
                    <a:p>
                      <a:r>
                        <a:rPr lang="de-AT" dirty="0"/>
                        <a:t>Nutzung</a:t>
                      </a:r>
                    </a:p>
                  </a:txBody>
                  <a:tcPr>
                    <a:solidFill>
                      <a:schemeClr val="accent2">
                        <a:lumMod val="75000"/>
                      </a:schemeClr>
                    </a:solidFill>
                  </a:tcPr>
                </a:tc>
                <a:tc>
                  <a:txBody>
                    <a:bodyPr/>
                    <a:lstStyle/>
                    <a:p>
                      <a:r>
                        <a:rPr lang="de-AT" dirty="0"/>
                        <a:t>0 – weniger</a:t>
                      </a:r>
                    </a:p>
                    <a:p>
                      <a:r>
                        <a:rPr lang="de-AT" dirty="0"/>
                        <a:t>als 20%</a:t>
                      </a:r>
                    </a:p>
                  </a:txBody>
                  <a:tcPr>
                    <a:solidFill>
                      <a:schemeClr val="accent2">
                        <a:lumMod val="75000"/>
                      </a:schemeClr>
                    </a:solidFill>
                  </a:tcPr>
                </a:tc>
                <a:tc gridSpan="2">
                  <a:txBody>
                    <a:bodyPr/>
                    <a:lstStyle/>
                    <a:p>
                      <a:r>
                        <a:rPr lang="de-AT" dirty="0"/>
                        <a:t>20% </a:t>
                      </a:r>
                      <a:r>
                        <a:rPr lang="de-AT" baseline="0" dirty="0"/>
                        <a:t>             bis                  80%</a:t>
                      </a:r>
                      <a:endParaRPr lang="de-AT" dirty="0"/>
                    </a:p>
                  </a:txBody>
                  <a:tcPr>
                    <a:solidFill>
                      <a:schemeClr val="accent2">
                        <a:lumMod val="75000"/>
                      </a:schemeClr>
                    </a:solidFill>
                  </a:tcPr>
                </a:tc>
                <a:tc hMerge="1">
                  <a:txBody>
                    <a:bodyPr/>
                    <a:lstStyle/>
                    <a:p>
                      <a:endParaRPr lang="de-AT" dirty="0"/>
                    </a:p>
                  </a:txBody>
                  <a:tcPr/>
                </a:tc>
                <a:tc>
                  <a:txBody>
                    <a:bodyPr/>
                    <a:lstStyle/>
                    <a:p>
                      <a:r>
                        <a:rPr lang="de-AT" dirty="0"/>
                        <a:t>mehr als 80% bis 100%</a:t>
                      </a:r>
                    </a:p>
                  </a:txBody>
                  <a:tcPr>
                    <a:solidFill>
                      <a:schemeClr val="accent2">
                        <a:lumMod val="75000"/>
                      </a:schemeClr>
                    </a:solidFill>
                  </a:tcPr>
                </a:tc>
                <a:extLst>
                  <a:ext uri="{0D108BD9-81ED-4DB2-BD59-A6C34878D82A}">
                    <a16:rowId xmlns:a16="http://schemas.microsoft.com/office/drawing/2014/main" val="10000"/>
                  </a:ext>
                </a:extLst>
              </a:tr>
              <a:tr h="664471">
                <a:tc>
                  <a:txBody>
                    <a:bodyPr/>
                    <a:lstStyle/>
                    <a:p>
                      <a:r>
                        <a:rPr lang="de-AT" sz="1400" dirty="0"/>
                        <a:t>Gewinnermittlung</a:t>
                      </a:r>
                    </a:p>
                  </a:txBody>
                  <a:tcPr>
                    <a:solidFill>
                      <a:schemeClr val="accent2">
                        <a:lumMod val="60000"/>
                        <a:lumOff val="40000"/>
                      </a:schemeClr>
                    </a:solidFill>
                  </a:tcPr>
                </a:tc>
                <a:tc>
                  <a:txBody>
                    <a:bodyPr/>
                    <a:lstStyle/>
                    <a:p>
                      <a:pPr algn="ctr"/>
                      <a:r>
                        <a:rPr lang="de-AT" sz="1400" dirty="0"/>
                        <a:t>§ 4 (1)</a:t>
                      </a:r>
                    </a:p>
                    <a:p>
                      <a:pPr algn="ctr"/>
                      <a:r>
                        <a:rPr lang="de-AT" sz="1400" dirty="0"/>
                        <a:t>$ 4 (3)</a:t>
                      </a:r>
                    </a:p>
                    <a:p>
                      <a:pPr algn="ctr"/>
                      <a:r>
                        <a:rPr lang="de-AT" sz="1400" dirty="0"/>
                        <a:t>§ 5</a:t>
                      </a:r>
                    </a:p>
                  </a:txBody>
                  <a:tcPr>
                    <a:solidFill>
                      <a:schemeClr val="accent2">
                        <a:lumMod val="60000"/>
                        <a:lumOff val="40000"/>
                      </a:schemeClr>
                    </a:solidFill>
                  </a:tcPr>
                </a:tc>
                <a:tc>
                  <a:txBody>
                    <a:bodyPr/>
                    <a:lstStyle/>
                    <a:p>
                      <a:pPr algn="ctr"/>
                      <a:r>
                        <a:rPr lang="de-AT" sz="1400" dirty="0"/>
                        <a:t>§ 4 (1)</a:t>
                      </a:r>
                    </a:p>
                    <a:p>
                      <a:pPr algn="ctr"/>
                      <a:r>
                        <a:rPr lang="de-AT" sz="1400" dirty="0"/>
                        <a:t>§ 4 (3)</a:t>
                      </a:r>
                    </a:p>
                  </a:txBody>
                  <a:tcPr>
                    <a:solidFill>
                      <a:schemeClr val="accent2">
                        <a:lumMod val="60000"/>
                        <a:lumOff val="40000"/>
                      </a:schemeClr>
                    </a:solidFill>
                  </a:tcPr>
                </a:tc>
                <a:tc>
                  <a:txBody>
                    <a:bodyPr/>
                    <a:lstStyle/>
                    <a:p>
                      <a:pPr algn="ctr"/>
                      <a:endParaRPr lang="de-AT" sz="1400" dirty="0"/>
                    </a:p>
                    <a:p>
                      <a:pPr algn="ctr"/>
                      <a:r>
                        <a:rPr lang="de-AT" sz="1400" dirty="0"/>
                        <a:t>§ 5</a:t>
                      </a:r>
                    </a:p>
                  </a:txBody>
                  <a:tcPr>
                    <a:solidFill>
                      <a:schemeClr val="accent2">
                        <a:lumMod val="60000"/>
                        <a:lumOff val="40000"/>
                      </a:schemeClr>
                    </a:solidFill>
                  </a:tcPr>
                </a:tc>
                <a:tc>
                  <a:txBody>
                    <a:bodyPr/>
                    <a:lstStyle/>
                    <a:p>
                      <a:pPr algn="ctr"/>
                      <a:r>
                        <a:rPr lang="de-AT" sz="1400" dirty="0"/>
                        <a:t>§ 4 (1)</a:t>
                      </a:r>
                    </a:p>
                    <a:p>
                      <a:pPr algn="ctr"/>
                      <a:r>
                        <a:rPr lang="de-AT" sz="1400" dirty="0"/>
                        <a:t>$ 4 (3)</a:t>
                      </a:r>
                    </a:p>
                    <a:p>
                      <a:pPr algn="ctr"/>
                      <a:r>
                        <a:rPr lang="de-AT" sz="1400" dirty="0"/>
                        <a:t>§ 5</a:t>
                      </a:r>
                    </a:p>
                  </a:txBody>
                  <a:tcPr>
                    <a:solidFill>
                      <a:schemeClr val="accent2">
                        <a:lumMod val="60000"/>
                        <a:lumOff val="40000"/>
                      </a:schemeClr>
                    </a:solidFill>
                  </a:tcPr>
                </a:tc>
                <a:extLst>
                  <a:ext uri="{0D108BD9-81ED-4DB2-BD59-A6C34878D82A}">
                    <a16:rowId xmlns:a16="http://schemas.microsoft.com/office/drawing/2014/main" val="10001"/>
                  </a:ext>
                </a:extLst>
              </a:tr>
              <a:tr h="528393">
                <a:tc>
                  <a:txBody>
                    <a:bodyPr/>
                    <a:lstStyle/>
                    <a:p>
                      <a:r>
                        <a:rPr lang="de-AT" sz="1400" dirty="0"/>
                        <a:t>Zurechnung zum</a:t>
                      </a:r>
                    </a:p>
                    <a:p>
                      <a:r>
                        <a:rPr lang="de-AT" sz="1400" dirty="0"/>
                        <a:t>Betriebsvermögen</a:t>
                      </a:r>
                    </a:p>
                  </a:txBody>
                  <a:tcPr/>
                </a:tc>
                <a:tc>
                  <a:txBody>
                    <a:bodyPr/>
                    <a:lstStyle/>
                    <a:p>
                      <a:r>
                        <a:rPr lang="de-AT" sz="1400" dirty="0"/>
                        <a:t>Nein</a:t>
                      </a:r>
                    </a:p>
                  </a:txBody>
                  <a:tcPr/>
                </a:tc>
                <a:tc>
                  <a:txBody>
                    <a:bodyPr/>
                    <a:lstStyle/>
                    <a:p>
                      <a:r>
                        <a:rPr lang="de-AT" sz="1400" dirty="0"/>
                        <a:t>Nur betrieblich</a:t>
                      </a:r>
                    </a:p>
                    <a:p>
                      <a:r>
                        <a:rPr lang="de-AT" sz="1400" dirty="0"/>
                        <a:t>genutzter Teil</a:t>
                      </a:r>
                    </a:p>
                  </a:txBody>
                  <a:tcPr/>
                </a:tc>
                <a:tc>
                  <a:txBody>
                    <a:bodyPr/>
                    <a:lstStyle/>
                    <a:p>
                      <a:r>
                        <a:rPr lang="de-AT" sz="1400" dirty="0"/>
                        <a:t>Nur betrieblich</a:t>
                      </a:r>
                    </a:p>
                    <a:p>
                      <a:r>
                        <a:rPr lang="de-AT" sz="1400" dirty="0"/>
                        <a:t>genutzter Teil</a:t>
                      </a:r>
                    </a:p>
                  </a:txBody>
                  <a:tcPr/>
                </a:tc>
                <a:tc>
                  <a:txBody>
                    <a:bodyPr/>
                    <a:lstStyle/>
                    <a:p>
                      <a:r>
                        <a:rPr lang="de-AT" sz="1400" dirty="0"/>
                        <a:t>Zur Gänze </a:t>
                      </a:r>
                    </a:p>
                    <a:p>
                      <a:r>
                        <a:rPr lang="de-AT" sz="1400" dirty="0"/>
                        <a:t>Betriebsvermögen</a:t>
                      </a:r>
                    </a:p>
                  </a:txBody>
                  <a:tcPr/>
                </a:tc>
                <a:extLst>
                  <a:ext uri="{0D108BD9-81ED-4DB2-BD59-A6C34878D82A}">
                    <a16:rowId xmlns:a16="http://schemas.microsoft.com/office/drawing/2014/main" val="10002"/>
                  </a:ext>
                </a:extLst>
              </a:tr>
              <a:tr h="528393">
                <a:tc>
                  <a:txBody>
                    <a:bodyPr/>
                    <a:lstStyle/>
                    <a:p>
                      <a:r>
                        <a:rPr lang="de-AT" sz="1400" dirty="0" err="1"/>
                        <a:t>AfA</a:t>
                      </a:r>
                      <a:r>
                        <a:rPr lang="de-AT" sz="1400" dirty="0"/>
                        <a:t>,</a:t>
                      </a:r>
                    </a:p>
                    <a:p>
                      <a:r>
                        <a:rPr lang="de-AT" sz="1400" dirty="0"/>
                        <a:t>Aufwendungen</a:t>
                      </a:r>
                    </a:p>
                  </a:txBody>
                  <a:tcPr>
                    <a:solidFill>
                      <a:schemeClr val="accent2">
                        <a:lumMod val="60000"/>
                        <a:lumOff val="40000"/>
                      </a:schemeClr>
                    </a:solidFill>
                  </a:tcPr>
                </a:tc>
                <a:tc>
                  <a:txBody>
                    <a:bodyPr/>
                    <a:lstStyle/>
                    <a:p>
                      <a:r>
                        <a:rPr lang="de-AT" sz="1400" dirty="0"/>
                        <a:t>Ja, anteilig</a:t>
                      </a:r>
                    </a:p>
                    <a:p>
                      <a:r>
                        <a:rPr lang="de-AT" sz="1400" dirty="0"/>
                        <a:t>(0 - 19,99%)</a:t>
                      </a:r>
                    </a:p>
                  </a:txBody>
                  <a:tcPr>
                    <a:solidFill>
                      <a:schemeClr val="accent2">
                        <a:lumMod val="60000"/>
                        <a:lumOff val="40000"/>
                      </a:schemeClr>
                    </a:solidFill>
                  </a:tcPr>
                </a:tc>
                <a:tc>
                  <a:txBody>
                    <a:bodyPr/>
                    <a:lstStyle/>
                    <a:p>
                      <a:r>
                        <a:rPr lang="de-AT" sz="1400" dirty="0"/>
                        <a:t>Ja, anteilig</a:t>
                      </a:r>
                    </a:p>
                    <a:p>
                      <a:r>
                        <a:rPr lang="de-AT" sz="1400" dirty="0"/>
                        <a:t>(20 – 80%)</a:t>
                      </a:r>
                    </a:p>
                  </a:txBody>
                  <a:tcPr>
                    <a:solidFill>
                      <a:schemeClr val="accent2">
                        <a:lumMod val="60000"/>
                        <a:lumOff val="40000"/>
                      </a:schemeClr>
                    </a:solidFill>
                  </a:tcPr>
                </a:tc>
                <a:tc>
                  <a:txBody>
                    <a:bodyPr/>
                    <a:lstStyle/>
                    <a:p>
                      <a:r>
                        <a:rPr lang="de-AT" sz="1400" dirty="0"/>
                        <a:t>Ja,</a:t>
                      </a:r>
                      <a:r>
                        <a:rPr lang="de-AT" sz="1400" baseline="0" dirty="0"/>
                        <a:t> anteilig</a:t>
                      </a:r>
                    </a:p>
                    <a:p>
                      <a:r>
                        <a:rPr lang="de-AT" sz="1400" baseline="0" dirty="0"/>
                        <a:t>(20 – 80%)</a:t>
                      </a:r>
                      <a:endParaRPr lang="de-AT" sz="1400" dirty="0"/>
                    </a:p>
                  </a:txBody>
                  <a:tcPr>
                    <a:solidFill>
                      <a:schemeClr val="accent2">
                        <a:lumMod val="60000"/>
                        <a:lumOff val="40000"/>
                      </a:schemeClr>
                    </a:solidFill>
                  </a:tcPr>
                </a:tc>
                <a:tc>
                  <a:txBody>
                    <a:bodyPr/>
                    <a:lstStyle/>
                    <a:p>
                      <a:r>
                        <a:rPr lang="de-AT" sz="1400" dirty="0"/>
                        <a:t>Ja, zur Gänze</a:t>
                      </a:r>
                    </a:p>
                    <a:p>
                      <a:r>
                        <a:rPr lang="de-AT" sz="1400" dirty="0"/>
                        <a:t>(100%)</a:t>
                      </a:r>
                    </a:p>
                  </a:txBody>
                  <a:tcPr>
                    <a:solidFill>
                      <a:schemeClr val="accent2">
                        <a:lumMod val="60000"/>
                        <a:lumOff val="40000"/>
                      </a:schemeClr>
                    </a:solidFill>
                  </a:tcPr>
                </a:tc>
                <a:extLst>
                  <a:ext uri="{0D108BD9-81ED-4DB2-BD59-A6C34878D82A}">
                    <a16:rowId xmlns:a16="http://schemas.microsoft.com/office/drawing/2014/main" val="10003"/>
                  </a:ext>
                </a:extLst>
              </a:tr>
              <a:tr h="528393">
                <a:tc>
                  <a:txBody>
                    <a:bodyPr/>
                    <a:lstStyle/>
                    <a:p>
                      <a:r>
                        <a:rPr lang="de-AT" sz="1400" dirty="0"/>
                        <a:t>Privatanteil</a:t>
                      </a:r>
                    </a:p>
                  </a:txBody>
                  <a:tcPr/>
                </a:tc>
                <a:tc>
                  <a:txBody>
                    <a:bodyPr/>
                    <a:lstStyle/>
                    <a:p>
                      <a:r>
                        <a:rPr lang="de-AT" sz="1400" dirty="0"/>
                        <a:t>Nein</a:t>
                      </a:r>
                    </a:p>
                  </a:txBody>
                  <a:tcPr/>
                </a:tc>
                <a:tc>
                  <a:txBody>
                    <a:bodyPr/>
                    <a:lstStyle/>
                    <a:p>
                      <a:r>
                        <a:rPr lang="de-AT" sz="1400" dirty="0"/>
                        <a:t>Nein</a:t>
                      </a:r>
                    </a:p>
                  </a:txBody>
                  <a:tcPr/>
                </a:tc>
                <a:tc>
                  <a:txBody>
                    <a:bodyPr/>
                    <a:lstStyle/>
                    <a:p>
                      <a:r>
                        <a:rPr lang="de-AT" sz="1400" dirty="0"/>
                        <a:t>Nein</a:t>
                      </a:r>
                    </a:p>
                  </a:txBody>
                  <a:tcPr/>
                </a:tc>
                <a:tc>
                  <a:txBody>
                    <a:bodyPr/>
                    <a:lstStyle/>
                    <a:p>
                      <a:r>
                        <a:rPr lang="de-AT" sz="1400" dirty="0"/>
                        <a:t>Ja, anteilig</a:t>
                      </a:r>
                    </a:p>
                    <a:p>
                      <a:r>
                        <a:rPr lang="de-AT" sz="1400" dirty="0"/>
                        <a:t>(0 - 19,99%)</a:t>
                      </a:r>
                    </a:p>
                  </a:txBody>
                  <a:tcPr/>
                </a:tc>
                <a:extLst>
                  <a:ext uri="{0D108BD9-81ED-4DB2-BD59-A6C34878D82A}">
                    <a16:rowId xmlns:a16="http://schemas.microsoft.com/office/drawing/2014/main" val="10004"/>
                  </a:ext>
                </a:extLst>
              </a:tr>
              <a:tr h="528393">
                <a:tc>
                  <a:txBody>
                    <a:bodyPr/>
                    <a:lstStyle/>
                    <a:p>
                      <a:r>
                        <a:rPr lang="de-AT" sz="1400" dirty="0"/>
                        <a:t>Vorsteuer</a:t>
                      </a:r>
                    </a:p>
                  </a:txBody>
                  <a:tcPr>
                    <a:solidFill>
                      <a:schemeClr val="accent2">
                        <a:lumMod val="60000"/>
                        <a:lumOff val="40000"/>
                      </a:schemeClr>
                    </a:solidFill>
                  </a:tcPr>
                </a:tc>
                <a:tc>
                  <a:txBody>
                    <a:bodyPr/>
                    <a:lstStyle/>
                    <a:p>
                      <a:r>
                        <a:rPr lang="de-AT" sz="1400" dirty="0"/>
                        <a:t>Ja, anteilig</a:t>
                      </a:r>
                    </a:p>
                    <a:p>
                      <a:r>
                        <a:rPr lang="de-AT" sz="1400" dirty="0"/>
                        <a:t>(10 - 19,99%)</a:t>
                      </a:r>
                    </a:p>
                  </a:txBody>
                  <a:tcPr>
                    <a:solidFill>
                      <a:schemeClr val="accent2">
                        <a:lumMod val="60000"/>
                        <a:lumOff val="40000"/>
                      </a:schemeClr>
                    </a:solidFill>
                  </a:tcPr>
                </a:tc>
                <a:tc>
                  <a:txBody>
                    <a:bodyPr/>
                    <a:lstStyle/>
                    <a:p>
                      <a:r>
                        <a:rPr lang="de-AT" sz="1400" dirty="0"/>
                        <a:t>Ja, anteilig</a:t>
                      </a:r>
                    </a:p>
                    <a:p>
                      <a:r>
                        <a:rPr lang="de-AT" sz="1400" dirty="0"/>
                        <a:t>(20</a:t>
                      </a:r>
                      <a:r>
                        <a:rPr lang="de-AT" sz="1400" baseline="0" dirty="0"/>
                        <a:t> - 80%)</a:t>
                      </a:r>
                      <a:endParaRPr lang="de-AT" sz="1400" dirty="0"/>
                    </a:p>
                  </a:txBody>
                  <a:tcPr>
                    <a:solidFill>
                      <a:schemeClr val="accent2">
                        <a:lumMod val="60000"/>
                        <a:lumOff val="40000"/>
                      </a:schemeClr>
                    </a:solidFill>
                  </a:tcPr>
                </a:tc>
                <a:tc>
                  <a:txBody>
                    <a:bodyPr/>
                    <a:lstStyle/>
                    <a:p>
                      <a:r>
                        <a:rPr lang="de-AT" sz="1400" dirty="0"/>
                        <a:t>Ja, anteilig</a:t>
                      </a:r>
                    </a:p>
                    <a:p>
                      <a:r>
                        <a:rPr lang="de-AT" sz="1400" dirty="0"/>
                        <a:t>(20 - 80%)</a:t>
                      </a:r>
                    </a:p>
                  </a:txBody>
                  <a:tcPr>
                    <a:solidFill>
                      <a:schemeClr val="accent2">
                        <a:lumMod val="60000"/>
                        <a:lumOff val="40000"/>
                      </a:schemeClr>
                    </a:solidFill>
                  </a:tcPr>
                </a:tc>
                <a:tc>
                  <a:txBody>
                    <a:bodyPr/>
                    <a:lstStyle/>
                    <a:p>
                      <a:r>
                        <a:rPr lang="de-AT" sz="1400" dirty="0"/>
                        <a:t>Ja, zur Gänze</a:t>
                      </a:r>
                    </a:p>
                    <a:p>
                      <a:r>
                        <a:rPr lang="de-AT" sz="1400" dirty="0"/>
                        <a:t>(100%)</a:t>
                      </a:r>
                    </a:p>
                  </a:txBody>
                  <a:tcPr>
                    <a:solidFill>
                      <a:schemeClr val="accent2">
                        <a:lumMod val="60000"/>
                        <a:lumOff val="40000"/>
                      </a:schemeClr>
                    </a:solidFill>
                  </a:tcPr>
                </a:tc>
                <a:extLst>
                  <a:ext uri="{0D108BD9-81ED-4DB2-BD59-A6C34878D82A}">
                    <a16:rowId xmlns:a16="http://schemas.microsoft.com/office/drawing/2014/main" val="10005"/>
                  </a:ext>
                </a:extLst>
              </a:tr>
              <a:tr h="528393">
                <a:tc>
                  <a:txBody>
                    <a:bodyPr/>
                    <a:lstStyle/>
                    <a:p>
                      <a:r>
                        <a:rPr lang="de-AT" sz="1400" dirty="0"/>
                        <a:t>Eigenverbrauch</a:t>
                      </a:r>
                    </a:p>
                  </a:txBody>
                  <a:tcPr/>
                </a:tc>
                <a:tc>
                  <a:txBody>
                    <a:bodyPr/>
                    <a:lstStyle/>
                    <a:p>
                      <a:r>
                        <a:rPr lang="de-AT" sz="1400" dirty="0"/>
                        <a:t>Nein</a:t>
                      </a:r>
                    </a:p>
                  </a:txBody>
                  <a:tcPr/>
                </a:tc>
                <a:tc>
                  <a:txBody>
                    <a:bodyPr/>
                    <a:lstStyle/>
                    <a:p>
                      <a:r>
                        <a:rPr lang="de-AT" sz="1400" dirty="0"/>
                        <a:t>Nein</a:t>
                      </a:r>
                    </a:p>
                  </a:txBody>
                  <a:tcPr/>
                </a:tc>
                <a:tc>
                  <a:txBody>
                    <a:bodyPr/>
                    <a:lstStyle/>
                    <a:p>
                      <a:r>
                        <a:rPr lang="de-AT" sz="1400" dirty="0"/>
                        <a:t>Nein</a:t>
                      </a:r>
                    </a:p>
                  </a:txBody>
                  <a:tcPr/>
                </a:tc>
                <a:tc>
                  <a:txBody>
                    <a:bodyPr/>
                    <a:lstStyle/>
                    <a:p>
                      <a:r>
                        <a:rPr lang="de-AT" sz="1400" dirty="0"/>
                        <a:t>Ja, anteilig</a:t>
                      </a:r>
                    </a:p>
                    <a:p>
                      <a:r>
                        <a:rPr lang="de-AT" sz="1400" dirty="0"/>
                        <a:t>(0 - 19,99%)</a:t>
                      </a:r>
                    </a:p>
                  </a:txBody>
                  <a:tcPr/>
                </a:tc>
                <a:extLst>
                  <a:ext uri="{0D108BD9-81ED-4DB2-BD59-A6C34878D82A}">
                    <a16:rowId xmlns:a16="http://schemas.microsoft.com/office/drawing/2014/main" val="10006"/>
                  </a:ext>
                </a:extLst>
              </a:tr>
              <a:tr h="858275">
                <a:tc>
                  <a:txBody>
                    <a:bodyPr/>
                    <a:lstStyle/>
                    <a:p>
                      <a:r>
                        <a:rPr lang="de-AT" sz="1400" dirty="0"/>
                        <a:t>Erfassung stiller Reserven bei Veräußerung bzw. Entnahmen</a:t>
                      </a:r>
                    </a:p>
                  </a:txBody>
                  <a:tcPr>
                    <a:solidFill>
                      <a:schemeClr val="accent2">
                        <a:lumMod val="60000"/>
                        <a:lumOff val="40000"/>
                      </a:schemeClr>
                    </a:solidFill>
                  </a:tcPr>
                </a:tc>
                <a:tc>
                  <a:txBody>
                    <a:bodyPr/>
                    <a:lstStyle/>
                    <a:p>
                      <a:r>
                        <a:rPr lang="de-AT" sz="1400" dirty="0"/>
                        <a:t>Nein</a:t>
                      </a:r>
                    </a:p>
                  </a:txBody>
                  <a:tcPr>
                    <a:solidFill>
                      <a:schemeClr val="accent2">
                        <a:lumMod val="60000"/>
                        <a:lumOff val="40000"/>
                      </a:schemeClr>
                    </a:solidFill>
                  </a:tcPr>
                </a:tc>
                <a:tc>
                  <a:txBody>
                    <a:bodyPr/>
                    <a:lstStyle/>
                    <a:p>
                      <a:r>
                        <a:rPr lang="de-AT" sz="1400" dirty="0"/>
                        <a:t>Ja, anteilig</a:t>
                      </a:r>
                    </a:p>
                    <a:p>
                      <a:r>
                        <a:rPr lang="de-AT" sz="1400" dirty="0"/>
                        <a:t>(20 – 80%)</a:t>
                      </a:r>
                    </a:p>
                  </a:txBody>
                  <a:tcPr>
                    <a:solidFill>
                      <a:schemeClr val="accent2">
                        <a:lumMod val="60000"/>
                        <a:lumOff val="40000"/>
                      </a:schemeClr>
                    </a:solidFill>
                  </a:tcPr>
                </a:tc>
                <a:tc>
                  <a:txBody>
                    <a:bodyPr/>
                    <a:lstStyle/>
                    <a:p>
                      <a:r>
                        <a:rPr lang="de-AT" sz="1400" dirty="0"/>
                        <a:t>Ja, anteilig</a:t>
                      </a:r>
                    </a:p>
                    <a:p>
                      <a:r>
                        <a:rPr lang="de-AT" sz="1400" dirty="0"/>
                        <a:t>(20 -</a:t>
                      </a:r>
                      <a:r>
                        <a:rPr lang="de-AT" sz="1400" baseline="0" dirty="0"/>
                        <a:t> 80%)</a:t>
                      </a:r>
                    </a:p>
                    <a:p>
                      <a:r>
                        <a:rPr lang="de-AT" sz="1400" baseline="0" dirty="0"/>
                        <a:t>auch gewillkürtes BV</a:t>
                      </a:r>
                      <a:endParaRPr lang="de-AT" sz="1400" dirty="0"/>
                    </a:p>
                  </a:txBody>
                  <a:tcPr>
                    <a:solidFill>
                      <a:schemeClr val="accent2">
                        <a:lumMod val="60000"/>
                        <a:lumOff val="40000"/>
                      </a:schemeClr>
                    </a:solidFill>
                  </a:tcPr>
                </a:tc>
                <a:tc>
                  <a:txBody>
                    <a:bodyPr/>
                    <a:lstStyle/>
                    <a:p>
                      <a:r>
                        <a:rPr lang="de-AT" sz="1400" dirty="0"/>
                        <a:t>Ja, zur Gänze</a:t>
                      </a:r>
                    </a:p>
                    <a:p>
                      <a:r>
                        <a:rPr lang="de-AT" sz="1400" dirty="0"/>
                        <a:t>(100%)</a:t>
                      </a:r>
                    </a:p>
                    <a:p>
                      <a:endParaRPr lang="de-AT" sz="1400" dirty="0"/>
                    </a:p>
                  </a:txBody>
                  <a:tcPr>
                    <a:solidFill>
                      <a:schemeClr val="accent2">
                        <a:lumMod val="60000"/>
                        <a:lumOff val="40000"/>
                      </a:schemeClr>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900336"/>
          </a:xfrm>
        </p:spPr>
        <p:txBody>
          <a:bodyPr/>
          <a:lstStyle/>
          <a:p>
            <a:r>
              <a:rPr lang="de-DE" dirty="0"/>
              <a:t>Bewertung von Grund und Boden</a:t>
            </a:r>
          </a:p>
        </p:txBody>
      </p:sp>
      <p:sp>
        <p:nvSpPr>
          <p:cNvPr id="3" name="Inhaltsplatzhalter 2"/>
          <p:cNvSpPr>
            <a:spLocks noGrp="1"/>
          </p:cNvSpPr>
          <p:nvPr>
            <p:ph sz="quarter" idx="1"/>
          </p:nvPr>
        </p:nvSpPr>
        <p:spPr>
          <a:xfrm>
            <a:off x="467544" y="1412776"/>
            <a:ext cx="8229600" cy="4721736"/>
          </a:xfrm>
        </p:spPr>
        <p:txBody>
          <a:bodyPr/>
          <a:lstStyle/>
          <a:p>
            <a:r>
              <a:rPr lang="de-DE" sz="2400" dirty="0"/>
              <a:t>Grund und Boden unterliegt keiner Abschreibung (Wertminderung)</a:t>
            </a:r>
          </a:p>
          <a:p>
            <a:r>
              <a:rPr lang="de-DE" sz="2400" dirty="0"/>
              <a:t>Wertansatz: Anschaffungskosten - Festwert</a:t>
            </a:r>
          </a:p>
          <a:p>
            <a:r>
              <a:rPr lang="de-DE" sz="2400" dirty="0"/>
              <a:t>Spezielle Bedeutung im Rahmen der neuen Immobilienertragssteuer seit 04/2012</a:t>
            </a:r>
          </a:p>
          <a:p>
            <a:endParaRPr lang="de-DE" dirty="0"/>
          </a:p>
          <a:p>
            <a:r>
              <a:rPr lang="de-DE" dirty="0"/>
              <a:t>Bewertungsempfehlung:</a:t>
            </a:r>
          </a:p>
          <a:p>
            <a:pPr marL="0" indent="0">
              <a:buNone/>
            </a:pPr>
            <a:r>
              <a:rPr lang="de-DE" dirty="0"/>
              <a:t>	- </a:t>
            </a:r>
            <a:r>
              <a:rPr lang="de-DE" sz="2000" dirty="0"/>
              <a:t>landwirtschaftliche Nutzfläche: 1,5-fache Hektarsatz</a:t>
            </a:r>
          </a:p>
          <a:p>
            <a:pPr marL="0" indent="0">
              <a:buNone/>
            </a:pPr>
            <a:r>
              <a:rPr lang="de-DE" sz="2000" dirty="0"/>
              <a:t>	- Waldboden: Faktor 0,375</a:t>
            </a:r>
          </a:p>
          <a:p>
            <a:endParaRPr lang="de-DE" dirty="0"/>
          </a:p>
        </p:txBody>
      </p:sp>
    </p:spTree>
    <p:extLst>
      <p:ext uri="{BB962C8B-B14F-4D97-AF65-F5344CB8AC3E}">
        <p14:creationId xmlns:p14="http://schemas.microsoft.com/office/powerpoint/2010/main" val="5822296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363272" cy="828328"/>
          </a:xfrm>
        </p:spPr>
        <p:txBody>
          <a:bodyPr>
            <a:normAutofit fontScale="90000"/>
          </a:bodyPr>
          <a:lstStyle/>
          <a:p>
            <a:r>
              <a:rPr lang="de-DE" dirty="0"/>
              <a:t>Bewertung von Grundverbesserungen (Meliorationen)</a:t>
            </a:r>
          </a:p>
        </p:txBody>
      </p:sp>
      <p:sp>
        <p:nvSpPr>
          <p:cNvPr id="3" name="Inhaltsplatzhalter 2"/>
          <p:cNvSpPr>
            <a:spLocks noGrp="1"/>
          </p:cNvSpPr>
          <p:nvPr>
            <p:ph sz="quarter" idx="1"/>
          </p:nvPr>
        </p:nvSpPr>
        <p:spPr/>
        <p:txBody>
          <a:bodyPr/>
          <a:lstStyle/>
          <a:p>
            <a:pPr marL="0" indent="0">
              <a:buNone/>
            </a:pPr>
            <a:r>
              <a:rPr lang="de-DE" dirty="0"/>
              <a:t>Grundverbesserungen die den Wert des Grundstücks erhöhen und einer natürlichen Abschreibung unterliegen</a:t>
            </a:r>
          </a:p>
          <a:p>
            <a:pPr marL="0" indent="0">
              <a:buNone/>
            </a:pPr>
            <a:endParaRPr lang="de-DE" dirty="0"/>
          </a:p>
          <a:p>
            <a:pPr marL="0" indent="0">
              <a:buNone/>
            </a:pPr>
            <a:r>
              <a:rPr lang="de-DE" dirty="0"/>
              <a:t> </a:t>
            </a:r>
            <a:r>
              <a:rPr lang="de-DE" u="sng" dirty="0"/>
              <a:t>z.B.</a:t>
            </a:r>
            <a:r>
              <a:rPr lang="de-DE" dirty="0"/>
              <a:t>: 	- Drainage </a:t>
            </a:r>
          </a:p>
          <a:p>
            <a:pPr marL="0" indent="0">
              <a:buNone/>
            </a:pPr>
            <a:r>
              <a:rPr lang="de-DE" dirty="0"/>
              <a:t>	- im Boden verlegte Bewässerungsanlagen</a:t>
            </a:r>
          </a:p>
          <a:p>
            <a:pPr marL="0" indent="0">
              <a:buNone/>
            </a:pPr>
            <a:endParaRPr lang="de-DE" dirty="0"/>
          </a:p>
          <a:p>
            <a:pPr marL="0" indent="0">
              <a:buNone/>
            </a:pPr>
            <a:r>
              <a:rPr lang="de-DE" u="sng" dirty="0"/>
              <a:t>Bewertung</a:t>
            </a:r>
            <a:r>
              <a:rPr lang="de-DE" dirty="0"/>
              <a:t>: seinerzeitige Anschaffungskosten</a:t>
            </a:r>
          </a:p>
          <a:p>
            <a:pPr marL="0" indent="0">
              <a:buNone/>
            </a:pPr>
            <a:endParaRPr lang="de-DE" dirty="0"/>
          </a:p>
          <a:p>
            <a:pPr marL="0" indent="0">
              <a:buNone/>
            </a:pPr>
            <a:r>
              <a:rPr lang="de-DE" u="sng" dirty="0"/>
              <a:t>Abschreibungsdauer</a:t>
            </a:r>
            <a:r>
              <a:rPr lang="de-DE" dirty="0"/>
              <a:t>: 3-5%</a:t>
            </a:r>
          </a:p>
        </p:txBody>
      </p:sp>
    </p:spTree>
    <p:extLst>
      <p:ext uri="{BB962C8B-B14F-4D97-AF65-F5344CB8AC3E}">
        <p14:creationId xmlns:p14="http://schemas.microsoft.com/office/powerpoint/2010/main" val="34038687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Bewertung von Gebäuden und bauliche Anlagen</a:t>
            </a:r>
          </a:p>
        </p:txBody>
      </p:sp>
      <p:sp>
        <p:nvSpPr>
          <p:cNvPr id="3" name="Inhaltsplatzhalter 2"/>
          <p:cNvSpPr>
            <a:spLocks noGrp="1"/>
          </p:cNvSpPr>
          <p:nvPr>
            <p:ph sz="quarter" idx="1"/>
          </p:nvPr>
        </p:nvSpPr>
        <p:spPr/>
        <p:txBody>
          <a:bodyPr>
            <a:normAutofit lnSpcReduction="10000"/>
          </a:bodyPr>
          <a:lstStyle/>
          <a:p>
            <a:r>
              <a:rPr lang="de-DE" sz="1800" u="sng" dirty="0"/>
              <a:t>Quelle</a:t>
            </a:r>
            <a:r>
              <a:rPr lang="de-DE" sz="1800" dirty="0"/>
              <a:t>: § 8 EStG</a:t>
            </a:r>
          </a:p>
          <a:p>
            <a:r>
              <a:rPr lang="de-DE" sz="1800" u="sng" dirty="0"/>
              <a:t>Objekte wie z.B.</a:t>
            </a:r>
            <a:r>
              <a:rPr lang="de-DE" sz="1800" dirty="0"/>
              <a:t>: Maschinenhalle, Stallungen, Garagen, Güllegruben, Silos, 			Wasserversorgungsanlagen, Hofbefestigung, Kanalisation</a:t>
            </a:r>
          </a:p>
          <a:p>
            <a:r>
              <a:rPr lang="de-DE" sz="1800" dirty="0"/>
              <a:t>Wertansatz: Anschaffungskosten </a:t>
            </a:r>
          </a:p>
          <a:p>
            <a:endParaRPr lang="de-DE" sz="1800" dirty="0"/>
          </a:p>
          <a:p>
            <a:r>
              <a:rPr lang="de-DE" sz="1800" u="sng" dirty="0"/>
              <a:t>Abschreibungsdauer</a:t>
            </a:r>
            <a:r>
              <a:rPr lang="de-DE" sz="1800" dirty="0"/>
              <a:t>:</a:t>
            </a:r>
          </a:p>
          <a:p>
            <a:pPr lvl="1"/>
            <a:r>
              <a:rPr lang="de-DE" sz="1800" dirty="0">
                <a:solidFill>
                  <a:schemeClr val="tx1"/>
                </a:solidFill>
              </a:rPr>
              <a:t>3% - unmittelbar der Land- und Forstwirtschaft dienende Gebäude</a:t>
            </a:r>
          </a:p>
          <a:p>
            <a:pPr lvl="4"/>
            <a:r>
              <a:rPr lang="de-DE" sz="1800" dirty="0"/>
              <a:t>- Produktion, Lagerung, Verkauf, Gebäudeteile die dem rationellerem    Arbeitseinsatz von Arbeitnehmern fördern (Betriebsküche)</a:t>
            </a:r>
          </a:p>
          <a:p>
            <a:pPr lvl="1"/>
            <a:r>
              <a:rPr lang="de-DE" sz="1800" dirty="0">
                <a:solidFill>
                  <a:schemeClr val="tx1"/>
                </a:solidFill>
              </a:rPr>
              <a:t>2% - mittelbar der Land- und Forstwirtschaft dienende Gebäude</a:t>
            </a:r>
          </a:p>
          <a:p>
            <a:pPr lvl="4"/>
            <a:r>
              <a:rPr lang="de-DE" sz="1800" dirty="0"/>
              <a:t>- Vermietung</a:t>
            </a:r>
          </a:p>
          <a:p>
            <a:pPr lvl="1"/>
            <a:r>
              <a:rPr lang="de-DE" sz="1800" dirty="0">
                <a:solidFill>
                  <a:schemeClr val="tx1"/>
                </a:solidFill>
              </a:rPr>
              <a:t>Gemischte Nutzung: gemischter Abschreibungssatz</a:t>
            </a:r>
          </a:p>
          <a:p>
            <a:pPr lvl="1"/>
            <a:r>
              <a:rPr lang="de-DE" sz="1800" dirty="0" err="1">
                <a:solidFill>
                  <a:schemeClr val="tx1"/>
                </a:solidFill>
              </a:rPr>
              <a:t>Aufstallungen</a:t>
            </a:r>
            <a:r>
              <a:rPr lang="de-DE" sz="1800" dirty="0">
                <a:solidFill>
                  <a:schemeClr val="tx1"/>
                </a:solidFill>
              </a:rPr>
              <a:t> bzw. Fütterungsanlagen unterliegen einer kürzeren Nutzungsdauer</a:t>
            </a:r>
          </a:p>
          <a:p>
            <a:r>
              <a:rPr lang="de-DE" sz="2000" dirty="0"/>
              <a:t>Wohngebäude unterliegen dem Privatvermögen</a:t>
            </a:r>
            <a:endParaRPr lang="de-DE" sz="2800" dirty="0"/>
          </a:p>
        </p:txBody>
      </p:sp>
    </p:spTree>
    <p:extLst>
      <p:ext uri="{BB962C8B-B14F-4D97-AF65-F5344CB8AC3E}">
        <p14:creationId xmlns:p14="http://schemas.microsoft.com/office/powerpoint/2010/main" val="3176461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pPr algn="l"/>
            <a:r>
              <a:rPr lang="de-DE" dirty="0"/>
              <a:t>Gemischt genutzte Wirtschaftsgüter</a:t>
            </a:r>
            <a:br>
              <a:rPr lang="de-DE" dirty="0"/>
            </a:br>
            <a:r>
              <a:rPr lang="de-DE" sz="2700" dirty="0"/>
              <a:t>Unbewegliche Wirtschaftsgüter (Gebäude)</a:t>
            </a:r>
          </a:p>
        </p:txBody>
      </p:sp>
      <p:sp>
        <p:nvSpPr>
          <p:cNvPr id="28" name="Textfeld 27"/>
          <p:cNvSpPr txBox="1"/>
          <p:nvPr/>
        </p:nvSpPr>
        <p:spPr>
          <a:xfrm>
            <a:off x="2380917" y="3573394"/>
            <a:ext cx="4322720" cy="2339102"/>
          </a:xfrm>
          <a:prstGeom prst="rect">
            <a:avLst/>
          </a:prstGeom>
          <a:noFill/>
          <a:ln>
            <a:noFill/>
            <a:prstDash val="solid"/>
          </a:ln>
        </p:spPr>
        <p:txBody>
          <a:bodyPr wrap="square" rtlCol="0">
            <a:spAutoFit/>
          </a:bodyPr>
          <a:lstStyle/>
          <a:p>
            <a:r>
              <a:rPr lang="de-DE" sz="1600" dirty="0"/>
              <a:t>Bei betrieblicher Nutzung zwischen 20% und 80%</a:t>
            </a:r>
          </a:p>
          <a:p>
            <a:r>
              <a:rPr lang="de-DE" sz="1600" b="1" dirty="0"/>
              <a:t>-&gt; alles anteilig:</a:t>
            </a:r>
          </a:p>
          <a:p>
            <a:pPr marL="285750" indent="-285750">
              <a:buFont typeface="Wingdings" panose="05000000000000000000" pitchFamily="2" charset="2"/>
              <a:buChar char="§"/>
            </a:pPr>
            <a:r>
              <a:rPr lang="de-DE" sz="1600" dirty="0"/>
              <a:t>Wirtschaftsgut ist anteilig Betriebsvermögen</a:t>
            </a:r>
          </a:p>
          <a:p>
            <a:pPr marL="285750" indent="-285750">
              <a:buFont typeface="Wingdings" panose="05000000000000000000" pitchFamily="2" charset="2"/>
              <a:buChar char="§"/>
            </a:pPr>
            <a:r>
              <a:rPr lang="de-DE" sz="1600" dirty="0"/>
              <a:t>Anschaffungs- </a:t>
            </a:r>
            <a:r>
              <a:rPr lang="de-DE" sz="1600" dirty="0" err="1"/>
              <a:t>bzw</a:t>
            </a:r>
            <a:r>
              <a:rPr lang="de-DE" sz="1600" dirty="0"/>
              <a:t> Herstellungskosten anteilig aktivieren</a:t>
            </a:r>
          </a:p>
          <a:p>
            <a:pPr marL="285750" indent="-285750">
              <a:buFont typeface="Wingdings" panose="05000000000000000000" pitchFamily="2" charset="2"/>
              <a:buChar char="§"/>
            </a:pPr>
            <a:r>
              <a:rPr lang="de-DE" sz="1600" dirty="0"/>
              <a:t>Veräußerungserlös anteilig steuerpflichtig</a:t>
            </a:r>
          </a:p>
          <a:p>
            <a:pPr marL="285750" indent="-285750">
              <a:buFont typeface="Wingdings" panose="05000000000000000000" pitchFamily="2" charset="2"/>
              <a:buChar char="§"/>
            </a:pPr>
            <a:r>
              <a:rPr lang="de-DE" sz="1600" dirty="0" err="1"/>
              <a:t>AfA</a:t>
            </a:r>
            <a:r>
              <a:rPr lang="de-DE" sz="1600" dirty="0"/>
              <a:t> anteilig</a:t>
            </a:r>
          </a:p>
          <a:p>
            <a:pPr marL="285750" indent="-285750">
              <a:buFont typeface="Wingdings" panose="05000000000000000000" pitchFamily="2" charset="2"/>
              <a:buChar char="§"/>
            </a:pPr>
            <a:r>
              <a:rPr lang="de-DE" sz="1600" dirty="0"/>
              <a:t>Betriebsausgaben anteilig abzugsfähig  </a:t>
            </a:r>
          </a:p>
          <a:p>
            <a:endParaRPr lang="de-DE" dirty="0"/>
          </a:p>
        </p:txBody>
      </p:sp>
      <p:sp>
        <p:nvSpPr>
          <p:cNvPr id="32" name="Textfeld 31"/>
          <p:cNvSpPr txBox="1"/>
          <p:nvPr/>
        </p:nvSpPr>
        <p:spPr>
          <a:xfrm>
            <a:off x="464612" y="1794302"/>
            <a:ext cx="4107388" cy="338554"/>
          </a:xfrm>
          <a:prstGeom prst="rect">
            <a:avLst/>
          </a:prstGeom>
          <a:noFill/>
        </p:spPr>
        <p:txBody>
          <a:bodyPr wrap="square" rtlCol="0">
            <a:spAutoFit/>
          </a:bodyPr>
          <a:lstStyle/>
          <a:p>
            <a:r>
              <a:rPr lang="de-DE" sz="1600" b="1" dirty="0"/>
              <a:t>Betriebliche Nutzung </a:t>
            </a:r>
          </a:p>
        </p:txBody>
      </p:sp>
      <p:grpSp>
        <p:nvGrpSpPr>
          <p:cNvPr id="2" name="Gruppieren 7"/>
          <p:cNvGrpSpPr/>
          <p:nvPr/>
        </p:nvGrpSpPr>
        <p:grpSpPr>
          <a:xfrm>
            <a:off x="818687" y="2276872"/>
            <a:ext cx="7488832" cy="1250191"/>
            <a:chOff x="847291" y="2106800"/>
            <a:chExt cx="7488832" cy="1250191"/>
          </a:xfrm>
        </p:grpSpPr>
        <p:cxnSp>
          <p:nvCxnSpPr>
            <p:cNvPr id="6" name="Gerade Verbindung 5"/>
            <p:cNvCxnSpPr/>
            <p:nvPr/>
          </p:nvCxnSpPr>
          <p:spPr>
            <a:xfrm>
              <a:off x="957757" y="2401918"/>
              <a:ext cx="7234350" cy="0"/>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p:nvCxnSpPr>
          <p:spPr>
            <a:xfrm>
              <a:off x="957757" y="2113886"/>
              <a:ext cx="0" cy="576064"/>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p:nvCxnSpPr>
          <p:spPr>
            <a:xfrm>
              <a:off x="6732240" y="2113886"/>
              <a:ext cx="0" cy="576064"/>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8192107" y="2113886"/>
              <a:ext cx="0" cy="576064"/>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21" name="Geschweifte Klammer links 20"/>
            <p:cNvSpPr/>
            <p:nvPr/>
          </p:nvSpPr>
          <p:spPr>
            <a:xfrm rot="16200000">
              <a:off x="1522741" y="2465269"/>
              <a:ext cx="324037" cy="1454004"/>
            </a:xfrm>
            <a:prstGeom prst="leftBrace">
              <a:avLst>
                <a:gd name="adj1" fmla="val 61757"/>
                <a:gd name="adj2" fmla="val 50000"/>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3" name="Geschweifte Klammer links 22"/>
            <p:cNvSpPr/>
            <p:nvPr/>
          </p:nvSpPr>
          <p:spPr>
            <a:xfrm rot="16200000">
              <a:off x="7300155" y="2465040"/>
              <a:ext cx="324037" cy="1459866"/>
            </a:xfrm>
            <a:prstGeom prst="leftBrace">
              <a:avLst>
                <a:gd name="adj1" fmla="val 61757"/>
                <a:gd name="adj2" fmla="val 50000"/>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4" name="Textfeld 23"/>
            <p:cNvSpPr txBox="1"/>
            <p:nvPr/>
          </p:nvSpPr>
          <p:spPr>
            <a:xfrm>
              <a:off x="847291" y="2682864"/>
              <a:ext cx="648072" cy="369332"/>
            </a:xfrm>
            <a:prstGeom prst="rect">
              <a:avLst/>
            </a:prstGeom>
            <a:noFill/>
          </p:spPr>
          <p:txBody>
            <a:bodyPr wrap="square" rtlCol="0">
              <a:spAutoFit/>
            </a:bodyPr>
            <a:lstStyle/>
            <a:p>
              <a:r>
                <a:rPr lang="de-DE" b="1" dirty="0"/>
                <a:t>0 % </a:t>
              </a:r>
            </a:p>
          </p:txBody>
        </p:sp>
        <p:sp>
          <p:nvSpPr>
            <p:cNvPr id="25" name="Textfeld 24"/>
            <p:cNvSpPr txBox="1"/>
            <p:nvPr/>
          </p:nvSpPr>
          <p:spPr>
            <a:xfrm>
              <a:off x="2195736" y="2697410"/>
              <a:ext cx="820692" cy="369332"/>
            </a:xfrm>
            <a:prstGeom prst="rect">
              <a:avLst/>
            </a:prstGeom>
            <a:noFill/>
          </p:spPr>
          <p:txBody>
            <a:bodyPr wrap="square" rtlCol="0">
              <a:spAutoFit/>
            </a:bodyPr>
            <a:lstStyle/>
            <a:p>
              <a:r>
                <a:rPr lang="de-DE" b="1" dirty="0"/>
                <a:t>20 % </a:t>
              </a:r>
            </a:p>
          </p:txBody>
        </p:sp>
        <p:sp>
          <p:nvSpPr>
            <p:cNvPr id="26" name="Textfeld 25"/>
            <p:cNvSpPr txBox="1"/>
            <p:nvPr/>
          </p:nvSpPr>
          <p:spPr>
            <a:xfrm>
              <a:off x="7544035" y="2689950"/>
              <a:ext cx="792088" cy="369332"/>
            </a:xfrm>
            <a:prstGeom prst="rect">
              <a:avLst/>
            </a:prstGeom>
            <a:noFill/>
          </p:spPr>
          <p:txBody>
            <a:bodyPr wrap="square" rtlCol="0">
              <a:spAutoFit/>
            </a:bodyPr>
            <a:lstStyle/>
            <a:p>
              <a:r>
                <a:rPr lang="de-DE" b="1" dirty="0"/>
                <a:t>100 % </a:t>
              </a:r>
            </a:p>
          </p:txBody>
        </p:sp>
        <p:cxnSp>
          <p:nvCxnSpPr>
            <p:cNvPr id="17" name="Gerade Verbindung 16"/>
            <p:cNvCxnSpPr/>
            <p:nvPr/>
          </p:nvCxnSpPr>
          <p:spPr>
            <a:xfrm>
              <a:off x="2411760" y="2106800"/>
              <a:ext cx="0" cy="576064"/>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6516216" y="2697410"/>
              <a:ext cx="748684" cy="369332"/>
            </a:xfrm>
            <a:prstGeom prst="rect">
              <a:avLst/>
            </a:prstGeom>
            <a:noFill/>
          </p:spPr>
          <p:txBody>
            <a:bodyPr wrap="square" rtlCol="0">
              <a:spAutoFit/>
            </a:bodyPr>
            <a:lstStyle/>
            <a:p>
              <a:r>
                <a:rPr lang="de-DE" b="1" dirty="0"/>
                <a:t>80 % </a:t>
              </a:r>
            </a:p>
          </p:txBody>
        </p:sp>
        <p:sp>
          <p:nvSpPr>
            <p:cNvPr id="22" name="Geschweifte Klammer links 21"/>
            <p:cNvSpPr/>
            <p:nvPr/>
          </p:nvSpPr>
          <p:spPr>
            <a:xfrm rot="16200000">
              <a:off x="4409982" y="1034732"/>
              <a:ext cx="324037" cy="4320481"/>
            </a:xfrm>
            <a:prstGeom prst="leftBrace">
              <a:avLst>
                <a:gd name="adj1" fmla="val 61757"/>
                <a:gd name="adj2" fmla="val 50000"/>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grpSp>
      <p:grpSp>
        <p:nvGrpSpPr>
          <p:cNvPr id="3" name="Gruppieren 2"/>
          <p:cNvGrpSpPr/>
          <p:nvPr/>
        </p:nvGrpSpPr>
        <p:grpSpPr>
          <a:xfrm>
            <a:off x="6660232" y="3576096"/>
            <a:ext cx="1764196" cy="1569660"/>
            <a:chOff x="6660232" y="3356992"/>
            <a:chExt cx="1764196" cy="1569660"/>
          </a:xfrm>
        </p:grpSpPr>
        <p:sp>
          <p:nvSpPr>
            <p:cNvPr id="29" name="Textfeld 28"/>
            <p:cNvSpPr txBox="1"/>
            <p:nvPr/>
          </p:nvSpPr>
          <p:spPr>
            <a:xfrm>
              <a:off x="6660232" y="3356992"/>
              <a:ext cx="1764196" cy="1569660"/>
            </a:xfrm>
            <a:prstGeom prst="rect">
              <a:avLst/>
            </a:prstGeom>
            <a:noFill/>
            <a:ln>
              <a:noFill/>
              <a:prstDash val="solid"/>
            </a:ln>
          </p:spPr>
          <p:txBody>
            <a:bodyPr wrap="square" rtlCol="0">
              <a:spAutoFit/>
            </a:bodyPr>
            <a:lstStyle/>
            <a:p>
              <a:r>
                <a:rPr lang="de-DE" sz="1600" dirty="0"/>
                <a:t>Zur Gänze Betriebsvermögen</a:t>
              </a:r>
            </a:p>
            <a:p>
              <a:endParaRPr lang="de-DE" sz="1600" dirty="0"/>
            </a:p>
            <a:p>
              <a:endParaRPr lang="de-DE" sz="1600" dirty="0"/>
            </a:p>
            <a:p>
              <a:r>
                <a:rPr lang="de-DE" sz="1600" dirty="0"/>
                <a:t> </a:t>
              </a:r>
            </a:p>
            <a:p>
              <a:r>
                <a:rPr lang="de-DE" sz="1600" dirty="0"/>
                <a:t>       wie oben </a:t>
              </a:r>
            </a:p>
          </p:txBody>
        </p:sp>
        <p:sp>
          <p:nvSpPr>
            <p:cNvPr id="30" name="Pfeil nach unten 29"/>
            <p:cNvSpPr/>
            <p:nvPr/>
          </p:nvSpPr>
          <p:spPr>
            <a:xfrm rot="10800000" flipV="1">
              <a:off x="7308305" y="4077072"/>
              <a:ext cx="288031" cy="498304"/>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5" name="Gruppieren 32"/>
          <p:cNvGrpSpPr/>
          <p:nvPr/>
        </p:nvGrpSpPr>
        <p:grpSpPr>
          <a:xfrm>
            <a:off x="793500" y="3573394"/>
            <a:ext cx="1852501" cy="1569660"/>
            <a:chOff x="6771869" y="3358889"/>
            <a:chExt cx="1852501" cy="1569660"/>
          </a:xfrm>
        </p:grpSpPr>
        <p:sp>
          <p:nvSpPr>
            <p:cNvPr id="34" name="Textfeld 33"/>
            <p:cNvSpPr txBox="1"/>
            <p:nvPr/>
          </p:nvSpPr>
          <p:spPr>
            <a:xfrm>
              <a:off x="6771869" y="3358889"/>
              <a:ext cx="1852501" cy="1569660"/>
            </a:xfrm>
            <a:prstGeom prst="rect">
              <a:avLst/>
            </a:prstGeom>
            <a:noFill/>
            <a:ln>
              <a:noFill/>
              <a:prstDash val="solid"/>
            </a:ln>
          </p:spPr>
          <p:txBody>
            <a:bodyPr wrap="square" rtlCol="0">
              <a:spAutoFit/>
            </a:bodyPr>
            <a:lstStyle/>
            <a:p>
              <a:r>
                <a:rPr lang="de-DE" sz="1600" dirty="0"/>
                <a:t>Zur Gänze Privatvermögen</a:t>
              </a:r>
            </a:p>
            <a:p>
              <a:endParaRPr lang="de-DE" sz="1600" dirty="0"/>
            </a:p>
            <a:p>
              <a:endParaRPr lang="de-DE" sz="1600" dirty="0"/>
            </a:p>
            <a:p>
              <a:r>
                <a:rPr lang="de-DE" sz="1600" dirty="0"/>
                <a:t> </a:t>
              </a:r>
            </a:p>
            <a:p>
              <a:r>
                <a:rPr lang="de-DE" sz="1600" dirty="0"/>
                <a:t>    wie oben </a:t>
              </a:r>
            </a:p>
          </p:txBody>
        </p:sp>
        <p:sp>
          <p:nvSpPr>
            <p:cNvPr id="35" name="Pfeil nach unten 34"/>
            <p:cNvSpPr/>
            <p:nvPr/>
          </p:nvSpPr>
          <p:spPr>
            <a:xfrm rot="10800000" flipV="1">
              <a:off x="7308305" y="4077072"/>
              <a:ext cx="288031" cy="498304"/>
            </a:xfrm>
            <a:prstGeom prst="down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3179943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Bewertung von Gebäuden und bauliche Anlagen</a:t>
            </a:r>
            <a:endParaRPr lang="de-AT" dirty="0"/>
          </a:p>
        </p:txBody>
      </p:sp>
      <p:sp>
        <p:nvSpPr>
          <p:cNvPr id="3" name="Inhaltsplatzhalter 2"/>
          <p:cNvSpPr>
            <a:spLocks noGrp="1"/>
          </p:cNvSpPr>
          <p:nvPr>
            <p:ph sz="quarter" idx="1"/>
          </p:nvPr>
        </p:nvSpPr>
        <p:spPr/>
        <p:txBody>
          <a:bodyPr>
            <a:normAutofit/>
          </a:bodyPr>
          <a:lstStyle/>
          <a:p>
            <a:r>
              <a:rPr lang="de-AT" sz="1800" dirty="0"/>
              <a:t>Ist der Ankaufs- oder Herstellungswert nicht bekannt, so verwendet man zur Ermittlung des Neuwertes eine </a:t>
            </a:r>
            <a:r>
              <a:rPr lang="de-AT" sz="1800" b="1" dirty="0"/>
              <a:t>Baukostenschätzung</a:t>
            </a:r>
            <a:r>
              <a:rPr lang="de-AT" sz="1800" dirty="0"/>
              <a:t> und errechnet den Wiederbeschaffungswert.</a:t>
            </a:r>
          </a:p>
          <a:p>
            <a:pPr marL="0" indent="0">
              <a:buNone/>
            </a:pPr>
            <a:endParaRPr lang="de-AT" sz="800" dirty="0"/>
          </a:p>
          <a:p>
            <a:r>
              <a:rPr lang="de-AT" sz="1800" dirty="0"/>
              <a:t>Dieser ergibt sich aus der Multiplikation der ermittelten Kubatur oder Fläche mit einem Baukostenrichtsatz je m³ oder m².</a:t>
            </a:r>
          </a:p>
          <a:p>
            <a:pPr marL="0" indent="0">
              <a:buNone/>
            </a:pPr>
            <a:endParaRPr lang="de-AT" sz="800" dirty="0"/>
          </a:p>
          <a:p>
            <a:r>
              <a:rPr lang="de-AT" sz="1800" dirty="0"/>
              <a:t>Es wird </a:t>
            </a:r>
            <a:r>
              <a:rPr lang="de-AT" sz="1800" dirty="0" err="1"/>
              <a:t>ven</a:t>
            </a:r>
            <a:r>
              <a:rPr lang="de-AT" sz="1800" dirty="0"/>
              <a:t> den periodisch adaptierten </a:t>
            </a:r>
            <a:r>
              <a:rPr lang="de-AT" sz="1800" b="1" dirty="0"/>
              <a:t>Baukostenrichtsätzen</a:t>
            </a:r>
            <a:r>
              <a:rPr lang="de-AT" sz="1800" dirty="0"/>
              <a:t> der Landwirtschaftskammern bzw. Agrarabteilungen bei den Ämtern der Landesregierungen ausgegangen.</a:t>
            </a:r>
          </a:p>
          <a:p>
            <a:pPr marL="0" indent="0">
              <a:buNone/>
            </a:pPr>
            <a:endParaRPr lang="de-AT" sz="800" dirty="0"/>
          </a:p>
          <a:p>
            <a:r>
              <a:rPr lang="de-AT" sz="1800" dirty="0"/>
              <a:t>Die Baukostenrichtsätze sind Baumeisterrichtsätze und enthalten keine Umsatzsteuer. Die angegebenen Richtsätze sind entsprechend dem geschätzten Eigenleistungsanteil und je nach Bauausführung </a:t>
            </a:r>
            <a:r>
              <a:rPr lang="de-AT" sz="1800" b="1" dirty="0"/>
              <a:t>individuell</a:t>
            </a:r>
            <a:r>
              <a:rPr lang="de-AT" sz="1800" dirty="0"/>
              <a:t> anzupassen.</a:t>
            </a:r>
          </a:p>
        </p:txBody>
      </p:sp>
    </p:spTree>
    <p:extLst>
      <p:ext uri="{BB962C8B-B14F-4D97-AF65-F5344CB8AC3E}">
        <p14:creationId xmlns:p14="http://schemas.microsoft.com/office/powerpoint/2010/main" val="26759235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Vermögensbilanz</a:t>
            </a:r>
          </a:p>
        </p:txBody>
      </p:sp>
      <p:pic>
        <p:nvPicPr>
          <p:cNvPr id="4" name="Inhaltsplatzhalt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51520" y="1196975"/>
            <a:ext cx="8712968" cy="5270956"/>
          </a:xfrm>
        </p:spPr>
      </p:pic>
    </p:spTree>
    <p:extLst>
      <p:ext uri="{BB962C8B-B14F-4D97-AF65-F5344CB8AC3E}">
        <p14:creationId xmlns:p14="http://schemas.microsoft.com/office/powerpoint/2010/main" val="16109596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Gewinn- und Verlustrechnung - Gliederung</a:t>
            </a:r>
          </a:p>
        </p:txBody>
      </p:sp>
      <p:pic>
        <p:nvPicPr>
          <p:cNvPr id="4" name="Inhaltsplatzhalt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475656" y="1700808"/>
            <a:ext cx="5778156" cy="3585606"/>
          </a:xfrm>
        </p:spPr>
      </p:pic>
    </p:spTree>
    <p:extLst>
      <p:ext uri="{BB962C8B-B14F-4D97-AF65-F5344CB8AC3E}">
        <p14:creationId xmlns:p14="http://schemas.microsoft.com/office/powerpoint/2010/main" val="28624952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Gesellschaft mit beschränkter Haftung GmbH</a:t>
            </a:r>
          </a:p>
        </p:txBody>
      </p:sp>
      <p:sp>
        <p:nvSpPr>
          <p:cNvPr id="3" name="Inhaltsplatzhalter 2"/>
          <p:cNvSpPr>
            <a:spLocks noGrp="1"/>
          </p:cNvSpPr>
          <p:nvPr>
            <p:ph sz="quarter" idx="1"/>
          </p:nvPr>
        </p:nvSpPr>
        <p:spPr/>
        <p:txBody>
          <a:bodyPr>
            <a:normAutofit/>
          </a:bodyPr>
          <a:lstStyle/>
          <a:p>
            <a:r>
              <a:rPr lang="de-AT" sz="2000" dirty="0"/>
              <a:t>Gründung ist notariatsaktpflichtig</a:t>
            </a:r>
          </a:p>
          <a:p>
            <a:r>
              <a:rPr lang="de-AT" sz="2000" dirty="0"/>
              <a:t>Mindeststammkapital Euro 10.000 davon 5.000,- einbezahlt</a:t>
            </a:r>
          </a:p>
          <a:p>
            <a:r>
              <a:rPr lang="de-AT" sz="2000" dirty="0"/>
              <a:t>Eintragung ins Firmenbuch</a:t>
            </a:r>
          </a:p>
          <a:p>
            <a:r>
              <a:rPr lang="de-AT" sz="2000" dirty="0"/>
              <a:t>Abschluss Gesellschaftsvertrag (Erklärung der Gründung bei 1 Mann GmbH)</a:t>
            </a:r>
          </a:p>
          <a:p>
            <a:r>
              <a:rPr lang="de-AT" sz="2000" dirty="0"/>
              <a:t>Bestellung eines Geschäftsführers</a:t>
            </a:r>
          </a:p>
          <a:p>
            <a:r>
              <a:rPr lang="de-AT" sz="2000" dirty="0"/>
              <a:t>Versammlung ist einzuberufen, wenn:</a:t>
            </a:r>
          </a:p>
          <a:p>
            <a:pPr marL="0" indent="0">
              <a:buNone/>
            </a:pPr>
            <a:r>
              <a:rPr lang="de-AT" sz="2000" dirty="0"/>
              <a:t>	- Hälfte des Stammkapitals verloren gegangen ist oder</a:t>
            </a:r>
          </a:p>
          <a:p>
            <a:pPr marL="0" indent="0">
              <a:buNone/>
            </a:pPr>
            <a:r>
              <a:rPr lang="de-AT" sz="2000" dirty="0"/>
              <a:t>	- die Eigenmittelquote weniger als 8% beträgt oder</a:t>
            </a:r>
          </a:p>
          <a:p>
            <a:pPr marL="0" indent="0">
              <a:buNone/>
            </a:pPr>
            <a:r>
              <a:rPr lang="de-AT" sz="2000" dirty="0"/>
              <a:t>	- die fiktive Schuldentilgungsdauer mehr als 15 Jahre beträgt</a:t>
            </a:r>
          </a:p>
        </p:txBody>
      </p:sp>
    </p:spTree>
    <p:extLst>
      <p:ext uri="{BB962C8B-B14F-4D97-AF65-F5344CB8AC3E}">
        <p14:creationId xmlns:p14="http://schemas.microsoft.com/office/powerpoint/2010/main" val="40090241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756320"/>
          </a:xfrm>
        </p:spPr>
        <p:txBody>
          <a:bodyPr/>
          <a:lstStyle/>
          <a:p>
            <a:r>
              <a:rPr lang="de-AT" dirty="0"/>
              <a:t>Gesellschaft mit beschränkter Haftung GmbH</a:t>
            </a:r>
          </a:p>
        </p:txBody>
      </p:sp>
      <p:sp>
        <p:nvSpPr>
          <p:cNvPr id="3" name="Inhaltsplatzhalter 2"/>
          <p:cNvSpPr>
            <a:spLocks noGrp="1"/>
          </p:cNvSpPr>
          <p:nvPr>
            <p:ph sz="quarter" idx="1"/>
          </p:nvPr>
        </p:nvSpPr>
        <p:spPr>
          <a:xfrm>
            <a:off x="467544" y="1196752"/>
            <a:ext cx="8568952" cy="4937760"/>
          </a:xfrm>
        </p:spPr>
        <p:txBody>
          <a:bodyPr/>
          <a:lstStyle/>
          <a:p>
            <a:r>
              <a:rPr lang="de-AT" sz="2400" dirty="0"/>
              <a:t>Haftung:</a:t>
            </a:r>
          </a:p>
          <a:p>
            <a:pPr marL="0" indent="0">
              <a:buNone/>
            </a:pPr>
            <a:r>
              <a:rPr lang="de-AT" sz="1600" dirty="0"/>
              <a:t>	- Haftung der Gesellschafter ist auf Stammeinlage</a:t>
            </a:r>
          </a:p>
          <a:p>
            <a:pPr marL="0" indent="0">
              <a:buNone/>
            </a:pPr>
            <a:r>
              <a:rPr lang="de-AT" sz="1600" dirty="0"/>
              <a:t>	- Die Gesellschaft haftet uneingeschränkt mit dem Gesellschaftsvermögen </a:t>
            </a:r>
          </a:p>
          <a:p>
            <a:pPr marL="0" indent="0">
              <a:buNone/>
            </a:pPr>
            <a:r>
              <a:rPr lang="de-AT" sz="1600" dirty="0"/>
              <a:t>	  (§ 61 Abs. 2 GmbHG)</a:t>
            </a:r>
          </a:p>
          <a:p>
            <a:r>
              <a:rPr lang="de-AT" sz="2400" dirty="0"/>
              <a:t>Organe der GmbH:</a:t>
            </a:r>
          </a:p>
          <a:p>
            <a:pPr marL="274320" lvl="1" indent="0">
              <a:buNone/>
            </a:pPr>
            <a:r>
              <a:rPr lang="de-AT" sz="2100" dirty="0"/>
              <a:t>	</a:t>
            </a:r>
            <a:r>
              <a:rPr lang="de-AT" sz="1800" b="1" dirty="0"/>
              <a:t>Geschäftsführer</a:t>
            </a:r>
          </a:p>
          <a:p>
            <a:pPr marL="274320" lvl="1" indent="0">
              <a:buNone/>
            </a:pPr>
            <a:r>
              <a:rPr lang="de-AT" sz="2100" dirty="0"/>
              <a:t>		</a:t>
            </a:r>
            <a:r>
              <a:rPr lang="de-AT" sz="1600" dirty="0"/>
              <a:t>- Bestellung erfolgt durch Beschluss der Gesellschafter</a:t>
            </a:r>
          </a:p>
          <a:p>
            <a:pPr marL="274320" lvl="1" indent="0">
              <a:buNone/>
            </a:pPr>
            <a:r>
              <a:rPr lang="de-AT" sz="1600" dirty="0"/>
              <a:t>		- </a:t>
            </a:r>
            <a:r>
              <a:rPr lang="de-AT" sz="1600" dirty="0" err="1"/>
              <a:t>Gf</a:t>
            </a:r>
            <a:r>
              <a:rPr lang="de-AT" sz="1600" dirty="0"/>
              <a:t> hat zu sorgen, dass ein Rechnungswesen und ein internes  		                        		  Kontrollsystem durchgeführt werden, die den Anforderungen des 		                      Unternehmens entsprechen</a:t>
            </a:r>
          </a:p>
          <a:p>
            <a:pPr marL="274320" lvl="1" indent="0">
              <a:buNone/>
            </a:pPr>
            <a:r>
              <a:rPr lang="de-AT" sz="1600" dirty="0"/>
              <a:t>	</a:t>
            </a:r>
            <a:r>
              <a:rPr lang="de-AT" sz="1600" b="1" dirty="0"/>
              <a:t>Generalversammlung</a:t>
            </a:r>
          </a:p>
          <a:p>
            <a:pPr marL="274320" lvl="1" indent="0">
              <a:buNone/>
            </a:pPr>
            <a:r>
              <a:rPr lang="de-AT" sz="1600" b="1" dirty="0"/>
              <a:t>		</a:t>
            </a:r>
            <a:r>
              <a:rPr lang="de-AT" sz="1600" dirty="0"/>
              <a:t>- Prüfung und Feststellung des Jahresabschlusses</a:t>
            </a:r>
          </a:p>
          <a:p>
            <a:pPr marL="274320" lvl="1" indent="0">
              <a:buNone/>
            </a:pPr>
            <a:r>
              <a:rPr lang="de-AT" sz="1600" dirty="0"/>
              <a:t>		- Verteilung des Bilanzgewinnes</a:t>
            </a:r>
          </a:p>
          <a:p>
            <a:pPr marL="274320" lvl="1" indent="0">
              <a:buNone/>
            </a:pPr>
            <a:r>
              <a:rPr lang="de-AT" sz="1600" dirty="0"/>
              <a:t>		- Einforderung und Einzahlungen auf die Stammeinlagen usw.</a:t>
            </a:r>
          </a:p>
          <a:p>
            <a:endParaRPr lang="de-AT" sz="1600" dirty="0"/>
          </a:p>
        </p:txBody>
      </p:sp>
    </p:spTree>
    <p:extLst>
      <p:ext uri="{BB962C8B-B14F-4D97-AF65-F5344CB8AC3E}">
        <p14:creationId xmlns:p14="http://schemas.microsoft.com/office/powerpoint/2010/main" val="19661064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Gesellschaft mit beschränkter Haftung GmbH</a:t>
            </a:r>
          </a:p>
        </p:txBody>
      </p:sp>
      <p:sp>
        <p:nvSpPr>
          <p:cNvPr id="3" name="Inhaltsplatzhalter 2"/>
          <p:cNvSpPr>
            <a:spLocks noGrp="1"/>
          </p:cNvSpPr>
          <p:nvPr>
            <p:ph sz="quarter" idx="1"/>
          </p:nvPr>
        </p:nvSpPr>
        <p:spPr>
          <a:xfrm>
            <a:off x="395536" y="1196752"/>
            <a:ext cx="8568952" cy="4937760"/>
          </a:xfrm>
        </p:spPr>
        <p:txBody>
          <a:bodyPr>
            <a:normAutofit fontScale="92500" lnSpcReduction="20000"/>
          </a:bodyPr>
          <a:lstStyle/>
          <a:p>
            <a:r>
              <a:rPr lang="de-AT" sz="2400" dirty="0"/>
              <a:t>Geschäftsanteile:</a:t>
            </a:r>
          </a:p>
          <a:p>
            <a:pPr marL="0" indent="0">
              <a:buNone/>
            </a:pPr>
            <a:r>
              <a:rPr lang="de-AT" sz="2400" dirty="0"/>
              <a:t>	</a:t>
            </a:r>
            <a:r>
              <a:rPr lang="de-AT" sz="1700" dirty="0"/>
              <a:t>- Der Geschäftsanteil jedes Gesellschafters bestimmt sich mangels </a:t>
            </a:r>
            <a:r>
              <a:rPr lang="de-AT" sz="1700" dirty="0" err="1"/>
              <a:t>anderwertiger</a:t>
            </a:r>
            <a:r>
              <a:rPr lang="de-AT" sz="1700" dirty="0"/>
              <a:t>    	 	  Festsetzung im Gesellschaftsvertrag nach der Höhe der von ihm </a:t>
            </a:r>
          </a:p>
          <a:p>
            <a:pPr marL="0" indent="0">
              <a:buNone/>
            </a:pPr>
            <a:r>
              <a:rPr lang="de-AT" sz="1700" dirty="0"/>
              <a:t>	  übernommenen Stammeinlage</a:t>
            </a:r>
          </a:p>
          <a:p>
            <a:pPr marL="0" indent="0">
              <a:buNone/>
            </a:pPr>
            <a:endParaRPr lang="de-AT" sz="1700" dirty="0"/>
          </a:p>
          <a:p>
            <a:pPr marL="0" indent="0">
              <a:buNone/>
            </a:pPr>
            <a:r>
              <a:rPr lang="de-AT" sz="1700" dirty="0"/>
              <a:t>	- </a:t>
            </a:r>
            <a:r>
              <a:rPr lang="de-AT" sz="1700" dirty="0" err="1"/>
              <a:t>Einmann</a:t>
            </a:r>
            <a:r>
              <a:rPr lang="de-AT" sz="1700" dirty="0"/>
              <a:t> GmbH möglich</a:t>
            </a:r>
          </a:p>
          <a:p>
            <a:pPr marL="0" indent="0">
              <a:buNone/>
            </a:pPr>
            <a:endParaRPr lang="de-AT" sz="1700" dirty="0"/>
          </a:p>
          <a:p>
            <a:pPr marL="0" indent="0">
              <a:buNone/>
            </a:pPr>
            <a:r>
              <a:rPr lang="de-AT" sz="1700" dirty="0"/>
              <a:t>	- Übertragung von Geschäftsanteilen bedarf eines Notariatsaktes</a:t>
            </a:r>
          </a:p>
          <a:p>
            <a:pPr marL="0" indent="0">
              <a:buNone/>
            </a:pPr>
            <a:endParaRPr lang="de-AT" sz="1700" dirty="0"/>
          </a:p>
          <a:p>
            <a:pPr marL="0" indent="0">
              <a:buNone/>
            </a:pPr>
            <a:r>
              <a:rPr lang="de-AT" sz="1700" dirty="0"/>
              <a:t>	- Gesellschafter dürfen Stammeinlage nicht rückfordern; sie haben grundsätzlich nur 	  	   Anspruch auf Bilanzgewinn (§ 82 GmbHG)</a:t>
            </a:r>
          </a:p>
          <a:p>
            <a:pPr marL="0" indent="0">
              <a:buNone/>
            </a:pPr>
            <a:endParaRPr lang="de-AT" sz="1700" dirty="0"/>
          </a:p>
          <a:p>
            <a:pPr marL="0" indent="0">
              <a:buNone/>
            </a:pPr>
            <a:r>
              <a:rPr lang="de-AT" sz="1700" dirty="0"/>
              <a:t>	- Rückersatzpflicht für Gesellschafter, denen zu Unrecht Zahlungen von der GmbH 	  	  geleistet wurden. (§ 83 GmbHG)</a:t>
            </a:r>
          </a:p>
          <a:p>
            <a:pPr marL="0" indent="0">
              <a:buNone/>
            </a:pPr>
            <a:endParaRPr lang="de-AT" sz="1600" dirty="0"/>
          </a:p>
          <a:p>
            <a:pPr marL="0" indent="0">
              <a:buNone/>
            </a:pPr>
            <a:endParaRPr lang="de-AT" sz="2400" dirty="0"/>
          </a:p>
          <a:p>
            <a:pPr marL="0" indent="0">
              <a:buNone/>
            </a:pPr>
            <a:r>
              <a:rPr lang="de-AT" sz="2400" dirty="0"/>
              <a:t>	</a:t>
            </a:r>
          </a:p>
          <a:p>
            <a:endParaRPr lang="de-AT" dirty="0"/>
          </a:p>
        </p:txBody>
      </p:sp>
    </p:spTree>
    <p:extLst>
      <p:ext uri="{BB962C8B-B14F-4D97-AF65-F5344CB8AC3E}">
        <p14:creationId xmlns:p14="http://schemas.microsoft.com/office/powerpoint/2010/main" val="15046304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Gesellschaft mit beschränkter Haftung GmbH</a:t>
            </a:r>
          </a:p>
        </p:txBody>
      </p:sp>
      <p:sp>
        <p:nvSpPr>
          <p:cNvPr id="3" name="Inhaltsplatzhalter 2"/>
          <p:cNvSpPr>
            <a:spLocks noGrp="1"/>
          </p:cNvSpPr>
          <p:nvPr>
            <p:ph sz="quarter" idx="1"/>
          </p:nvPr>
        </p:nvSpPr>
        <p:spPr/>
        <p:txBody>
          <a:bodyPr/>
          <a:lstStyle/>
          <a:p>
            <a:pPr marL="0" indent="0">
              <a:buNone/>
            </a:pPr>
            <a:r>
              <a:rPr lang="de-AT" dirty="0"/>
              <a:t>Verdeckte Gewinnausschüttung:</a:t>
            </a:r>
          </a:p>
          <a:p>
            <a:r>
              <a:rPr lang="de-AT" sz="1800" dirty="0"/>
              <a:t>Vorteil, den die Gesellschaft einem Gesellschafter nur aufgrund seiner Gesellschafterstellung zuwendet, den sie einem fremden Dritten nicht gewähren würde.</a:t>
            </a:r>
          </a:p>
          <a:p>
            <a:r>
              <a:rPr lang="de-AT" sz="1800" dirty="0"/>
              <a:t>Verdeckte Gewinnausschüttungen werden steuerlich nicht als Betriebsausgabe anerkannt und unterliegen dem </a:t>
            </a:r>
            <a:r>
              <a:rPr lang="de-AT" sz="1800" dirty="0" err="1"/>
              <a:t>KESt</a:t>
            </a:r>
            <a:r>
              <a:rPr lang="de-AT" sz="1800" dirty="0"/>
              <a:t> Abzug.</a:t>
            </a:r>
          </a:p>
          <a:p>
            <a:r>
              <a:rPr lang="de-AT" sz="1800" dirty="0"/>
              <a:t>Die Bewertung erfolgt mit dem üblichen Mittelpreis des Verkaufsortes (</a:t>
            </a:r>
            <a:r>
              <a:rPr lang="de-AT" sz="1800" dirty="0" err="1"/>
              <a:t>Doralth</a:t>
            </a:r>
            <a:r>
              <a:rPr lang="de-AT" sz="1800" dirty="0"/>
              <a:t>, </a:t>
            </a:r>
            <a:r>
              <a:rPr lang="de-AT" sz="1800" dirty="0" err="1"/>
              <a:t>Est</a:t>
            </a:r>
            <a:r>
              <a:rPr lang="de-AT" sz="1800" dirty="0"/>
              <a:t> Kommentar, § 27, </a:t>
            </a:r>
            <a:r>
              <a:rPr lang="de-AT" sz="1800" dirty="0" err="1"/>
              <a:t>Zi</a:t>
            </a:r>
            <a:r>
              <a:rPr lang="de-AT" sz="1800" dirty="0"/>
              <a:t> 35)</a:t>
            </a:r>
          </a:p>
          <a:p>
            <a:r>
              <a:rPr lang="de-AT" sz="1800" dirty="0"/>
              <a:t>Problematik von Verrechnungskonten! Landwirte sehen GmbH als ihren Betrieb und entnehmen nach Bedarf. Gegenmaßnahme ist z.B. angemessener Geschäftsführerbezug</a:t>
            </a:r>
          </a:p>
          <a:p>
            <a:r>
              <a:rPr lang="de-AT" sz="1800" dirty="0"/>
              <a:t>Weitere Beispiele: Überhöhte Produktpreise, Überhöhte Pachtzinse</a:t>
            </a:r>
          </a:p>
          <a:p>
            <a:pPr marL="0" indent="0">
              <a:buNone/>
            </a:pPr>
            <a:endParaRPr lang="de-AT" sz="1800" dirty="0"/>
          </a:p>
          <a:p>
            <a:pPr marL="0" indent="0">
              <a:buNone/>
            </a:pPr>
            <a:endParaRPr lang="de-AT" dirty="0"/>
          </a:p>
        </p:txBody>
      </p:sp>
    </p:spTree>
    <p:extLst>
      <p:ext uri="{BB962C8B-B14F-4D97-AF65-F5344CB8AC3E}">
        <p14:creationId xmlns:p14="http://schemas.microsoft.com/office/powerpoint/2010/main" val="29617428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Gesellschaft mit beschränkter Haftung GmbH</a:t>
            </a:r>
          </a:p>
        </p:txBody>
      </p:sp>
      <p:sp>
        <p:nvSpPr>
          <p:cNvPr id="3" name="Inhaltsplatzhalter 2"/>
          <p:cNvSpPr>
            <a:spLocks noGrp="1"/>
          </p:cNvSpPr>
          <p:nvPr>
            <p:ph sz="quarter" idx="1"/>
          </p:nvPr>
        </p:nvSpPr>
        <p:spPr/>
        <p:txBody>
          <a:bodyPr/>
          <a:lstStyle/>
          <a:p>
            <a:pPr marL="0" indent="0">
              <a:buNone/>
            </a:pPr>
            <a:r>
              <a:rPr lang="de-AT" dirty="0"/>
              <a:t>Steuerrecht:</a:t>
            </a:r>
          </a:p>
          <a:p>
            <a:r>
              <a:rPr lang="de-AT" sz="1800" dirty="0"/>
              <a:t>Die GmbH ist buchführungspflichtig</a:t>
            </a:r>
          </a:p>
          <a:p>
            <a:r>
              <a:rPr lang="de-AT" sz="1800" dirty="0"/>
              <a:t>Erstellung des Jahresabschlusses innerhalb von 5 Monaten ab Geschäftsjahresabschluss</a:t>
            </a:r>
          </a:p>
          <a:p>
            <a:r>
              <a:rPr lang="de-AT" sz="1800" dirty="0"/>
              <a:t>Einreichung beim Firmenbuch innerhalb von 9 Monaten ab Geschäftsjahresabschluss (Euro 700,- Strafe </a:t>
            </a:r>
            <a:r>
              <a:rPr lang="de-AT" sz="1800" dirty="0" err="1"/>
              <a:t>Gf</a:t>
            </a:r>
            <a:r>
              <a:rPr lang="de-AT" sz="1800" dirty="0"/>
              <a:t>. Und GmbH)</a:t>
            </a:r>
          </a:p>
          <a:p>
            <a:pPr marL="0" indent="0">
              <a:buNone/>
            </a:pPr>
            <a:endParaRPr lang="de-AT" sz="1800" dirty="0"/>
          </a:p>
          <a:p>
            <a:pPr marL="0" indent="0">
              <a:buNone/>
            </a:pPr>
            <a:r>
              <a:rPr lang="de-AT" sz="2400" dirty="0"/>
              <a:t>Steuersätze:</a:t>
            </a:r>
          </a:p>
          <a:p>
            <a:r>
              <a:rPr lang="de-AT" sz="1600" dirty="0" err="1"/>
              <a:t>KSt</a:t>
            </a:r>
            <a:r>
              <a:rPr lang="de-AT" sz="1600" dirty="0"/>
              <a:t> Satz: 25%</a:t>
            </a:r>
          </a:p>
          <a:p>
            <a:r>
              <a:rPr lang="de-AT" sz="1600" dirty="0" err="1"/>
              <a:t>MindestkSt</a:t>
            </a:r>
            <a:r>
              <a:rPr lang="de-AT" sz="1600" dirty="0"/>
              <a:t> Euro 500,-</a:t>
            </a:r>
          </a:p>
          <a:p>
            <a:r>
              <a:rPr lang="de-AT" sz="1600" dirty="0"/>
              <a:t>KEST: 25%</a:t>
            </a:r>
          </a:p>
          <a:p>
            <a:r>
              <a:rPr lang="de-AT" sz="1600" dirty="0"/>
              <a:t>Kombinierter Steuersatz (KÖST und KEST): 43,75%</a:t>
            </a:r>
          </a:p>
          <a:p>
            <a:r>
              <a:rPr lang="de-AT" sz="1600" dirty="0"/>
              <a:t>Keine Pauschalierungsmöglichkeit</a:t>
            </a:r>
          </a:p>
          <a:p>
            <a:r>
              <a:rPr lang="de-AT" sz="1600" dirty="0"/>
              <a:t>In </a:t>
            </a:r>
            <a:r>
              <a:rPr lang="de-AT" sz="1600" dirty="0" err="1"/>
              <a:t>USt</a:t>
            </a:r>
            <a:r>
              <a:rPr lang="de-AT" sz="1600" dirty="0"/>
              <a:t> immer in der Regelbesteuerung</a:t>
            </a:r>
          </a:p>
        </p:txBody>
      </p:sp>
    </p:spTree>
    <p:extLst>
      <p:ext uri="{BB962C8B-B14F-4D97-AF65-F5344CB8AC3E}">
        <p14:creationId xmlns:p14="http://schemas.microsoft.com/office/powerpoint/2010/main" val="13807852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Gesellschaft mit beschränkter Haftung GmbH</a:t>
            </a:r>
          </a:p>
        </p:txBody>
      </p:sp>
      <p:sp>
        <p:nvSpPr>
          <p:cNvPr id="3" name="Inhaltsplatzhalter 2"/>
          <p:cNvSpPr>
            <a:spLocks noGrp="1"/>
          </p:cNvSpPr>
          <p:nvPr>
            <p:ph sz="quarter" idx="1"/>
          </p:nvPr>
        </p:nvSpPr>
        <p:spPr/>
        <p:txBody>
          <a:bodyPr/>
          <a:lstStyle/>
          <a:p>
            <a:pPr marL="0" indent="0">
              <a:buNone/>
            </a:pPr>
            <a:r>
              <a:rPr lang="de-AT" dirty="0"/>
              <a:t>Gewerberecht:</a:t>
            </a:r>
          </a:p>
          <a:p>
            <a:r>
              <a:rPr lang="de-AT" sz="1800" dirty="0"/>
              <a:t>Landwirtschaftliche GmbH ist von der Gewerbeordnung ausgenommen                   (§ 2 Abs. 2 GewO)</a:t>
            </a:r>
          </a:p>
          <a:p>
            <a:r>
              <a:rPr lang="de-AT" sz="1800" dirty="0"/>
              <a:t>Daher ist auch keine Betriebsanlagengenehmigung erforderlich</a:t>
            </a:r>
          </a:p>
          <a:p>
            <a:endParaRPr lang="de-AT" sz="1600" dirty="0"/>
          </a:p>
          <a:p>
            <a:pPr marL="0" indent="0">
              <a:buNone/>
            </a:pPr>
            <a:r>
              <a:rPr lang="de-AT" dirty="0"/>
              <a:t>Raumordnung:</a:t>
            </a:r>
          </a:p>
          <a:p>
            <a:r>
              <a:rPr lang="de-AT" sz="1800" dirty="0"/>
              <a:t>Im Grünland ist die Errichtung und Abänderung von Bauwerken für die Ausübung der Land- und Forstwirtschaft einschl. deren Nebengewerbe zulässig.</a:t>
            </a:r>
          </a:p>
          <a:p>
            <a:r>
              <a:rPr lang="de-AT" sz="1800" dirty="0"/>
              <a:t>Gilt auch für landwirtschaftliche GmbH.</a:t>
            </a:r>
          </a:p>
          <a:p>
            <a:r>
              <a:rPr lang="de-AT" sz="1800" dirty="0"/>
              <a:t>§ 19 NÖ Raumordnungsgesetz</a:t>
            </a:r>
          </a:p>
        </p:txBody>
      </p:sp>
    </p:spTree>
    <p:extLst>
      <p:ext uri="{BB962C8B-B14F-4D97-AF65-F5344CB8AC3E}">
        <p14:creationId xmlns:p14="http://schemas.microsoft.com/office/powerpoint/2010/main" val="32606702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AT" dirty="0"/>
              <a:t>Beispiel 1: Errichtung Gebäude, Herstellungskosten</a:t>
            </a:r>
          </a:p>
        </p:txBody>
      </p:sp>
      <p:sp>
        <p:nvSpPr>
          <p:cNvPr id="3" name="Inhaltsplatzhalter 2"/>
          <p:cNvSpPr>
            <a:spLocks noGrp="1"/>
          </p:cNvSpPr>
          <p:nvPr>
            <p:ph sz="quarter" idx="1"/>
          </p:nvPr>
        </p:nvSpPr>
        <p:spPr/>
        <p:txBody>
          <a:bodyPr>
            <a:normAutofit/>
          </a:bodyPr>
          <a:lstStyle/>
          <a:p>
            <a:pPr marL="0" indent="0">
              <a:buNone/>
            </a:pPr>
            <a:r>
              <a:rPr lang="de-AT" sz="1600" dirty="0"/>
              <a:t>Die Errichtung der durch Zubau und Aufstockung geschaffenen Büroräume wird mit firmeneigenen Arbeitskräften und Material des eigenen Lagers vorgenommen, Die Produktionsdauer hat sieben Monate (Feb. Bis Sept.) betragen. Die Kostenrechnungsabteilung ermittelt die angefallenen Kosten wie folgt:</a:t>
            </a:r>
          </a:p>
          <a:p>
            <a:r>
              <a:rPr lang="de-AT" sz="1600" dirty="0"/>
              <a:t>Materialeinzelkosten 142.000</a:t>
            </a:r>
          </a:p>
          <a:p>
            <a:r>
              <a:rPr lang="de-AT" sz="1600" dirty="0"/>
              <a:t>Lohneinzelkosten 136.000</a:t>
            </a:r>
          </a:p>
          <a:p>
            <a:r>
              <a:rPr lang="de-AT" sz="1600" dirty="0"/>
              <a:t>Die Materialgemeinkosten betragen 45% der Materialkosten</a:t>
            </a:r>
          </a:p>
          <a:p>
            <a:r>
              <a:rPr lang="de-AT" sz="1600" dirty="0"/>
              <a:t>Die Fertigungsgemeinkosten betragen 155% der Lohneinzelkosten</a:t>
            </a:r>
          </a:p>
          <a:p>
            <a:r>
              <a:rPr lang="de-AT" sz="1600" dirty="0"/>
              <a:t>In den Fertigungsgemeinkosten ist ein Anteil von 22.700 an freiwilligem Sozialaufwand enthalten. Die anteiligen Fremdkapitalkosten betragen 56.900, davon entfallen auf den Zeitraum Feb. – Sept 27.300</a:t>
            </a:r>
          </a:p>
          <a:p>
            <a:r>
              <a:rPr lang="de-AT" sz="1600" dirty="0"/>
              <a:t>Der Anteil der Verwaltungsgemeinkosten beträgt 10% der Herstellungskosten, der Anteil der Vertriebskosten beträgt 12% der Herstellungskosten.</a:t>
            </a:r>
          </a:p>
          <a:p>
            <a:endParaRPr lang="de-AT" sz="1600" dirty="0"/>
          </a:p>
          <a:p>
            <a:pPr marL="0" indent="0">
              <a:buNone/>
            </a:pPr>
            <a:r>
              <a:rPr lang="de-AT" sz="1600" dirty="0"/>
              <a:t>Das Unternehmen möchte aus Gründen optimaler Kreditfähigkeit alle unternehmensrechtlichen und steuerlichen aktivierbaren Kosten bilanzieren. Alle ermittelten Kosten sind aufwandsgleich.</a:t>
            </a:r>
          </a:p>
        </p:txBody>
      </p:sp>
    </p:spTree>
    <p:extLst>
      <p:ext uri="{BB962C8B-B14F-4D97-AF65-F5344CB8AC3E}">
        <p14:creationId xmlns:p14="http://schemas.microsoft.com/office/powerpoint/2010/main" val="2240760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pPr algn="l"/>
            <a:r>
              <a:rPr lang="de-DE" dirty="0"/>
              <a:t>Gemischt genutzte Wirtschaftsgüter</a:t>
            </a:r>
            <a:br>
              <a:rPr lang="de-DE" dirty="0"/>
            </a:br>
            <a:r>
              <a:rPr lang="de-DE" sz="2700" dirty="0"/>
              <a:t>Bewegliche Wirtschaftsgüter</a:t>
            </a:r>
          </a:p>
        </p:txBody>
      </p:sp>
      <p:grpSp>
        <p:nvGrpSpPr>
          <p:cNvPr id="2" name="Gruppieren 26"/>
          <p:cNvGrpSpPr/>
          <p:nvPr/>
        </p:nvGrpSpPr>
        <p:grpSpPr>
          <a:xfrm>
            <a:off x="847291" y="2113886"/>
            <a:ext cx="7488832" cy="1243106"/>
            <a:chOff x="827584" y="1700808"/>
            <a:chExt cx="7488832" cy="1243106"/>
          </a:xfrm>
        </p:grpSpPr>
        <p:grpSp>
          <p:nvGrpSpPr>
            <p:cNvPr id="3" name="Gruppieren 19"/>
            <p:cNvGrpSpPr/>
            <p:nvPr/>
          </p:nvGrpSpPr>
          <p:grpSpPr>
            <a:xfrm>
              <a:off x="938050" y="1700808"/>
              <a:ext cx="7234350" cy="576064"/>
              <a:chOff x="938050" y="1700808"/>
              <a:chExt cx="7234350" cy="576064"/>
            </a:xfrm>
          </p:grpSpPr>
          <p:cxnSp>
            <p:nvCxnSpPr>
              <p:cNvPr id="6" name="Gerade Verbindung 5"/>
              <p:cNvCxnSpPr/>
              <p:nvPr/>
            </p:nvCxnSpPr>
            <p:spPr>
              <a:xfrm>
                <a:off x="938050" y="1988840"/>
                <a:ext cx="7234350" cy="0"/>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p:nvCxnSpPr>
            <p:spPr>
              <a:xfrm>
                <a:off x="938050" y="1700808"/>
                <a:ext cx="0" cy="576064"/>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p:nvCxnSpPr>
            <p:spPr>
              <a:xfrm>
                <a:off x="4572000" y="1700808"/>
                <a:ext cx="0" cy="576064"/>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Gerade Verbindung 11"/>
              <p:cNvCxnSpPr/>
              <p:nvPr/>
            </p:nvCxnSpPr>
            <p:spPr>
              <a:xfrm>
                <a:off x="8172400" y="1700808"/>
                <a:ext cx="0" cy="576064"/>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1" name="Geschweifte Klammer links 20"/>
            <p:cNvSpPr/>
            <p:nvPr/>
          </p:nvSpPr>
          <p:spPr>
            <a:xfrm rot="16200000">
              <a:off x="2557003" y="998222"/>
              <a:ext cx="324037" cy="3561942"/>
            </a:xfrm>
            <a:prstGeom prst="leftBrace">
              <a:avLst>
                <a:gd name="adj1" fmla="val 61757"/>
                <a:gd name="adj2" fmla="val 50000"/>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3" name="Geschweifte Klammer links 22"/>
            <p:cNvSpPr/>
            <p:nvPr/>
          </p:nvSpPr>
          <p:spPr>
            <a:xfrm rot="16200000">
              <a:off x="6237798" y="1009312"/>
              <a:ext cx="324037" cy="3545167"/>
            </a:xfrm>
            <a:prstGeom prst="leftBrace">
              <a:avLst>
                <a:gd name="adj1" fmla="val 61757"/>
                <a:gd name="adj2" fmla="val 50000"/>
              </a:avLst>
            </a:prstGeom>
            <a:ln w="127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4" name="Textfeld 23"/>
            <p:cNvSpPr txBox="1"/>
            <p:nvPr/>
          </p:nvSpPr>
          <p:spPr>
            <a:xfrm>
              <a:off x="827584" y="2269786"/>
              <a:ext cx="648072" cy="369332"/>
            </a:xfrm>
            <a:prstGeom prst="rect">
              <a:avLst/>
            </a:prstGeom>
            <a:noFill/>
          </p:spPr>
          <p:txBody>
            <a:bodyPr wrap="square" rtlCol="0">
              <a:spAutoFit/>
            </a:bodyPr>
            <a:lstStyle/>
            <a:p>
              <a:r>
                <a:rPr lang="de-DE" b="1" dirty="0"/>
                <a:t>0 % </a:t>
              </a:r>
            </a:p>
          </p:txBody>
        </p:sp>
        <p:sp>
          <p:nvSpPr>
            <p:cNvPr id="25" name="Textfeld 24"/>
            <p:cNvSpPr txBox="1"/>
            <p:nvPr/>
          </p:nvSpPr>
          <p:spPr>
            <a:xfrm>
              <a:off x="4355975" y="2284332"/>
              <a:ext cx="772381" cy="369332"/>
            </a:xfrm>
            <a:prstGeom prst="rect">
              <a:avLst/>
            </a:prstGeom>
            <a:noFill/>
          </p:spPr>
          <p:txBody>
            <a:bodyPr wrap="square" rtlCol="0">
              <a:spAutoFit/>
            </a:bodyPr>
            <a:lstStyle/>
            <a:p>
              <a:r>
                <a:rPr lang="de-DE" b="1" dirty="0"/>
                <a:t>50 % </a:t>
              </a:r>
            </a:p>
          </p:txBody>
        </p:sp>
        <p:sp>
          <p:nvSpPr>
            <p:cNvPr id="26" name="Textfeld 25"/>
            <p:cNvSpPr txBox="1"/>
            <p:nvPr/>
          </p:nvSpPr>
          <p:spPr>
            <a:xfrm>
              <a:off x="7524328" y="2276872"/>
              <a:ext cx="792088" cy="369332"/>
            </a:xfrm>
            <a:prstGeom prst="rect">
              <a:avLst/>
            </a:prstGeom>
            <a:noFill/>
          </p:spPr>
          <p:txBody>
            <a:bodyPr wrap="square" rtlCol="0">
              <a:spAutoFit/>
            </a:bodyPr>
            <a:lstStyle/>
            <a:p>
              <a:r>
                <a:rPr lang="de-DE" b="1" dirty="0"/>
                <a:t>100 % </a:t>
              </a:r>
            </a:p>
          </p:txBody>
        </p:sp>
      </p:grpSp>
      <p:sp>
        <p:nvSpPr>
          <p:cNvPr id="28" name="Textfeld 27"/>
          <p:cNvSpPr txBox="1"/>
          <p:nvPr/>
        </p:nvSpPr>
        <p:spPr>
          <a:xfrm>
            <a:off x="899592" y="3477776"/>
            <a:ext cx="3633951" cy="2831544"/>
          </a:xfrm>
          <a:prstGeom prst="rect">
            <a:avLst/>
          </a:prstGeom>
          <a:noFill/>
          <a:ln>
            <a:noFill/>
            <a:prstDash val="solid"/>
          </a:ln>
        </p:spPr>
        <p:txBody>
          <a:bodyPr wrap="square" rtlCol="0">
            <a:spAutoFit/>
          </a:bodyPr>
          <a:lstStyle/>
          <a:p>
            <a:r>
              <a:rPr lang="de-DE" sz="1600" dirty="0"/>
              <a:t>Bei unter 50% betrieblicher Nutzung:</a:t>
            </a:r>
          </a:p>
          <a:p>
            <a:r>
              <a:rPr lang="de-DE" sz="1600" b="1" dirty="0"/>
              <a:t>-&gt; Zur Gänze Privatvermögen</a:t>
            </a:r>
          </a:p>
          <a:p>
            <a:pPr marL="285750" indent="-285750">
              <a:buFont typeface="Wingdings" panose="05000000000000000000" pitchFamily="2" charset="2"/>
              <a:buChar char="§"/>
            </a:pPr>
            <a:r>
              <a:rPr lang="de-DE" sz="1600" dirty="0"/>
              <a:t>Anschaffungs- </a:t>
            </a:r>
            <a:r>
              <a:rPr lang="de-DE" sz="1600" dirty="0" err="1"/>
              <a:t>bzw</a:t>
            </a:r>
            <a:r>
              <a:rPr lang="de-DE" sz="1600" dirty="0"/>
              <a:t> Herstellungskosten nicht aktivieren</a:t>
            </a:r>
          </a:p>
          <a:p>
            <a:pPr marL="285750" indent="-285750">
              <a:buFont typeface="Wingdings" panose="05000000000000000000" pitchFamily="2" charset="2"/>
              <a:buChar char="§"/>
            </a:pPr>
            <a:r>
              <a:rPr lang="de-DE" sz="1600" dirty="0"/>
              <a:t>Veräußerungserlös zur Gänze steuerfrei (außer §§ 30, 31)</a:t>
            </a:r>
          </a:p>
          <a:p>
            <a:pPr marL="285750" indent="-285750">
              <a:buFont typeface="Wingdings" panose="05000000000000000000" pitchFamily="2" charset="2"/>
              <a:buChar char="§"/>
            </a:pPr>
            <a:r>
              <a:rPr lang="de-DE" sz="1600" dirty="0"/>
              <a:t>Betrieblicher Anteil </a:t>
            </a:r>
            <a:r>
              <a:rPr lang="de-DE" sz="1600" dirty="0" err="1"/>
              <a:t>AfA</a:t>
            </a:r>
            <a:r>
              <a:rPr lang="de-DE" sz="1600" dirty="0"/>
              <a:t> absetzbar im Betrieb</a:t>
            </a:r>
          </a:p>
          <a:p>
            <a:pPr marL="285750" indent="-285750">
              <a:buFont typeface="Wingdings" panose="05000000000000000000" pitchFamily="2" charset="2"/>
              <a:buChar char="§"/>
            </a:pPr>
            <a:r>
              <a:rPr lang="de-DE" sz="1600" dirty="0"/>
              <a:t>Betrieblicher Anteil Betriebsausgabe abzugsfähig im Betrieb (Einlage) </a:t>
            </a:r>
          </a:p>
          <a:p>
            <a:endParaRPr lang="de-DE" dirty="0"/>
          </a:p>
        </p:txBody>
      </p:sp>
      <p:sp>
        <p:nvSpPr>
          <p:cNvPr id="31" name="Textfeld 30"/>
          <p:cNvSpPr txBox="1"/>
          <p:nvPr/>
        </p:nvSpPr>
        <p:spPr>
          <a:xfrm>
            <a:off x="4644008" y="3471609"/>
            <a:ext cx="3633951" cy="2831544"/>
          </a:xfrm>
          <a:prstGeom prst="rect">
            <a:avLst/>
          </a:prstGeom>
          <a:noFill/>
        </p:spPr>
        <p:txBody>
          <a:bodyPr wrap="square" rtlCol="0">
            <a:spAutoFit/>
          </a:bodyPr>
          <a:lstStyle/>
          <a:p>
            <a:r>
              <a:rPr lang="de-DE" sz="1600" dirty="0"/>
              <a:t>Bei über 50% betrieblicher Nutzung:</a:t>
            </a:r>
          </a:p>
          <a:p>
            <a:r>
              <a:rPr lang="de-DE" sz="1600" b="1" dirty="0"/>
              <a:t>-&gt; Zur Gänze Betriebsvermögen</a:t>
            </a:r>
          </a:p>
          <a:p>
            <a:pPr marL="285750" indent="-285750">
              <a:buFont typeface="Wingdings" panose="05000000000000000000" pitchFamily="2" charset="2"/>
              <a:buChar char="§"/>
            </a:pPr>
            <a:r>
              <a:rPr lang="de-DE" sz="1600" dirty="0"/>
              <a:t>Anschaffungs- </a:t>
            </a:r>
            <a:r>
              <a:rPr lang="de-DE" sz="1600" dirty="0" err="1"/>
              <a:t>bzw</a:t>
            </a:r>
            <a:r>
              <a:rPr lang="de-DE" sz="1600" dirty="0"/>
              <a:t> Herstellungskosten aktivieren</a:t>
            </a:r>
          </a:p>
          <a:p>
            <a:pPr marL="285750" indent="-285750">
              <a:buFont typeface="Wingdings" panose="05000000000000000000" pitchFamily="2" charset="2"/>
              <a:buChar char="§"/>
            </a:pPr>
            <a:r>
              <a:rPr lang="de-DE" sz="1600" dirty="0"/>
              <a:t>Veräußerungserlös zur Gänze steuerpflichtig</a:t>
            </a:r>
          </a:p>
          <a:p>
            <a:pPr marL="285750" indent="-285750">
              <a:buFont typeface="Wingdings" panose="05000000000000000000" pitchFamily="2" charset="2"/>
              <a:buChar char="§"/>
            </a:pPr>
            <a:r>
              <a:rPr lang="de-DE" sz="1600" dirty="0" err="1"/>
              <a:t>AfA</a:t>
            </a:r>
            <a:r>
              <a:rPr lang="de-DE" sz="1600" dirty="0"/>
              <a:t> + Ausscheiden Privatanteil</a:t>
            </a:r>
          </a:p>
          <a:p>
            <a:pPr marL="285750" indent="-285750">
              <a:buFont typeface="Wingdings" panose="05000000000000000000" pitchFamily="2" charset="2"/>
              <a:buChar char="§"/>
            </a:pPr>
            <a:r>
              <a:rPr lang="de-DE" sz="1600" dirty="0"/>
              <a:t>Betriebsausgaben abzugsfähig + Ausscheiden Privatanteil (Nutzungsentnahme) </a:t>
            </a:r>
          </a:p>
          <a:p>
            <a:endParaRPr lang="de-DE" sz="1600" dirty="0"/>
          </a:p>
        </p:txBody>
      </p:sp>
      <p:sp>
        <p:nvSpPr>
          <p:cNvPr id="32" name="Textfeld 31"/>
          <p:cNvSpPr txBox="1"/>
          <p:nvPr/>
        </p:nvSpPr>
        <p:spPr>
          <a:xfrm>
            <a:off x="464612" y="1794302"/>
            <a:ext cx="4107388" cy="338554"/>
          </a:xfrm>
          <a:prstGeom prst="rect">
            <a:avLst/>
          </a:prstGeom>
          <a:noFill/>
        </p:spPr>
        <p:txBody>
          <a:bodyPr wrap="square" rtlCol="0">
            <a:spAutoFit/>
          </a:bodyPr>
          <a:lstStyle/>
          <a:p>
            <a:r>
              <a:rPr lang="de-DE" sz="1600" b="1" dirty="0"/>
              <a:t>Betriebliche Nutzung </a:t>
            </a:r>
          </a:p>
        </p:txBody>
      </p:sp>
    </p:spTree>
    <p:extLst>
      <p:ext uri="{BB962C8B-B14F-4D97-AF65-F5344CB8AC3E}">
        <p14:creationId xmlns:p14="http://schemas.microsoft.com/office/powerpoint/2010/main" val="4271527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AT" sz="2800" dirty="0"/>
              <a:t>Errichtung Gebäude, Herstellungskosten – Lösung </a:t>
            </a:r>
            <a:r>
              <a:rPr lang="de-AT" sz="2800" dirty="0" err="1"/>
              <a:t>Bsp</a:t>
            </a:r>
            <a:r>
              <a:rPr lang="de-AT" sz="2800" dirty="0"/>
              <a:t> 1</a:t>
            </a:r>
          </a:p>
        </p:txBody>
      </p:sp>
      <p:sp>
        <p:nvSpPr>
          <p:cNvPr id="3" name="Inhaltsplatzhalter 2"/>
          <p:cNvSpPr>
            <a:spLocks noGrp="1"/>
          </p:cNvSpPr>
          <p:nvPr>
            <p:ph sz="quarter" idx="1"/>
          </p:nvPr>
        </p:nvSpPr>
        <p:spPr>
          <a:xfrm>
            <a:off x="251520" y="1196752"/>
            <a:ext cx="8892480" cy="4937760"/>
          </a:xfrm>
        </p:spPr>
        <p:txBody>
          <a:bodyPr>
            <a:normAutofit/>
          </a:bodyPr>
          <a:lstStyle/>
          <a:p>
            <a:pPr marL="0" indent="0">
              <a:buNone/>
            </a:pPr>
            <a:r>
              <a:rPr lang="de-AT" sz="1800" dirty="0"/>
              <a:t>Bei diesem Beispiel geht es um die Aktivierung von selbsterstellten Anlagen. Nachdem der Lohn und Materialaufwand beim Unternehmen im Aufwand erfasst ist, wird dieser Aufwand mit einer Ertragsbuchung neutralisiert. Die Herstellungskosten selbst sind im Unternehmensrecht wie im Steuerrecht genau definiert. </a:t>
            </a:r>
          </a:p>
          <a:p>
            <a:pPr marL="0" indent="0">
              <a:buNone/>
            </a:pPr>
            <a:endParaRPr lang="de-AT" sz="1800" dirty="0"/>
          </a:p>
          <a:p>
            <a:pPr marL="0" indent="0">
              <a:buNone/>
            </a:pPr>
            <a:r>
              <a:rPr lang="de-AT" sz="1600" dirty="0"/>
              <a:t>MEK		142.000</a:t>
            </a:r>
          </a:p>
          <a:p>
            <a:pPr marL="0" indent="0">
              <a:buNone/>
            </a:pPr>
            <a:r>
              <a:rPr lang="de-AT" sz="1600" dirty="0"/>
              <a:t>MGK 45%		  63.900</a:t>
            </a:r>
          </a:p>
          <a:p>
            <a:pPr marL="0" indent="0">
              <a:buNone/>
            </a:pPr>
            <a:r>
              <a:rPr lang="de-AT" sz="1600" dirty="0"/>
              <a:t>FL		136.000</a:t>
            </a:r>
          </a:p>
          <a:p>
            <a:pPr marL="0" indent="0">
              <a:buNone/>
            </a:pPr>
            <a:r>
              <a:rPr lang="de-AT" sz="1600" dirty="0"/>
              <a:t>FGK 155%		210.800</a:t>
            </a:r>
          </a:p>
          <a:p>
            <a:pPr marL="0" indent="0">
              <a:buNone/>
            </a:pPr>
            <a:r>
              <a:rPr lang="de-AT" sz="1600" dirty="0"/>
              <a:t>Zinsen		  </a:t>
            </a:r>
            <a:r>
              <a:rPr lang="de-AT" sz="1600" u="sng" dirty="0"/>
              <a:t>27.300</a:t>
            </a:r>
          </a:p>
          <a:p>
            <a:pPr marL="0" indent="0">
              <a:buNone/>
            </a:pPr>
            <a:r>
              <a:rPr lang="de-AT" sz="1600" dirty="0"/>
              <a:t>Höchstansatz	</a:t>
            </a:r>
            <a:r>
              <a:rPr lang="de-AT" sz="1600" u="sng" dirty="0"/>
              <a:t>580.000</a:t>
            </a:r>
          </a:p>
          <a:p>
            <a:pPr marL="0" indent="0">
              <a:buNone/>
            </a:pPr>
            <a:r>
              <a:rPr lang="de-AT" sz="1600" dirty="0"/>
              <a:t>§ 6 Z 2 a EStG	Zu den HK gehören angemessene Teile der Material- und Fertigungsgemeinkosten.</a:t>
            </a:r>
          </a:p>
          <a:p>
            <a:pPr marL="0" indent="0">
              <a:buNone/>
            </a:pPr>
            <a:r>
              <a:rPr lang="de-AT" sz="1600" dirty="0"/>
              <a:t>§ 203 Abs. 3 UGB	Bei HK können angemessene Teile von MGK und FGK eingerechnet werden.</a:t>
            </a:r>
          </a:p>
          <a:p>
            <a:pPr marL="0" indent="0">
              <a:buNone/>
            </a:pPr>
            <a:r>
              <a:rPr lang="de-AT" sz="1600" dirty="0"/>
              <a:t>§ 203 Abs. 4 UGB	Zinsen zur Finanzierung der Herstellung dürfen eingerechnet werden, soweit sie 		auf den Zeitraum der Herstellung entfallen.</a:t>
            </a:r>
          </a:p>
        </p:txBody>
      </p:sp>
    </p:spTree>
    <p:extLst>
      <p:ext uri="{BB962C8B-B14F-4D97-AF65-F5344CB8AC3E}">
        <p14:creationId xmlns:p14="http://schemas.microsoft.com/office/powerpoint/2010/main" val="19151634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0648"/>
            <a:ext cx="8229600" cy="360040"/>
          </a:xfrm>
        </p:spPr>
        <p:txBody>
          <a:bodyPr>
            <a:normAutofit fontScale="90000"/>
          </a:bodyPr>
          <a:lstStyle/>
          <a:p>
            <a:r>
              <a:rPr lang="de-AT" dirty="0"/>
              <a:t>Beispiel 2: Bilanzierung LW</a:t>
            </a:r>
          </a:p>
        </p:txBody>
      </p:sp>
      <p:sp>
        <p:nvSpPr>
          <p:cNvPr id="3" name="Inhaltsplatzhalter 2"/>
          <p:cNvSpPr>
            <a:spLocks noGrp="1"/>
          </p:cNvSpPr>
          <p:nvPr>
            <p:ph sz="quarter" idx="1"/>
          </p:nvPr>
        </p:nvSpPr>
        <p:spPr>
          <a:xfrm>
            <a:off x="467544" y="692696"/>
            <a:ext cx="8229600" cy="5441816"/>
          </a:xfrm>
        </p:spPr>
        <p:txBody>
          <a:bodyPr/>
          <a:lstStyle/>
          <a:p>
            <a:pPr marL="0" indent="0">
              <a:buNone/>
            </a:pPr>
            <a:r>
              <a:rPr lang="de-AT" dirty="0"/>
              <a:t>Eröffnungsbilanz per 01.01.20XX</a:t>
            </a:r>
          </a:p>
          <a:p>
            <a:pPr marL="0" indent="0">
              <a:buNone/>
            </a:pPr>
            <a:endParaRPr lang="de-AT" dirty="0"/>
          </a:p>
          <a:p>
            <a:pPr marL="0" indent="0">
              <a:buNone/>
            </a:pPr>
            <a:endParaRPr lang="de-AT" dirty="0"/>
          </a:p>
        </p:txBody>
      </p:sp>
      <p:cxnSp>
        <p:nvCxnSpPr>
          <p:cNvPr id="5" name="Gerade Verbindung 4"/>
          <p:cNvCxnSpPr/>
          <p:nvPr/>
        </p:nvCxnSpPr>
        <p:spPr>
          <a:xfrm>
            <a:off x="323528" y="1772816"/>
            <a:ext cx="84249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Gerade Verbindung 6"/>
          <p:cNvCxnSpPr/>
          <p:nvPr/>
        </p:nvCxnSpPr>
        <p:spPr>
          <a:xfrm>
            <a:off x="4427984" y="1412776"/>
            <a:ext cx="0" cy="5328592"/>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1691680" y="1372859"/>
            <a:ext cx="2592288" cy="369332"/>
          </a:xfrm>
          <a:prstGeom prst="rect">
            <a:avLst/>
          </a:prstGeom>
          <a:noFill/>
        </p:spPr>
        <p:txBody>
          <a:bodyPr wrap="square" rtlCol="0">
            <a:spAutoFit/>
          </a:bodyPr>
          <a:lstStyle/>
          <a:p>
            <a:r>
              <a:rPr lang="de-AT" dirty="0"/>
              <a:t>Aktiva </a:t>
            </a:r>
          </a:p>
        </p:txBody>
      </p:sp>
      <p:sp>
        <p:nvSpPr>
          <p:cNvPr id="12" name="Textfeld 11"/>
          <p:cNvSpPr txBox="1"/>
          <p:nvPr/>
        </p:nvSpPr>
        <p:spPr>
          <a:xfrm>
            <a:off x="5796136" y="1392906"/>
            <a:ext cx="1364696" cy="369332"/>
          </a:xfrm>
          <a:prstGeom prst="rect">
            <a:avLst/>
          </a:prstGeom>
          <a:noFill/>
        </p:spPr>
        <p:txBody>
          <a:bodyPr wrap="square" rtlCol="0">
            <a:spAutoFit/>
          </a:bodyPr>
          <a:lstStyle/>
          <a:p>
            <a:r>
              <a:rPr lang="de-AT" dirty="0"/>
              <a:t>Passiva</a:t>
            </a:r>
          </a:p>
        </p:txBody>
      </p:sp>
      <p:sp>
        <p:nvSpPr>
          <p:cNvPr id="13" name="Textfeld 12"/>
          <p:cNvSpPr txBox="1"/>
          <p:nvPr/>
        </p:nvSpPr>
        <p:spPr>
          <a:xfrm>
            <a:off x="323528" y="1988839"/>
            <a:ext cx="4104456" cy="3785652"/>
          </a:xfrm>
          <a:prstGeom prst="rect">
            <a:avLst/>
          </a:prstGeom>
          <a:noFill/>
        </p:spPr>
        <p:txBody>
          <a:bodyPr wrap="square" rtlCol="0">
            <a:spAutoFit/>
          </a:bodyPr>
          <a:lstStyle/>
          <a:p>
            <a:r>
              <a:rPr lang="de-AT" sz="1400" b="1" dirty="0"/>
              <a:t>A. ANLAGEVERMÖGEN</a:t>
            </a:r>
          </a:p>
          <a:p>
            <a:r>
              <a:rPr lang="de-AT" sz="1400" i="1" dirty="0"/>
              <a:t>  I. Sachanlagevermögen</a:t>
            </a:r>
          </a:p>
          <a:p>
            <a:r>
              <a:rPr lang="de-AT" sz="1200" dirty="0"/>
              <a:t>     1. Grundstücke, Grundstücksgleiche Rechte</a:t>
            </a:r>
          </a:p>
          <a:p>
            <a:r>
              <a:rPr lang="de-AT" sz="1200" dirty="0"/>
              <a:t>     2. Gebäude</a:t>
            </a:r>
          </a:p>
          <a:p>
            <a:r>
              <a:rPr lang="de-AT" sz="1200" dirty="0"/>
              <a:t>     3. Maschinen und Geräte</a:t>
            </a:r>
          </a:p>
          <a:p>
            <a:r>
              <a:rPr lang="de-AT" sz="1200" dirty="0"/>
              <a:t>     4. Betriebs- u. Geschäftsausstattung</a:t>
            </a:r>
          </a:p>
          <a:p>
            <a:r>
              <a:rPr lang="de-AT" sz="1200" dirty="0"/>
              <a:t>     5. Fuhrpark</a:t>
            </a:r>
          </a:p>
          <a:p>
            <a:r>
              <a:rPr lang="de-AT" sz="1200" dirty="0"/>
              <a:t>     6. Finanzanlagen</a:t>
            </a:r>
          </a:p>
          <a:p>
            <a:r>
              <a:rPr lang="de-AT" sz="1400" b="1" dirty="0"/>
              <a:t>B. UMLAUFVERMÖGEN</a:t>
            </a:r>
          </a:p>
          <a:p>
            <a:r>
              <a:rPr lang="de-AT" sz="1400" i="1" dirty="0"/>
              <a:t>   I. Vorräte</a:t>
            </a:r>
          </a:p>
          <a:p>
            <a:r>
              <a:rPr lang="de-AT" sz="1200" dirty="0"/>
              <a:t>     1. Roh-, Hilfs- und Betriebsstoffe</a:t>
            </a:r>
          </a:p>
          <a:p>
            <a:r>
              <a:rPr lang="de-AT" sz="1200" dirty="0"/>
              <a:t>     2. halbfertige Erzeugnisse</a:t>
            </a:r>
          </a:p>
          <a:p>
            <a:r>
              <a:rPr lang="de-AT" sz="1200" dirty="0"/>
              <a:t>     3. fertige Erzeugnisse</a:t>
            </a:r>
          </a:p>
          <a:p>
            <a:r>
              <a:rPr lang="de-AT" sz="1200" dirty="0"/>
              <a:t>     4. geleistete Anzahlungen</a:t>
            </a:r>
          </a:p>
          <a:p>
            <a:r>
              <a:rPr lang="de-AT" sz="1400" i="1" dirty="0"/>
              <a:t>   II. Forderungen und sonst. Vermögensgegenstände</a:t>
            </a:r>
          </a:p>
          <a:p>
            <a:r>
              <a:rPr lang="de-AT" sz="1400" i="1" dirty="0"/>
              <a:t>   III. Wertpapiere + Anteile</a:t>
            </a:r>
          </a:p>
          <a:p>
            <a:r>
              <a:rPr lang="de-AT" sz="1400" i="1" dirty="0"/>
              <a:t>   IV. Kassa, Guthaben Bank</a:t>
            </a:r>
          </a:p>
          <a:p>
            <a:r>
              <a:rPr lang="de-AT" sz="1400" b="1" dirty="0"/>
              <a:t>C. RECHNUNGSABGRENZUNGSPOSTEN</a:t>
            </a:r>
          </a:p>
        </p:txBody>
      </p:sp>
      <p:sp>
        <p:nvSpPr>
          <p:cNvPr id="16" name="Textfeld 15"/>
          <p:cNvSpPr txBox="1"/>
          <p:nvPr/>
        </p:nvSpPr>
        <p:spPr>
          <a:xfrm>
            <a:off x="4673599" y="1988839"/>
            <a:ext cx="4104456" cy="3908762"/>
          </a:xfrm>
          <a:prstGeom prst="rect">
            <a:avLst/>
          </a:prstGeom>
          <a:noFill/>
        </p:spPr>
        <p:txBody>
          <a:bodyPr wrap="square" rtlCol="0">
            <a:spAutoFit/>
          </a:bodyPr>
          <a:lstStyle/>
          <a:p>
            <a:r>
              <a:rPr lang="de-AT" sz="1400" b="1" dirty="0"/>
              <a:t>A. EIGENKAPITAL (= Summe)</a:t>
            </a:r>
          </a:p>
          <a:p>
            <a:r>
              <a:rPr lang="de-AT" sz="1400" i="1" dirty="0"/>
              <a:t>  I. Eigenkapital</a:t>
            </a:r>
          </a:p>
          <a:p>
            <a:r>
              <a:rPr lang="de-AT" sz="1200" dirty="0"/>
              <a:t>    1. Privatkonto</a:t>
            </a:r>
          </a:p>
          <a:p>
            <a:r>
              <a:rPr lang="de-AT" sz="1400" i="1" dirty="0"/>
              <a:t>  II. Kapitalrücklagen</a:t>
            </a:r>
          </a:p>
          <a:p>
            <a:r>
              <a:rPr lang="de-AT" sz="1200" dirty="0"/>
              <a:t>    1. Investitionszuwachsprämie</a:t>
            </a:r>
          </a:p>
          <a:p>
            <a:r>
              <a:rPr lang="de-AT" sz="1400" i="1" dirty="0"/>
              <a:t>   III. Gewinn</a:t>
            </a:r>
          </a:p>
          <a:p>
            <a:r>
              <a:rPr lang="de-AT" sz="1400" b="1" dirty="0"/>
              <a:t>B. UNVERSTEUERTE RÜCKLAGEN</a:t>
            </a:r>
          </a:p>
          <a:p>
            <a:r>
              <a:rPr lang="de-AT" sz="1200" dirty="0"/>
              <a:t>    1. Bewertungsreserve  aufgrund von Sonderabschreibungen</a:t>
            </a:r>
          </a:p>
          <a:p>
            <a:r>
              <a:rPr lang="de-AT" sz="1200" dirty="0"/>
              <a:t>    2. Bewertungsreserve – Übertragungsrücklage</a:t>
            </a:r>
          </a:p>
          <a:p>
            <a:r>
              <a:rPr lang="de-AT" sz="1400" b="1" dirty="0"/>
              <a:t>C. RÜCKSTELLUNGEN</a:t>
            </a:r>
          </a:p>
          <a:p>
            <a:r>
              <a:rPr lang="de-AT" sz="1200" dirty="0"/>
              <a:t>    1. Abfertigungsrückstellungen</a:t>
            </a:r>
          </a:p>
          <a:p>
            <a:r>
              <a:rPr lang="de-AT" sz="1200" dirty="0"/>
              <a:t>    2. Pensionsrückstellungen</a:t>
            </a:r>
          </a:p>
          <a:p>
            <a:r>
              <a:rPr lang="de-AT" sz="1200" dirty="0"/>
              <a:t>    3. Steuerrückstellungen</a:t>
            </a:r>
          </a:p>
          <a:p>
            <a:r>
              <a:rPr lang="de-AT" sz="1200" dirty="0"/>
              <a:t>    4. sonstige Rückstellungen</a:t>
            </a:r>
          </a:p>
          <a:p>
            <a:r>
              <a:rPr lang="de-AT" sz="1400" b="1" dirty="0"/>
              <a:t>D. VERBINDLICHKEITEN</a:t>
            </a:r>
          </a:p>
          <a:p>
            <a:r>
              <a:rPr lang="de-AT" sz="1400" b="1" dirty="0"/>
              <a:t>    </a:t>
            </a:r>
            <a:r>
              <a:rPr lang="de-AT" sz="1200" dirty="0"/>
              <a:t>1. gegenüber Kreditinstituten</a:t>
            </a:r>
          </a:p>
          <a:p>
            <a:r>
              <a:rPr lang="de-AT" sz="1200" dirty="0"/>
              <a:t>    2. erhaltene Anzahlungen</a:t>
            </a:r>
          </a:p>
          <a:p>
            <a:r>
              <a:rPr lang="de-AT" sz="1400" b="1" dirty="0"/>
              <a:t>E. RECHNUNGSABGRENZUNGSPOSTEN</a:t>
            </a:r>
          </a:p>
          <a:p>
            <a:endParaRPr lang="de-AT" sz="1200" dirty="0"/>
          </a:p>
        </p:txBody>
      </p:sp>
      <p:cxnSp>
        <p:nvCxnSpPr>
          <p:cNvPr id="17" name="Gerade Verbindung 16"/>
          <p:cNvCxnSpPr/>
          <p:nvPr/>
        </p:nvCxnSpPr>
        <p:spPr>
          <a:xfrm>
            <a:off x="215516" y="5869730"/>
            <a:ext cx="842493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15052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 A1 Grundstücke</a:t>
            </a:r>
          </a:p>
        </p:txBody>
      </p:sp>
      <p:sp>
        <p:nvSpPr>
          <p:cNvPr id="3" name="Inhaltsplatzhalter 2"/>
          <p:cNvSpPr>
            <a:spLocks noGrp="1"/>
          </p:cNvSpPr>
          <p:nvPr>
            <p:ph sz="quarter" idx="1"/>
          </p:nvPr>
        </p:nvSpPr>
        <p:spPr/>
        <p:txBody>
          <a:bodyPr>
            <a:normAutofit lnSpcReduction="10000"/>
          </a:bodyPr>
          <a:lstStyle/>
          <a:p>
            <a:r>
              <a:rPr lang="de-AT" dirty="0"/>
              <a:t>Grundstücke </a:t>
            </a:r>
          </a:p>
          <a:p>
            <a:r>
              <a:rPr lang="de-AT" dirty="0"/>
              <a:t>Bewertung mit ANKO (keine Abschreibung)</a:t>
            </a:r>
          </a:p>
          <a:p>
            <a:r>
              <a:rPr lang="de-AT" dirty="0"/>
              <a:t>Historische ANKO zum Zeitpunkt der Einlage ins Betriebsvermögen</a:t>
            </a:r>
          </a:p>
          <a:p>
            <a:r>
              <a:rPr lang="de-AT" dirty="0"/>
              <a:t>mit </a:t>
            </a:r>
            <a:r>
              <a:rPr lang="de-AT" dirty="0" err="1"/>
              <a:t>strl</a:t>
            </a:r>
            <a:r>
              <a:rPr lang="de-AT" dirty="0"/>
              <a:t>. MWR bei Veräußerung</a:t>
            </a:r>
          </a:p>
          <a:p>
            <a:r>
              <a:rPr lang="de-AT" dirty="0"/>
              <a:t>Achtung </a:t>
            </a:r>
            <a:r>
              <a:rPr lang="de-AT" dirty="0" err="1"/>
              <a:t>ImmoEst</a:t>
            </a:r>
            <a:endParaRPr lang="de-AT" dirty="0"/>
          </a:p>
          <a:p>
            <a:r>
              <a:rPr lang="de-AT" dirty="0"/>
              <a:t>3,5% oder 15% oder 25% Sonder-</a:t>
            </a:r>
            <a:r>
              <a:rPr lang="de-AT" dirty="0" err="1"/>
              <a:t>ESt</a:t>
            </a:r>
            <a:endParaRPr lang="de-AT" dirty="0"/>
          </a:p>
          <a:p>
            <a:pPr lvl="0"/>
            <a:r>
              <a:rPr lang="de-AT" dirty="0"/>
              <a:t>Grundstücke </a:t>
            </a:r>
          </a:p>
          <a:p>
            <a:r>
              <a:rPr lang="de-AT" dirty="0"/>
              <a:t>20 ha LN    400.000,-- Teilwert</a:t>
            </a:r>
          </a:p>
          <a:p>
            <a:r>
              <a:rPr lang="de-AT" u="sng" dirty="0"/>
              <a:t>  5 ha </a:t>
            </a:r>
            <a:r>
              <a:rPr lang="de-AT" u="sng" dirty="0" err="1"/>
              <a:t>FoWi</a:t>
            </a:r>
            <a:r>
              <a:rPr lang="de-AT" u="sng" dirty="0"/>
              <a:t>  25.000,-- Teilwert</a:t>
            </a:r>
            <a:endParaRPr lang="de-AT" dirty="0"/>
          </a:p>
          <a:p>
            <a:r>
              <a:rPr lang="de-AT" dirty="0"/>
              <a:t>                   425.000,--</a:t>
            </a:r>
          </a:p>
          <a:p>
            <a:endParaRPr lang="de-AT" dirty="0"/>
          </a:p>
        </p:txBody>
      </p:sp>
    </p:spTree>
    <p:extLst>
      <p:ext uri="{BB962C8B-B14F-4D97-AF65-F5344CB8AC3E}">
        <p14:creationId xmlns:p14="http://schemas.microsoft.com/office/powerpoint/2010/main" val="40904131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 A2 Gebäudebewertung</a:t>
            </a:r>
          </a:p>
        </p:txBody>
      </p:sp>
      <p:sp>
        <p:nvSpPr>
          <p:cNvPr id="3" name="Inhaltsplatzhalter 2"/>
          <p:cNvSpPr>
            <a:spLocks noGrp="1"/>
          </p:cNvSpPr>
          <p:nvPr>
            <p:ph sz="quarter" idx="1"/>
          </p:nvPr>
        </p:nvSpPr>
        <p:spPr>
          <a:xfrm>
            <a:off x="323528" y="1196752"/>
            <a:ext cx="8712968" cy="4937760"/>
          </a:xfrm>
        </p:spPr>
        <p:txBody>
          <a:bodyPr>
            <a:normAutofit fontScale="92500" lnSpcReduction="20000"/>
          </a:bodyPr>
          <a:lstStyle/>
          <a:p>
            <a:r>
              <a:rPr lang="de-AT" sz="2000" dirty="0"/>
              <a:t>Maße, Fläche etc.</a:t>
            </a:r>
          </a:p>
          <a:p>
            <a:r>
              <a:rPr lang="de-AT" sz="2000" dirty="0"/>
              <a:t>Baujahr, Bauweise (Beton, Holz etc.)</a:t>
            </a:r>
          </a:p>
          <a:p>
            <a:r>
              <a:rPr lang="de-AT" sz="2000" dirty="0"/>
              <a:t>Schätzung als Wiederherstellungswert heute</a:t>
            </a:r>
          </a:p>
          <a:p>
            <a:r>
              <a:rPr lang="de-AT" sz="2000" dirty="0"/>
              <a:t>Abzinsung zum Baupreisindex</a:t>
            </a:r>
          </a:p>
          <a:p>
            <a:r>
              <a:rPr lang="de-AT" sz="2000" dirty="0"/>
              <a:t>Fortgeschriebener Anschaffungswert </a:t>
            </a:r>
          </a:p>
          <a:p>
            <a:pPr marL="0" indent="0">
              <a:buNone/>
            </a:pPr>
            <a:r>
              <a:rPr lang="de-AT" sz="2000" dirty="0"/>
              <a:t> 	(ANW historisch – lfd. </a:t>
            </a:r>
            <a:r>
              <a:rPr lang="de-AT" sz="2000" dirty="0" err="1"/>
              <a:t>AfA</a:t>
            </a:r>
            <a:r>
              <a:rPr lang="de-AT" sz="2000" dirty="0"/>
              <a:t>)</a:t>
            </a:r>
          </a:p>
          <a:p>
            <a:r>
              <a:rPr lang="de-AT" sz="2000" dirty="0"/>
              <a:t>ND </a:t>
            </a:r>
            <a:r>
              <a:rPr lang="de-AT" sz="2000" dirty="0" err="1"/>
              <a:t>strl</a:t>
            </a:r>
            <a:r>
              <a:rPr lang="de-AT" sz="2000" dirty="0"/>
              <a:t>. 33 Jahre oder kürzer wenn überproportionale Nutzung erfolgt, z.B. Ställe</a:t>
            </a:r>
          </a:p>
          <a:p>
            <a:pPr marL="0" indent="0">
              <a:buNone/>
            </a:pPr>
            <a:endParaRPr lang="de-AT" sz="2000" dirty="0"/>
          </a:p>
          <a:p>
            <a:r>
              <a:rPr lang="de-AT" sz="2000" dirty="0"/>
              <a:t>Beispiel:	</a:t>
            </a:r>
            <a:r>
              <a:rPr lang="de-AT" sz="2000" dirty="0" err="1"/>
              <a:t>Stadl</a:t>
            </a:r>
            <a:r>
              <a:rPr lang="de-AT" sz="2000" dirty="0"/>
              <a:t> BJ 1900 egal welcher Wert heute (</a:t>
            </a:r>
            <a:r>
              <a:rPr lang="de-AT" sz="2000" dirty="0" err="1"/>
              <a:t>strl</a:t>
            </a:r>
            <a:r>
              <a:rPr lang="de-AT" sz="2000" dirty="0"/>
              <a:t>. abgeschrieben)</a:t>
            </a:r>
          </a:p>
          <a:p>
            <a:pPr marL="0" indent="0">
              <a:buNone/>
            </a:pPr>
            <a:r>
              <a:rPr lang="de-AT" sz="2000" dirty="0"/>
              <a:t>		UGB trotzdem wichtig (tatsächlich historischer Wert)</a:t>
            </a:r>
          </a:p>
          <a:p>
            <a:pPr marL="0" indent="0">
              <a:buNone/>
            </a:pPr>
            <a:r>
              <a:rPr lang="de-AT" sz="2000" dirty="0"/>
              <a:t>		jedoch kein Einfluss auf das Bilanzbild!!!</a:t>
            </a:r>
          </a:p>
          <a:p>
            <a:pPr marL="0" indent="0">
              <a:buNone/>
            </a:pPr>
            <a:endParaRPr lang="de-AT" sz="2000" dirty="0"/>
          </a:p>
          <a:p>
            <a:r>
              <a:rPr lang="de-AT" sz="2000" dirty="0"/>
              <a:t>andere Gebäude wie in EBK dargestellt</a:t>
            </a:r>
          </a:p>
          <a:p>
            <a:r>
              <a:rPr lang="de-AT" sz="2000" dirty="0"/>
              <a:t>Siehe Anlageverzeichnis </a:t>
            </a:r>
            <a:r>
              <a:rPr lang="de-AT" sz="2000" dirty="0" err="1"/>
              <a:t>MoneyMaker</a:t>
            </a:r>
            <a:endParaRPr lang="de-AT" sz="1700" dirty="0"/>
          </a:p>
          <a:p>
            <a:pPr marL="274320" lvl="1" indent="0">
              <a:buNone/>
            </a:pPr>
            <a:r>
              <a:rPr lang="de-AT" sz="2000" dirty="0"/>
              <a:t>	</a:t>
            </a:r>
          </a:p>
        </p:txBody>
      </p:sp>
    </p:spTree>
    <p:extLst>
      <p:ext uri="{BB962C8B-B14F-4D97-AF65-F5344CB8AC3E}">
        <p14:creationId xmlns:p14="http://schemas.microsoft.com/office/powerpoint/2010/main" val="39812717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 A3 Maschinenbewertung</a:t>
            </a:r>
          </a:p>
        </p:txBody>
      </p:sp>
      <p:sp>
        <p:nvSpPr>
          <p:cNvPr id="3" name="Inhaltsplatzhalter 2"/>
          <p:cNvSpPr>
            <a:spLocks noGrp="1"/>
          </p:cNvSpPr>
          <p:nvPr>
            <p:ph sz="quarter" idx="1"/>
          </p:nvPr>
        </p:nvSpPr>
        <p:spPr/>
        <p:txBody>
          <a:bodyPr>
            <a:normAutofit/>
          </a:bodyPr>
          <a:lstStyle/>
          <a:p>
            <a:r>
              <a:rPr lang="de-AT" sz="2000" dirty="0"/>
              <a:t>BJ und Anschaffungsjahr entscheidend</a:t>
            </a:r>
          </a:p>
          <a:p>
            <a:r>
              <a:rPr lang="de-AT" sz="2000" dirty="0"/>
              <a:t>Historische Anschaffungskosten reduziert um die </a:t>
            </a:r>
            <a:r>
              <a:rPr lang="de-AT" sz="2000" dirty="0" err="1"/>
              <a:t>AfA</a:t>
            </a:r>
            <a:r>
              <a:rPr lang="de-AT" sz="2000" dirty="0"/>
              <a:t> entsprechend der Nutzungsdauer</a:t>
            </a:r>
          </a:p>
          <a:p>
            <a:r>
              <a:rPr lang="de-AT" sz="2000" dirty="0"/>
              <a:t>Selbsterstellte Maschinen sind mit Vergleichswerten (gemeiner Wert, Teilwert) verringert um die </a:t>
            </a:r>
            <a:r>
              <a:rPr lang="de-AT" sz="2000" dirty="0" err="1"/>
              <a:t>AfA</a:t>
            </a:r>
            <a:r>
              <a:rPr lang="de-AT" sz="2000" dirty="0"/>
              <a:t> anzusetzen</a:t>
            </a:r>
          </a:p>
          <a:p>
            <a:r>
              <a:rPr lang="de-AT" sz="2000" dirty="0"/>
              <a:t>Alternativ selbsterstellte Maschinen mit kalk. Herstellungskosten anzusetzen, wenn am Markt diese Maschine nicht existiert (Spezialmaschinen)</a:t>
            </a:r>
          </a:p>
          <a:p>
            <a:r>
              <a:rPr lang="de-AT" sz="2000" u="sng" dirty="0"/>
              <a:t>Beispiel</a:t>
            </a:r>
            <a:r>
              <a:rPr lang="de-AT" sz="2000" dirty="0"/>
              <a:t>: 	</a:t>
            </a:r>
            <a:r>
              <a:rPr lang="de-AT" sz="1600" dirty="0"/>
              <a:t>Pflug BJ 1999 wurde am 10.01.2006 um  Euro 10.000,- 	gekauft</a:t>
            </a:r>
          </a:p>
          <a:p>
            <a:pPr marL="0" indent="0">
              <a:buNone/>
            </a:pPr>
            <a:r>
              <a:rPr lang="de-AT" sz="1600" dirty="0"/>
              <a:t>		</a:t>
            </a:r>
            <a:r>
              <a:rPr lang="de-AT" sz="1600" dirty="0">
                <a:sym typeface="Wingdings" panose="05000000000000000000" pitchFamily="2" charset="2"/>
              </a:rPr>
              <a:t> ANKO Euro 10.000,-         ND 10 Jahre       </a:t>
            </a:r>
            <a:r>
              <a:rPr lang="de-AT" sz="1600" dirty="0" err="1">
                <a:sym typeface="Wingdings" panose="05000000000000000000" pitchFamily="2" charset="2"/>
              </a:rPr>
              <a:t>AfA</a:t>
            </a:r>
            <a:r>
              <a:rPr lang="de-AT" sz="1600" dirty="0">
                <a:sym typeface="Wingdings" panose="05000000000000000000" pitchFamily="2" charset="2"/>
              </a:rPr>
              <a:t> 1000,- p.a.</a:t>
            </a:r>
          </a:p>
          <a:p>
            <a:pPr marL="0" indent="0">
              <a:buNone/>
            </a:pPr>
            <a:r>
              <a:rPr lang="de-AT" sz="1600" dirty="0">
                <a:sym typeface="Wingdings" panose="05000000000000000000" pitchFamily="2" charset="2"/>
              </a:rPr>
              <a:t>		 Ansatz EBK 01.01.2013:  10.000,-  - 7 x 1.000,- = </a:t>
            </a:r>
            <a:r>
              <a:rPr lang="de-AT" sz="1600" b="1" dirty="0">
                <a:sym typeface="Wingdings" panose="05000000000000000000" pitchFamily="2" charset="2"/>
              </a:rPr>
              <a:t>Euro</a:t>
            </a:r>
            <a:r>
              <a:rPr lang="de-AT" sz="1600" dirty="0">
                <a:sym typeface="Wingdings" panose="05000000000000000000" pitchFamily="2" charset="2"/>
              </a:rPr>
              <a:t> </a:t>
            </a:r>
            <a:r>
              <a:rPr lang="de-AT" sz="1600" b="1" dirty="0">
                <a:sym typeface="Wingdings" panose="05000000000000000000" pitchFamily="2" charset="2"/>
              </a:rPr>
              <a:t>3.000,-</a:t>
            </a:r>
          </a:p>
          <a:p>
            <a:pPr marL="0" indent="0">
              <a:buNone/>
            </a:pPr>
            <a:r>
              <a:rPr lang="de-AT" sz="1600" dirty="0">
                <a:sym typeface="Wingdings" panose="05000000000000000000" pitchFamily="2" charset="2"/>
              </a:rPr>
              <a:t>		 RND 3 Jahre</a:t>
            </a:r>
          </a:p>
          <a:p>
            <a:pPr marL="0" indent="0">
              <a:buNone/>
            </a:pPr>
            <a:r>
              <a:rPr lang="de-AT" sz="1600" dirty="0"/>
              <a:t>Siehe Anlageverzeichnis </a:t>
            </a:r>
            <a:r>
              <a:rPr lang="de-AT" sz="1600" dirty="0" err="1"/>
              <a:t>MoneyMaker</a:t>
            </a:r>
            <a:endParaRPr lang="de-AT" sz="1600" dirty="0"/>
          </a:p>
        </p:txBody>
      </p:sp>
    </p:spTree>
    <p:extLst>
      <p:ext uri="{BB962C8B-B14F-4D97-AF65-F5344CB8AC3E}">
        <p14:creationId xmlns:p14="http://schemas.microsoft.com/office/powerpoint/2010/main" val="16185600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 A4 Betriebs- und Geschäftsausstattung</a:t>
            </a:r>
          </a:p>
        </p:txBody>
      </p:sp>
      <p:sp>
        <p:nvSpPr>
          <p:cNvPr id="3" name="Inhaltsplatzhalter 2"/>
          <p:cNvSpPr>
            <a:spLocks noGrp="1"/>
          </p:cNvSpPr>
          <p:nvPr>
            <p:ph sz="quarter" idx="1"/>
          </p:nvPr>
        </p:nvSpPr>
        <p:spPr>
          <a:xfrm>
            <a:off x="467544" y="1196752"/>
            <a:ext cx="8229600" cy="5472608"/>
          </a:xfrm>
        </p:spPr>
        <p:txBody>
          <a:bodyPr>
            <a:normAutofit/>
          </a:bodyPr>
          <a:lstStyle/>
          <a:p>
            <a:pPr marL="0" indent="0">
              <a:buNone/>
            </a:pPr>
            <a:r>
              <a:rPr lang="de-AT" sz="2000" u="sng" dirty="0"/>
              <a:t>3.1 Festwert lebendes Inventar</a:t>
            </a:r>
            <a:r>
              <a:rPr lang="de-AT" sz="2000" dirty="0"/>
              <a:t>:</a:t>
            </a:r>
          </a:p>
          <a:p>
            <a:r>
              <a:rPr lang="de-AT" sz="1500" dirty="0"/>
              <a:t>Milchkühe und Zuchtschweine sind Anlagegüter</a:t>
            </a:r>
          </a:p>
          <a:p>
            <a:r>
              <a:rPr lang="de-AT" sz="1500" dirty="0"/>
              <a:t>Ansatz zum Festwert: lt. § 209 UGB</a:t>
            </a:r>
          </a:p>
          <a:p>
            <a:r>
              <a:rPr lang="de-AT" sz="1500" dirty="0"/>
              <a:t>lt. Herrschender </a:t>
            </a:r>
            <a:r>
              <a:rPr lang="de-AT" sz="1500" dirty="0" err="1"/>
              <a:t>Lit.meinung</a:t>
            </a:r>
            <a:r>
              <a:rPr lang="de-AT" sz="1500" dirty="0"/>
              <a:t>: 30-50% vom gemeinem Wert (Verkehrswert):</a:t>
            </a:r>
          </a:p>
          <a:p>
            <a:pPr marL="0" indent="0">
              <a:buNone/>
            </a:pPr>
            <a:r>
              <a:rPr lang="de-AT" sz="1500" dirty="0"/>
              <a:t>	40 Milchkühe x 1500,- 	= 60.000,-</a:t>
            </a:r>
          </a:p>
          <a:p>
            <a:pPr marL="0" indent="0">
              <a:buNone/>
            </a:pPr>
            <a:r>
              <a:rPr lang="de-AT" sz="1500" dirty="0"/>
              <a:t>	Ansatz 50% 		= 30.000,-</a:t>
            </a:r>
          </a:p>
          <a:p>
            <a:r>
              <a:rPr lang="de-AT" sz="1500" dirty="0"/>
              <a:t>Darstellung eines ordnungsgemäßen Bilanzbildes, außerdem erhöht dies die EK-Quote</a:t>
            </a:r>
          </a:p>
          <a:p>
            <a:r>
              <a:rPr lang="de-AT" sz="1500" dirty="0"/>
              <a:t>Zuchtschweine gleicher Ansatz</a:t>
            </a:r>
          </a:p>
          <a:p>
            <a:pPr marL="0" indent="0">
              <a:buNone/>
            </a:pPr>
            <a:r>
              <a:rPr lang="de-AT" sz="1500" dirty="0"/>
              <a:t>       30 </a:t>
            </a:r>
            <a:r>
              <a:rPr lang="de-AT" sz="1500" dirty="0" err="1"/>
              <a:t>Stk</a:t>
            </a:r>
            <a:r>
              <a:rPr lang="de-AT" sz="1500" dirty="0"/>
              <a:t>. x 350 x 0,50 = 5.250,--</a:t>
            </a:r>
          </a:p>
          <a:p>
            <a:pPr marL="0" indent="0">
              <a:buNone/>
            </a:pPr>
            <a:endParaRPr lang="de-AT" sz="800" dirty="0"/>
          </a:p>
          <a:p>
            <a:pPr marL="0" indent="0">
              <a:buNone/>
            </a:pPr>
            <a:r>
              <a:rPr lang="de-AT" sz="2000" u="sng" dirty="0"/>
              <a:t>3.2 Festwert stehendes Holz:</a:t>
            </a:r>
          </a:p>
          <a:p>
            <a:r>
              <a:rPr lang="de-AT" sz="1600" dirty="0"/>
              <a:t>5 ha </a:t>
            </a:r>
            <a:r>
              <a:rPr lang="de-AT" sz="1600" dirty="0" err="1"/>
              <a:t>FoWi</a:t>
            </a:r>
            <a:r>
              <a:rPr lang="de-AT" sz="1600" dirty="0"/>
              <a:t>  x  200 </a:t>
            </a:r>
            <a:r>
              <a:rPr lang="de-AT" sz="1600" dirty="0" err="1"/>
              <a:t>fm</a:t>
            </a:r>
            <a:r>
              <a:rPr lang="de-AT" sz="1600" dirty="0"/>
              <a:t>  x  20 € / ha  =&gt;  20.000,--</a:t>
            </a:r>
          </a:p>
          <a:p>
            <a:endParaRPr lang="de-AT" sz="1500" dirty="0"/>
          </a:p>
          <a:p>
            <a:pPr marL="0" indent="0">
              <a:buNone/>
            </a:pPr>
            <a:r>
              <a:rPr lang="de-AT" sz="2000" u="sng" dirty="0"/>
              <a:t>3.3 Festwert Motorsägen, Kleingeräte, Werkzeuge</a:t>
            </a:r>
            <a:r>
              <a:rPr lang="de-AT" sz="2000" dirty="0"/>
              <a:t>:</a:t>
            </a:r>
          </a:p>
          <a:p>
            <a:r>
              <a:rPr lang="de-AT" sz="1500" dirty="0"/>
              <a:t>Festwert</a:t>
            </a:r>
          </a:p>
          <a:p>
            <a:pPr marL="0" indent="0">
              <a:buNone/>
            </a:pPr>
            <a:endParaRPr lang="de-AT" sz="2400" dirty="0"/>
          </a:p>
          <a:p>
            <a:pPr marL="0" indent="0">
              <a:buNone/>
            </a:pPr>
            <a:endParaRPr lang="de-AT" sz="2400" dirty="0"/>
          </a:p>
        </p:txBody>
      </p:sp>
    </p:spTree>
    <p:extLst>
      <p:ext uri="{BB962C8B-B14F-4D97-AF65-F5344CB8AC3E}">
        <p14:creationId xmlns:p14="http://schemas.microsoft.com/office/powerpoint/2010/main" val="29717164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 A5 Fuhrpark</a:t>
            </a:r>
          </a:p>
        </p:txBody>
      </p:sp>
      <p:sp>
        <p:nvSpPr>
          <p:cNvPr id="3" name="Inhaltsplatzhalter 2"/>
          <p:cNvSpPr>
            <a:spLocks noGrp="1"/>
          </p:cNvSpPr>
          <p:nvPr>
            <p:ph sz="quarter" idx="1"/>
          </p:nvPr>
        </p:nvSpPr>
        <p:spPr>
          <a:xfrm>
            <a:off x="467544" y="1340768"/>
            <a:ext cx="8229600" cy="4793744"/>
          </a:xfrm>
        </p:spPr>
        <p:txBody>
          <a:bodyPr/>
          <a:lstStyle/>
          <a:p>
            <a:r>
              <a:rPr lang="de-AT" dirty="0"/>
              <a:t>Behandlung wie Maschinen und Geräte</a:t>
            </a:r>
          </a:p>
        </p:txBody>
      </p:sp>
    </p:spTree>
    <p:extLst>
      <p:ext uri="{BB962C8B-B14F-4D97-AF65-F5344CB8AC3E}">
        <p14:creationId xmlns:p14="http://schemas.microsoft.com/office/powerpoint/2010/main" val="14502981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 A5 Beteiligungen</a:t>
            </a:r>
          </a:p>
        </p:txBody>
      </p:sp>
      <p:sp>
        <p:nvSpPr>
          <p:cNvPr id="3" name="Inhaltsplatzhalter 2"/>
          <p:cNvSpPr>
            <a:spLocks noGrp="1"/>
          </p:cNvSpPr>
          <p:nvPr>
            <p:ph sz="quarter" idx="1"/>
          </p:nvPr>
        </p:nvSpPr>
        <p:spPr>
          <a:xfrm>
            <a:off x="467544" y="1803608"/>
            <a:ext cx="8229600" cy="4361696"/>
          </a:xfrm>
        </p:spPr>
        <p:txBody>
          <a:bodyPr/>
          <a:lstStyle/>
          <a:p>
            <a:r>
              <a:rPr lang="de-AT" dirty="0"/>
              <a:t>z.B.: Beteiligung an Milchgenossenschaften, Maschinenring</a:t>
            </a:r>
          </a:p>
          <a:p>
            <a:r>
              <a:rPr lang="de-AT" dirty="0"/>
              <a:t>Milchkontingent nur bei Erwerb</a:t>
            </a:r>
          </a:p>
          <a:p>
            <a:pPr marL="0" indent="0">
              <a:buNone/>
            </a:pPr>
            <a:endParaRPr lang="de-AT" dirty="0"/>
          </a:p>
          <a:p>
            <a:r>
              <a:rPr lang="de-AT" dirty="0"/>
              <a:t>Strenges Niederstwertprinzip </a:t>
            </a:r>
            <a:r>
              <a:rPr lang="de-AT" dirty="0">
                <a:sym typeface="Wingdings" panose="05000000000000000000" pitchFamily="2" charset="2"/>
              </a:rPr>
              <a:t> § 204 (1) UGB</a:t>
            </a:r>
            <a:r>
              <a:rPr lang="de-AT" dirty="0"/>
              <a:t> </a:t>
            </a:r>
          </a:p>
        </p:txBody>
      </p:sp>
    </p:spTree>
    <p:extLst>
      <p:ext uri="{BB962C8B-B14F-4D97-AF65-F5344CB8AC3E}">
        <p14:creationId xmlns:p14="http://schemas.microsoft.com/office/powerpoint/2010/main" val="21846194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 B.I.1 Roh-, Hilfs und Betriebsstoffe</a:t>
            </a:r>
          </a:p>
        </p:txBody>
      </p:sp>
      <p:sp>
        <p:nvSpPr>
          <p:cNvPr id="3" name="Inhaltsplatzhalter 2"/>
          <p:cNvSpPr>
            <a:spLocks noGrp="1"/>
          </p:cNvSpPr>
          <p:nvPr>
            <p:ph sz="quarter" idx="1"/>
          </p:nvPr>
        </p:nvSpPr>
        <p:spPr/>
        <p:txBody>
          <a:bodyPr>
            <a:normAutofit/>
          </a:bodyPr>
          <a:lstStyle/>
          <a:p>
            <a:r>
              <a:rPr lang="de-AT" sz="2400" dirty="0"/>
              <a:t>Dünger, Pflanzenschutzmittel, Saatgut, Futtermittel (auch selbst erzeugte)</a:t>
            </a:r>
          </a:p>
          <a:p>
            <a:pPr marL="0" indent="0">
              <a:buNone/>
            </a:pPr>
            <a:endParaRPr lang="de-AT" sz="2400" dirty="0"/>
          </a:p>
          <a:p>
            <a:r>
              <a:rPr lang="de-AT" sz="2400" dirty="0"/>
              <a:t>Anschaffungs- und Herstellungskosten</a:t>
            </a:r>
          </a:p>
          <a:p>
            <a:pPr marL="0" indent="0">
              <a:buNone/>
            </a:pPr>
            <a:endParaRPr lang="de-AT" sz="2400" dirty="0"/>
          </a:p>
          <a:p>
            <a:r>
              <a:rPr lang="de-AT" sz="2400" dirty="0"/>
              <a:t>Niederstwertprinzip (Preisschwankungen im Einkauf dürfen berücksichtigt werden</a:t>
            </a:r>
          </a:p>
          <a:p>
            <a:endParaRPr lang="de-AT" sz="2400" dirty="0"/>
          </a:p>
        </p:txBody>
      </p:sp>
    </p:spTree>
    <p:extLst>
      <p:ext uri="{BB962C8B-B14F-4D97-AF65-F5344CB8AC3E}">
        <p14:creationId xmlns:p14="http://schemas.microsoft.com/office/powerpoint/2010/main" val="20137678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B.I.2+3 halbfertige und fertige Erzeugnisse</a:t>
            </a:r>
          </a:p>
        </p:txBody>
      </p:sp>
      <p:sp>
        <p:nvSpPr>
          <p:cNvPr id="3" name="Inhaltsplatzhalter 2"/>
          <p:cNvSpPr>
            <a:spLocks noGrp="1"/>
          </p:cNvSpPr>
          <p:nvPr>
            <p:ph sz="quarter" idx="1"/>
          </p:nvPr>
        </p:nvSpPr>
        <p:spPr>
          <a:xfrm>
            <a:off x="467544" y="1196752"/>
            <a:ext cx="8229600" cy="5256584"/>
          </a:xfrm>
        </p:spPr>
        <p:txBody>
          <a:bodyPr>
            <a:normAutofit/>
          </a:bodyPr>
          <a:lstStyle/>
          <a:p>
            <a:r>
              <a:rPr lang="de-AT" sz="2400" dirty="0"/>
              <a:t>Stehendes Holz</a:t>
            </a:r>
          </a:p>
          <a:p>
            <a:r>
              <a:rPr lang="de-AT" sz="2400" dirty="0"/>
              <a:t>Herbstanbau</a:t>
            </a:r>
          </a:p>
          <a:p>
            <a:r>
              <a:rPr lang="de-AT" sz="2400" dirty="0"/>
              <a:t>Tierbestand (Umlaufvermögen): Kälber, Ferkel, Mastvieh</a:t>
            </a:r>
          </a:p>
          <a:p>
            <a:pPr marL="0" indent="0">
              <a:buNone/>
            </a:pPr>
            <a:endParaRPr lang="de-AT" sz="1400" dirty="0"/>
          </a:p>
          <a:p>
            <a:r>
              <a:rPr lang="de-AT" sz="2400" u="sng" dirty="0"/>
              <a:t>Bewertung stehendes Holz</a:t>
            </a:r>
            <a:r>
              <a:rPr lang="de-AT" sz="2400" dirty="0"/>
              <a:t>: </a:t>
            </a:r>
            <a:r>
              <a:rPr lang="de-AT" sz="2400" dirty="0" err="1"/>
              <a:t>retograde</a:t>
            </a:r>
            <a:r>
              <a:rPr lang="de-AT" sz="2400" dirty="0"/>
              <a:t> Bewertung:</a:t>
            </a:r>
          </a:p>
          <a:p>
            <a:pPr marL="0" indent="0">
              <a:buNone/>
              <a:tabLst>
                <a:tab pos="896938" algn="l"/>
                <a:tab pos="5743575" algn="r"/>
              </a:tabLst>
            </a:pPr>
            <a:r>
              <a:rPr lang="de-AT" sz="2400" dirty="0"/>
              <a:t>	</a:t>
            </a:r>
            <a:r>
              <a:rPr lang="de-AT" sz="1400" dirty="0"/>
              <a:t>Verkaufspreis	65</a:t>
            </a:r>
          </a:p>
          <a:p>
            <a:pPr marL="0" indent="0">
              <a:buNone/>
              <a:tabLst>
                <a:tab pos="896938" algn="l"/>
                <a:tab pos="5743575" algn="r"/>
              </a:tabLst>
            </a:pPr>
            <a:r>
              <a:rPr lang="de-AT" sz="1400" dirty="0"/>
              <a:t>	- Gewinn	-5</a:t>
            </a:r>
          </a:p>
          <a:p>
            <a:pPr marL="0" indent="0">
              <a:buNone/>
              <a:tabLst>
                <a:tab pos="896938" algn="l"/>
                <a:tab pos="5743575" algn="r"/>
              </a:tabLst>
            </a:pPr>
            <a:r>
              <a:rPr lang="de-AT" sz="1400" dirty="0"/>
              <a:t>	- Bringungskosten	-30</a:t>
            </a:r>
          </a:p>
          <a:p>
            <a:pPr marL="0" indent="0">
              <a:buNone/>
              <a:tabLst>
                <a:tab pos="896938" algn="l"/>
                <a:tab pos="5743575" algn="r"/>
              </a:tabLst>
            </a:pPr>
            <a:r>
              <a:rPr lang="de-AT" sz="1400" dirty="0"/>
              <a:t>	</a:t>
            </a:r>
            <a:r>
              <a:rPr lang="de-AT" sz="1400" u="sng" dirty="0"/>
              <a:t>- Wiederaufforstung (Pflanzen, Pflege der ersten Jahre)	-10</a:t>
            </a:r>
          </a:p>
          <a:p>
            <a:pPr marL="0" indent="0">
              <a:buNone/>
              <a:tabLst>
                <a:tab pos="896938" algn="l"/>
                <a:tab pos="5743575" algn="r"/>
              </a:tabLst>
            </a:pPr>
            <a:r>
              <a:rPr lang="de-AT" sz="1400" dirty="0"/>
              <a:t>		20</a:t>
            </a:r>
          </a:p>
          <a:p>
            <a:pPr lvl="0"/>
            <a:r>
              <a:rPr lang="de-AT" sz="2400" dirty="0"/>
              <a:t>Festwert stehendes Holz </a:t>
            </a:r>
          </a:p>
          <a:p>
            <a:r>
              <a:rPr lang="de-AT" sz="2400" dirty="0"/>
              <a:t>5 ha </a:t>
            </a:r>
            <a:r>
              <a:rPr lang="de-AT" sz="2400" dirty="0" err="1"/>
              <a:t>FoWi</a:t>
            </a:r>
            <a:r>
              <a:rPr lang="de-AT" sz="2400" dirty="0"/>
              <a:t>  x  200 </a:t>
            </a:r>
            <a:r>
              <a:rPr lang="de-AT" sz="2400" dirty="0" err="1"/>
              <a:t>fm</a:t>
            </a:r>
            <a:r>
              <a:rPr lang="de-AT" sz="2400" dirty="0"/>
              <a:t>  x  20 € / ha  =&gt;  20.000,--</a:t>
            </a:r>
          </a:p>
          <a:p>
            <a:pPr marL="0" indent="0">
              <a:buNone/>
            </a:pPr>
            <a:endParaRPr lang="de-AT" sz="2400" dirty="0"/>
          </a:p>
          <a:p>
            <a:endParaRPr lang="de-AT" sz="2400" dirty="0"/>
          </a:p>
        </p:txBody>
      </p:sp>
      <p:sp>
        <p:nvSpPr>
          <p:cNvPr id="4" name="Geschweifte Klammer rechts 3"/>
          <p:cNvSpPr/>
          <p:nvPr/>
        </p:nvSpPr>
        <p:spPr>
          <a:xfrm>
            <a:off x="3918997" y="5553729"/>
            <a:ext cx="45719" cy="43204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Tree>
    <p:extLst>
      <p:ext uri="{BB962C8B-B14F-4D97-AF65-F5344CB8AC3E}">
        <p14:creationId xmlns:p14="http://schemas.microsoft.com/office/powerpoint/2010/main" val="365266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Privateinlagen und -entnahmen</a:t>
            </a:r>
          </a:p>
        </p:txBody>
      </p:sp>
      <p:sp>
        <p:nvSpPr>
          <p:cNvPr id="3" name="Textfeld 2"/>
          <p:cNvSpPr txBox="1"/>
          <p:nvPr/>
        </p:nvSpPr>
        <p:spPr>
          <a:xfrm>
            <a:off x="543494" y="1268760"/>
            <a:ext cx="7920880" cy="4893647"/>
          </a:xfrm>
          <a:prstGeom prst="rect">
            <a:avLst/>
          </a:prstGeom>
          <a:noFill/>
        </p:spPr>
        <p:txBody>
          <a:bodyPr wrap="square" rtlCol="0">
            <a:spAutoFit/>
          </a:bodyPr>
          <a:lstStyle/>
          <a:p>
            <a:pPr>
              <a:lnSpc>
                <a:spcPct val="150000"/>
              </a:lnSpc>
            </a:pPr>
            <a:r>
              <a:rPr lang="de-DE" sz="1600" b="1" dirty="0"/>
              <a:t>Sind alle nicht betrieblich veranlassten </a:t>
            </a:r>
            <a:r>
              <a:rPr lang="de-DE" sz="1600" b="1" dirty="0" err="1"/>
              <a:t>Wertzu</a:t>
            </a:r>
            <a:r>
              <a:rPr lang="de-DE" sz="1600" b="1" dirty="0"/>
              <a:t>- und –</a:t>
            </a:r>
            <a:r>
              <a:rPr lang="de-DE" sz="1600" b="1" dirty="0" err="1"/>
              <a:t>abgänge</a:t>
            </a:r>
            <a:endParaRPr lang="de-DE" sz="1600" b="1" dirty="0"/>
          </a:p>
          <a:p>
            <a:pPr>
              <a:lnSpc>
                <a:spcPct val="150000"/>
              </a:lnSpc>
            </a:pPr>
            <a:r>
              <a:rPr lang="de-DE" sz="1600" dirty="0"/>
              <a:t>Entnahmen aus Bank und Kassa beeinflussen nicht das Ergebnis; Wirtschaftsgutentnahmen oder Nutzungsentnahmen sind in Höhe der Wertsteigerungen in der jeweiligen Sphäre (Betrieb oder Privat) zu erfassen</a:t>
            </a:r>
          </a:p>
          <a:p>
            <a:pPr>
              <a:lnSpc>
                <a:spcPct val="150000"/>
              </a:lnSpc>
            </a:pPr>
            <a:endParaRPr lang="de-DE" sz="1600" dirty="0"/>
          </a:p>
          <a:p>
            <a:pPr>
              <a:lnSpc>
                <a:spcPct val="150000"/>
              </a:lnSpc>
            </a:pPr>
            <a:r>
              <a:rPr lang="de-DE" sz="1600" b="1" dirty="0"/>
              <a:t>Beispiel: </a:t>
            </a:r>
          </a:p>
          <a:p>
            <a:pPr marL="342900" indent="-342900">
              <a:lnSpc>
                <a:spcPct val="150000"/>
              </a:lnSpc>
              <a:buAutoNum type="alphaLcParenR"/>
            </a:pPr>
            <a:r>
              <a:rPr lang="de-DE" sz="1600" dirty="0"/>
              <a:t>PKW befindet sich im Betriebsvermögen und wird für Privatfahrten genutzt. Die Zuordnung zum BV ändert sich nicht; der anteilige Aufwand für die Privatfahrt ist allerdings nicht abzugsfähig </a:t>
            </a:r>
          </a:p>
          <a:p>
            <a:pPr marL="342900" indent="-342900">
              <a:lnSpc>
                <a:spcPct val="150000"/>
              </a:lnSpc>
              <a:buAutoNum type="alphaLcParenR"/>
            </a:pPr>
            <a:r>
              <a:rPr lang="de-DE" sz="1600" dirty="0"/>
              <a:t>Wohnhaus wird betrieblich um € 200.000,- im Jahr 1990 angeschafft; im Jahr 2012 wird darauf Privathaus gebaut; Wert 2012: 300.000,--. </a:t>
            </a:r>
            <a:br>
              <a:rPr lang="de-DE" sz="1600" dirty="0"/>
            </a:br>
            <a:r>
              <a:rPr lang="de-DE" sz="1600" dirty="0"/>
              <a:t>Die Wertsteigerung von € 100.000,-- (nur Gebäude) ist im BV entstanden und erhöht deshalb den Gewinn (ab 1.4.2012 mit 25 % Steuersatz) </a:t>
            </a:r>
          </a:p>
        </p:txBody>
      </p:sp>
    </p:spTree>
    <p:extLst>
      <p:ext uri="{BB962C8B-B14F-4D97-AF65-F5344CB8AC3E}">
        <p14:creationId xmlns:p14="http://schemas.microsoft.com/office/powerpoint/2010/main" val="9465711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B.I.2+3 halbfertige und fertige Erzeugnisse</a:t>
            </a:r>
          </a:p>
        </p:txBody>
      </p:sp>
      <p:sp>
        <p:nvSpPr>
          <p:cNvPr id="3" name="Inhaltsplatzhalter 2"/>
          <p:cNvSpPr>
            <a:spLocks noGrp="1"/>
          </p:cNvSpPr>
          <p:nvPr>
            <p:ph sz="quarter" idx="1"/>
          </p:nvPr>
        </p:nvSpPr>
        <p:spPr/>
        <p:txBody>
          <a:bodyPr/>
          <a:lstStyle/>
          <a:p>
            <a:r>
              <a:rPr lang="de-AT" sz="2400" u="sng" dirty="0"/>
              <a:t>Bewertung Herbstanbau</a:t>
            </a:r>
            <a:r>
              <a:rPr lang="de-AT" sz="2400" dirty="0"/>
              <a:t>: Herstellungskosten</a:t>
            </a:r>
          </a:p>
          <a:p>
            <a:pPr marL="0" indent="0">
              <a:buNone/>
            </a:pPr>
            <a:r>
              <a:rPr lang="de-AT" sz="4400" dirty="0"/>
              <a:t>	</a:t>
            </a:r>
            <a:r>
              <a:rPr lang="de-AT" sz="1400" dirty="0"/>
              <a:t>Saatgut + Anbaukosten + Pflanzenschutz</a:t>
            </a:r>
          </a:p>
          <a:p>
            <a:pPr marL="0" indent="0">
              <a:buNone/>
            </a:pPr>
            <a:r>
              <a:rPr lang="de-AT" sz="1400" dirty="0"/>
              <a:t>	Weizensaatgut 200 kg / ha x 0,50 </a:t>
            </a:r>
          </a:p>
          <a:p>
            <a:pPr marL="0" indent="0">
              <a:buNone/>
            </a:pPr>
            <a:r>
              <a:rPr lang="de-AT" sz="1400" dirty="0"/>
              <a:t>	+ Anbau	30 € / ha 		</a:t>
            </a:r>
          </a:p>
          <a:p>
            <a:pPr marL="0" indent="0">
              <a:buNone/>
            </a:pPr>
            <a:r>
              <a:rPr lang="de-AT" sz="1400" dirty="0"/>
              <a:t>	x 10 ha Weizenfläche 1.300,-- Ansatz</a:t>
            </a:r>
          </a:p>
          <a:p>
            <a:endParaRPr lang="de-AT" dirty="0"/>
          </a:p>
        </p:txBody>
      </p:sp>
      <p:sp>
        <p:nvSpPr>
          <p:cNvPr id="4" name="Geschweifte Klammer rechts 3"/>
          <p:cNvSpPr/>
          <p:nvPr/>
        </p:nvSpPr>
        <p:spPr>
          <a:xfrm>
            <a:off x="3967328" y="2492896"/>
            <a:ext cx="76939" cy="43204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Tree>
    <p:extLst>
      <p:ext uri="{BB962C8B-B14F-4D97-AF65-F5344CB8AC3E}">
        <p14:creationId xmlns:p14="http://schemas.microsoft.com/office/powerpoint/2010/main" val="34414119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Z. B.I.2+3 halbfertige und fertige Erzeugnisse</a:t>
            </a:r>
          </a:p>
        </p:txBody>
      </p:sp>
      <p:sp>
        <p:nvSpPr>
          <p:cNvPr id="3" name="Inhaltsplatzhalter 2"/>
          <p:cNvSpPr>
            <a:spLocks noGrp="1"/>
          </p:cNvSpPr>
          <p:nvPr>
            <p:ph sz="quarter" idx="1"/>
          </p:nvPr>
        </p:nvSpPr>
        <p:spPr/>
        <p:txBody>
          <a:bodyPr/>
          <a:lstStyle/>
          <a:p>
            <a:r>
              <a:rPr lang="de-AT" u="sng" dirty="0"/>
              <a:t>Bewertung Mastvieh</a:t>
            </a:r>
            <a:r>
              <a:rPr lang="de-AT" dirty="0"/>
              <a:t>:</a:t>
            </a:r>
          </a:p>
          <a:p>
            <a:pPr marL="0" indent="0">
              <a:buNone/>
            </a:pPr>
            <a:r>
              <a:rPr lang="de-AT" dirty="0"/>
              <a:t>	</a:t>
            </a:r>
            <a:r>
              <a:rPr lang="de-AT" sz="1400" dirty="0"/>
              <a:t>Einkaufspreis Läufer oder Kälber</a:t>
            </a:r>
          </a:p>
          <a:p>
            <a:pPr marL="0" indent="0">
              <a:buNone/>
            </a:pPr>
            <a:r>
              <a:rPr lang="de-AT" sz="1400" dirty="0"/>
              <a:t>	+ Futterkosten</a:t>
            </a:r>
          </a:p>
          <a:p>
            <a:pPr marL="0" indent="0">
              <a:buNone/>
            </a:pPr>
            <a:r>
              <a:rPr lang="de-AT" sz="1400" dirty="0"/>
              <a:t>	+ anteilige Stallkosten (Fixkosten)</a:t>
            </a:r>
          </a:p>
          <a:p>
            <a:pPr marL="0" indent="0">
              <a:buNone/>
            </a:pPr>
            <a:endParaRPr lang="de-AT" sz="1400" dirty="0"/>
          </a:p>
          <a:p>
            <a:r>
              <a:rPr lang="de-AT" u="sng" dirty="0"/>
              <a:t>Bewertung eigene Ferkel</a:t>
            </a:r>
            <a:r>
              <a:rPr lang="de-AT" dirty="0"/>
              <a:t>:</a:t>
            </a:r>
          </a:p>
          <a:p>
            <a:pPr marL="274320" lvl="1" indent="0">
              <a:buNone/>
            </a:pPr>
            <a:r>
              <a:rPr lang="de-AT" dirty="0"/>
              <a:t>	</a:t>
            </a:r>
            <a:r>
              <a:rPr lang="de-AT" sz="1400" dirty="0"/>
              <a:t>anteilige Futterkosten Zuchtschweine</a:t>
            </a:r>
          </a:p>
          <a:p>
            <a:pPr marL="274320" lvl="1" indent="0">
              <a:buNone/>
            </a:pPr>
            <a:r>
              <a:rPr lang="de-AT" sz="1400" dirty="0"/>
              <a:t>	+ anteilige Anschaffungskosten Zuchtschweine</a:t>
            </a:r>
          </a:p>
          <a:p>
            <a:pPr marL="274320" lvl="1" indent="0">
              <a:buNone/>
            </a:pPr>
            <a:r>
              <a:rPr lang="de-AT" sz="1400" dirty="0"/>
              <a:t>	+ anteilige Stallkosten (Strom, </a:t>
            </a:r>
            <a:r>
              <a:rPr lang="de-AT" sz="1400" dirty="0" err="1"/>
              <a:t>AfA</a:t>
            </a:r>
            <a:r>
              <a:rPr lang="de-AT" sz="1400" dirty="0"/>
              <a:t>, Rep.)</a:t>
            </a:r>
            <a:endParaRPr lang="de-AT" dirty="0"/>
          </a:p>
          <a:p>
            <a:pPr marL="274320" lvl="1" indent="0">
              <a:buNone/>
            </a:pPr>
            <a:r>
              <a:rPr lang="de-AT" dirty="0"/>
              <a:t>	</a:t>
            </a:r>
          </a:p>
          <a:p>
            <a:pPr marL="0" indent="0">
              <a:buNone/>
            </a:pPr>
            <a:r>
              <a:rPr lang="de-AT" dirty="0"/>
              <a:t>	</a:t>
            </a:r>
          </a:p>
        </p:txBody>
      </p:sp>
    </p:spTree>
    <p:extLst>
      <p:ext uri="{BB962C8B-B14F-4D97-AF65-F5344CB8AC3E}">
        <p14:creationId xmlns:p14="http://schemas.microsoft.com/office/powerpoint/2010/main" val="93264895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Beispiel</a:t>
            </a:r>
          </a:p>
        </p:txBody>
      </p:sp>
      <p:sp>
        <p:nvSpPr>
          <p:cNvPr id="3" name="Inhaltsplatzhalter 2"/>
          <p:cNvSpPr>
            <a:spLocks noGrp="1"/>
          </p:cNvSpPr>
          <p:nvPr>
            <p:ph sz="quarter" idx="1"/>
          </p:nvPr>
        </p:nvSpPr>
        <p:spPr/>
        <p:txBody>
          <a:bodyPr>
            <a:normAutofit lnSpcReduction="10000"/>
          </a:bodyPr>
          <a:lstStyle/>
          <a:p>
            <a:r>
              <a:rPr lang="de-AT" sz="1400" dirty="0"/>
              <a:t>30 Zuchtschweine</a:t>
            </a:r>
          </a:p>
          <a:p>
            <a:r>
              <a:rPr lang="de-AT" sz="1400" dirty="0"/>
              <a:t>Bestand Mastschweine eigene Ferkel per 01.01.20XX 300 </a:t>
            </a:r>
            <a:r>
              <a:rPr lang="de-AT" sz="1400" dirty="0" err="1"/>
              <a:t>Stk</a:t>
            </a:r>
            <a:endParaRPr lang="de-AT" sz="1400" dirty="0"/>
          </a:p>
          <a:p>
            <a:r>
              <a:rPr lang="de-AT" sz="1400" dirty="0"/>
              <a:t>davon:	70 Ferkel bis 25 kg</a:t>
            </a:r>
          </a:p>
          <a:p>
            <a:pPr marL="868680" lvl="3" indent="0">
              <a:buNone/>
            </a:pPr>
            <a:r>
              <a:rPr lang="de-AT" sz="1400" dirty="0"/>
              <a:t>	70 Läufer 25 – 45 kg</a:t>
            </a:r>
          </a:p>
          <a:p>
            <a:pPr marL="868680" lvl="3" indent="0">
              <a:buNone/>
            </a:pPr>
            <a:r>
              <a:rPr lang="de-AT" sz="1400" dirty="0"/>
              <a:t>	80 Mastschweine 45 – 80 kg</a:t>
            </a:r>
          </a:p>
          <a:p>
            <a:pPr marL="868680" lvl="3" indent="0">
              <a:buNone/>
            </a:pPr>
            <a:r>
              <a:rPr lang="de-AT" sz="1400" dirty="0"/>
              <a:t>	80 Mastschweine 80 – 110 kg</a:t>
            </a:r>
          </a:p>
          <a:p>
            <a:pPr marL="331470" indent="-285750"/>
            <a:r>
              <a:rPr lang="de-AT" sz="1400" u="sng" dirty="0"/>
              <a:t>Ansatz</a:t>
            </a:r>
            <a:r>
              <a:rPr lang="de-AT" sz="1400" dirty="0"/>
              <a:t>:</a:t>
            </a:r>
          </a:p>
          <a:p>
            <a:pPr marL="605790" lvl="1" indent="-285750"/>
            <a:r>
              <a:rPr lang="de-AT" sz="1100" dirty="0"/>
              <a:t> </a:t>
            </a:r>
            <a:r>
              <a:rPr lang="de-AT" sz="1400" dirty="0"/>
              <a:t>eigenes Ferkel:	Zucht, 8 Würfe, ANKO Euro 			    350,- </a:t>
            </a:r>
          </a:p>
          <a:p>
            <a:pPr marL="868680" lvl="3" indent="0">
              <a:buNone/>
            </a:pPr>
            <a:r>
              <a:rPr lang="de-AT" sz="1400" dirty="0"/>
              <a:t>		Besamung pro Wurf		 	   	      20,-</a:t>
            </a:r>
          </a:p>
          <a:p>
            <a:pPr marL="594360" lvl="2" indent="0">
              <a:buNone/>
            </a:pPr>
            <a:r>
              <a:rPr lang="de-AT" sz="1400" dirty="0"/>
              <a:t>		Futterkosten pro Jahr 300kg x 0,40			    120,-</a:t>
            </a:r>
          </a:p>
          <a:p>
            <a:pPr marL="594360" lvl="2" indent="0">
              <a:buNone/>
            </a:pPr>
            <a:r>
              <a:rPr lang="de-AT" sz="1400" dirty="0"/>
              <a:t>		Tierarzt				   	       90,-</a:t>
            </a:r>
          </a:p>
          <a:p>
            <a:pPr marL="594360" lvl="2" indent="0">
              <a:buNone/>
            </a:pPr>
            <a:r>
              <a:rPr lang="de-AT" sz="1400" dirty="0"/>
              <a:t>		Stallkosten ANKO 200.000,- x 0,04 (ND 25J)		  8.000,-</a:t>
            </a:r>
          </a:p>
          <a:p>
            <a:pPr marL="594360" lvl="2" indent="0">
              <a:buNone/>
            </a:pPr>
            <a:r>
              <a:rPr lang="de-AT" sz="1400" dirty="0"/>
              <a:t>		Reparaturen 200.000,- x 0,03			  6.000,-</a:t>
            </a:r>
          </a:p>
          <a:p>
            <a:pPr marL="594360" lvl="2" indent="0">
              <a:buNone/>
            </a:pPr>
            <a:r>
              <a:rPr lang="de-AT" sz="1400" dirty="0"/>
              <a:t>		kein Düngerwert</a:t>
            </a:r>
          </a:p>
          <a:p>
            <a:pPr marL="594360" lvl="2" indent="0">
              <a:buNone/>
            </a:pPr>
            <a:r>
              <a:rPr lang="de-AT" sz="1400" dirty="0"/>
              <a:t>		Strom, Kanal, Wasser				  </a:t>
            </a:r>
            <a:r>
              <a:rPr lang="de-AT" sz="1400" u="sng" dirty="0"/>
              <a:t>4.000,-</a:t>
            </a:r>
          </a:p>
          <a:p>
            <a:pPr marL="594360" lvl="2" indent="0">
              <a:buNone/>
            </a:pPr>
            <a:r>
              <a:rPr lang="de-AT" sz="1400" dirty="0"/>
              <a:t>							18.000,-</a:t>
            </a:r>
          </a:p>
          <a:p>
            <a:pPr marL="594360" lvl="2" indent="0">
              <a:buNone/>
            </a:pPr>
            <a:endParaRPr lang="de-AT" sz="1400" dirty="0"/>
          </a:p>
          <a:p>
            <a:pPr marL="594360" lvl="2" indent="0">
              <a:buNone/>
            </a:pPr>
            <a:r>
              <a:rPr lang="de-AT" sz="1400" dirty="0"/>
              <a:t>						/ 30 Zuchten = </a:t>
            </a:r>
            <a:r>
              <a:rPr lang="de-AT" sz="1400" b="1" dirty="0"/>
              <a:t>600,- je Zucht</a:t>
            </a:r>
          </a:p>
        </p:txBody>
      </p:sp>
    </p:spTree>
    <p:extLst>
      <p:ext uri="{BB962C8B-B14F-4D97-AF65-F5344CB8AC3E}">
        <p14:creationId xmlns:p14="http://schemas.microsoft.com/office/powerpoint/2010/main" val="25273216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Beispiel</a:t>
            </a:r>
          </a:p>
        </p:txBody>
      </p:sp>
      <p:sp>
        <p:nvSpPr>
          <p:cNvPr id="3" name="Inhaltsplatzhalter 2"/>
          <p:cNvSpPr>
            <a:spLocks noGrp="1"/>
          </p:cNvSpPr>
          <p:nvPr>
            <p:ph sz="quarter" idx="1"/>
          </p:nvPr>
        </p:nvSpPr>
        <p:spPr/>
        <p:txBody>
          <a:bodyPr>
            <a:normAutofit/>
          </a:bodyPr>
          <a:lstStyle/>
          <a:p>
            <a:r>
              <a:rPr lang="de-AT" sz="2000" u="sng" dirty="0"/>
              <a:t>Ansatz pro Zucht</a:t>
            </a:r>
            <a:r>
              <a:rPr lang="de-AT" sz="2000" dirty="0"/>
              <a:t>:</a:t>
            </a:r>
          </a:p>
          <a:p>
            <a:endParaRPr lang="de-AT" sz="2000" dirty="0"/>
          </a:p>
          <a:p>
            <a:pPr marL="0" indent="0">
              <a:buNone/>
            </a:pPr>
            <a:r>
              <a:rPr lang="de-AT" sz="2000" dirty="0"/>
              <a:t>	Zucht 8 Würfe, 2,3 p.a. durchschnittlich =	  100,- p.a.</a:t>
            </a:r>
          </a:p>
          <a:p>
            <a:pPr marL="0" indent="0">
              <a:buNone/>
            </a:pPr>
            <a:r>
              <a:rPr lang="de-AT" sz="2000" dirty="0"/>
              <a:t>	Besamung 20 Euro/Wurf x 2,3		    46,- p.a.</a:t>
            </a:r>
          </a:p>
          <a:p>
            <a:pPr marL="0" indent="0">
              <a:buNone/>
            </a:pPr>
            <a:r>
              <a:rPr lang="de-AT" sz="2000" dirty="0"/>
              <a:t>	Fixe Kosten				  600,- p.a.</a:t>
            </a:r>
          </a:p>
          <a:p>
            <a:pPr marL="0" indent="0">
              <a:buNone/>
            </a:pPr>
            <a:r>
              <a:rPr lang="de-AT" sz="2000" dirty="0"/>
              <a:t>	Futter					  120,- p.a.</a:t>
            </a:r>
          </a:p>
          <a:p>
            <a:pPr marL="0" indent="0">
              <a:buNone/>
            </a:pPr>
            <a:r>
              <a:rPr lang="de-AT" sz="2000" dirty="0"/>
              <a:t>	Tierarzt					</a:t>
            </a:r>
            <a:r>
              <a:rPr lang="de-AT" sz="2000" u="sng" dirty="0"/>
              <a:t>     90,-  p.a.</a:t>
            </a:r>
          </a:p>
          <a:p>
            <a:pPr marL="0" indent="0">
              <a:buNone/>
            </a:pPr>
            <a:r>
              <a:rPr lang="de-AT" sz="2000" dirty="0"/>
              <a:t>						1.056,-</a:t>
            </a:r>
          </a:p>
          <a:p>
            <a:pPr marL="0" indent="0">
              <a:buNone/>
            </a:pPr>
            <a:endParaRPr lang="de-AT" sz="2000" dirty="0"/>
          </a:p>
          <a:p>
            <a:pPr marL="0" indent="0">
              <a:buNone/>
            </a:pPr>
            <a:r>
              <a:rPr lang="de-AT" sz="2000" dirty="0"/>
              <a:t>				/ 20 Ferkel/Jahr </a:t>
            </a:r>
            <a:r>
              <a:rPr lang="de-AT" sz="2000" b="1" dirty="0"/>
              <a:t>= 52,80 Euro</a:t>
            </a:r>
          </a:p>
        </p:txBody>
      </p:sp>
    </p:spTree>
    <p:extLst>
      <p:ext uri="{BB962C8B-B14F-4D97-AF65-F5344CB8AC3E}">
        <p14:creationId xmlns:p14="http://schemas.microsoft.com/office/powerpoint/2010/main" val="527869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52400"/>
            <a:ext cx="8229600" cy="396280"/>
          </a:xfrm>
        </p:spPr>
        <p:txBody>
          <a:bodyPr>
            <a:normAutofit fontScale="90000"/>
          </a:bodyPr>
          <a:lstStyle/>
          <a:p>
            <a:r>
              <a:rPr lang="de-AT" dirty="0"/>
              <a:t>Bewertung</a:t>
            </a:r>
          </a:p>
        </p:txBody>
      </p:sp>
      <p:sp>
        <p:nvSpPr>
          <p:cNvPr id="3" name="Inhaltsplatzhalter 2"/>
          <p:cNvSpPr>
            <a:spLocks noGrp="1"/>
          </p:cNvSpPr>
          <p:nvPr>
            <p:ph sz="quarter" idx="1"/>
          </p:nvPr>
        </p:nvSpPr>
        <p:spPr>
          <a:xfrm>
            <a:off x="467544" y="620688"/>
            <a:ext cx="8229600" cy="6120680"/>
          </a:xfrm>
          <a:ln>
            <a:noFill/>
          </a:ln>
        </p:spPr>
        <p:txBody>
          <a:bodyPr>
            <a:normAutofit/>
          </a:bodyPr>
          <a:lstStyle/>
          <a:p>
            <a:pPr marL="0" indent="0">
              <a:buNone/>
            </a:pPr>
            <a:r>
              <a:rPr lang="de-AT" sz="1400" b="1" dirty="0"/>
              <a:t>Ferkel bis 25kg</a:t>
            </a:r>
            <a:r>
              <a:rPr lang="de-AT" sz="1400" dirty="0"/>
              <a:t>			                                                  52,80</a:t>
            </a:r>
          </a:p>
          <a:p>
            <a:pPr marL="0" indent="0">
              <a:buNone/>
            </a:pPr>
            <a:r>
              <a:rPr lang="de-AT" sz="1400" b="1" dirty="0"/>
              <a:t>Ferkel 25 – 40 kg</a:t>
            </a:r>
            <a:r>
              <a:rPr lang="de-AT" sz="1400" dirty="0"/>
              <a:t>					</a:t>
            </a:r>
          </a:p>
          <a:p>
            <a:pPr marL="0" indent="0">
              <a:buNone/>
            </a:pPr>
            <a:r>
              <a:rPr lang="de-AT" sz="1400" dirty="0"/>
              <a:t>	= 52,80</a:t>
            </a:r>
          </a:p>
          <a:p>
            <a:pPr marL="0" indent="0">
              <a:buNone/>
            </a:pPr>
            <a:r>
              <a:rPr lang="de-AT" sz="1400" dirty="0"/>
              <a:t>	+ Futter 1,50 x 15 kg x 0,40 =    			    9,00</a:t>
            </a:r>
          </a:p>
          <a:p>
            <a:pPr marL="0" indent="0">
              <a:buNone/>
            </a:pPr>
            <a:r>
              <a:rPr lang="de-AT" sz="1400" dirty="0"/>
              <a:t>	+ anteilige Stallkosten Maststall   </a:t>
            </a:r>
          </a:p>
          <a:p>
            <a:pPr marL="0" indent="0">
              <a:buNone/>
            </a:pPr>
            <a:r>
              <a:rPr lang="de-AT" sz="1400" dirty="0"/>
              <a:t>	+ anteilige Reparaturkosten Maststall</a:t>
            </a:r>
          </a:p>
          <a:p>
            <a:pPr marL="0" indent="0">
              <a:buNone/>
            </a:pPr>
            <a:r>
              <a:rPr lang="de-AT" sz="1400" dirty="0"/>
              <a:t>		ÂNKO 150.000,- ND 25 J</a:t>
            </a:r>
          </a:p>
          <a:p>
            <a:pPr marL="0" indent="0">
              <a:buNone/>
            </a:pPr>
            <a:r>
              <a:rPr lang="de-AT" sz="1400" dirty="0"/>
              <a:t>				x 0,04 = 6.000,-</a:t>
            </a:r>
          </a:p>
          <a:p>
            <a:pPr marL="0" indent="0">
              <a:buNone/>
            </a:pPr>
            <a:r>
              <a:rPr lang="de-AT" sz="1400" dirty="0"/>
              <a:t>		Rep.		X 0,02= 3.000,-</a:t>
            </a:r>
          </a:p>
          <a:p>
            <a:pPr marL="0" indent="0">
              <a:buNone/>
            </a:pPr>
            <a:r>
              <a:rPr lang="de-AT" sz="1400" dirty="0"/>
              <a:t>		Strom, Wasser, Kanal	           </a:t>
            </a:r>
            <a:r>
              <a:rPr lang="de-AT" sz="1400" u="sng" dirty="0"/>
              <a:t>= 3.000,- </a:t>
            </a:r>
          </a:p>
          <a:p>
            <a:pPr marL="0" indent="0">
              <a:buNone/>
            </a:pPr>
            <a:r>
              <a:rPr lang="de-AT" sz="1400" dirty="0"/>
              <a:t> 			                                    12.000,-</a:t>
            </a:r>
          </a:p>
          <a:p>
            <a:pPr marL="0" indent="0">
              <a:buNone/>
            </a:pPr>
            <a:r>
              <a:rPr lang="de-AT" sz="1400" dirty="0"/>
              <a:t>	Sprungfixe Kosten </a:t>
            </a:r>
            <a:r>
              <a:rPr lang="de-AT" sz="1400" dirty="0">
                <a:sym typeface="Wingdings" panose="05000000000000000000" pitchFamily="2" charset="2"/>
              </a:rPr>
              <a:t>		/ 600 = 20,-		   20,00</a:t>
            </a:r>
          </a:p>
          <a:p>
            <a:pPr marL="0" indent="0">
              <a:buNone/>
            </a:pPr>
            <a:r>
              <a:rPr lang="de-AT" sz="1400" dirty="0">
                <a:sym typeface="Wingdings" panose="05000000000000000000" pitchFamily="2" charset="2"/>
              </a:rPr>
              <a:t>	+ Tierarzt					</a:t>
            </a:r>
            <a:r>
              <a:rPr lang="de-AT" sz="1400" u="sng" dirty="0">
                <a:sym typeface="Wingdings" panose="05000000000000000000" pitchFamily="2" charset="2"/>
              </a:rPr>
              <a:t>     5,00</a:t>
            </a:r>
          </a:p>
          <a:p>
            <a:pPr marL="0" indent="0">
              <a:buNone/>
            </a:pPr>
            <a:r>
              <a:rPr lang="de-AT" sz="1400" b="1" dirty="0">
                <a:sym typeface="Wingdings" panose="05000000000000000000" pitchFamily="2" charset="2"/>
              </a:rPr>
              <a:t>Mastschweine 45 - 80kg = Läufer                                                                                 86,80</a:t>
            </a:r>
          </a:p>
          <a:p>
            <a:pPr marL="0" indent="0">
              <a:buNone/>
            </a:pPr>
            <a:r>
              <a:rPr lang="de-AT" sz="1400" b="1" dirty="0">
                <a:sym typeface="Wingdings" panose="05000000000000000000" pitchFamily="2" charset="2"/>
              </a:rPr>
              <a:t>	</a:t>
            </a:r>
            <a:r>
              <a:rPr lang="de-AT" sz="1400" dirty="0">
                <a:sym typeface="Wingdings" panose="05000000000000000000" pitchFamily="2" charset="2"/>
              </a:rPr>
              <a:t>+ Futter= 35 kg x 1,50 x 0,40 =			</a:t>
            </a:r>
            <a:r>
              <a:rPr lang="de-AT" sz="1400" u="sng" dirty="0">
                <a:sym typeface="Wingdings" panose="05000000000000000000" pitchFamily="2" charset="2"/>
              </a:rPr>
              <a:t>   21,00</a:t>
            </a:r>
            <a:endParaRPr lang="de-AT" sz="1400" b="1" u="sng" dirty="0">
              <a:sym typeface="Wingdings" panose="05000000000000000000" pitchFamily="2" charset="2"/>
            </a:endParaRPr>
          </a:p>
          <a:p>
            <a:pPr marL="0" indent="0">
              <a:buNone/>
            </a:pPr>
            <a:r>
              <a:rPr lang="de-AT" sz="1400" b="1" dirty="0">
                <a:sym typeface="Wingdings" panose="05000000000000000000" pitchFamily="2" charset="2"/>
              </a:rPr>
              <a:t>						 107,80</a:t>
            </a:r>
          </a:p>
          <a:p>
            <a:pPr marL="0" indent="0">
              <a:buNone/>
            </a:pPr>
            <a:r>
              <a:rPr lang="de-AT" sz="1400" b="1" dirty="0">
                <a:sym typeface="Wingdings" panose="05000000000000000000" pitchFamily="2" charset="2"/>
              </a:rPr>
              <a:t>Mastschweine 80 – 110 kg</a:t>
            </a:r>
          </a:p>
          <a:p>
            <a:pPr marL="0" indent="0">
              <a:buNone/>
            </a:pPr>
            <a:r>
              <a:rPr lang="de-AT" sz="1400" dirty="0">
                <a:sym typeface="Wingdings" panose="05000000000000000000" pitchFamily="2" charset="2"/>
              </a:rPr>
              <a:t>	= Mastschweine 45-80 kg</a:t>
            </a:r>
          </a:p>
          <a:p>
            <a:pPr marL="0" indent="0">
              <a:buNone/>
            </a:pPr>
            <a:r>
              <a:rPr lang="de-AT" sz="1400" dirty="0">
                <a:sym typeface="Wingdings" panose="05000000000000000000" pitchFamily="2" charset="2"/>
              </a:rPr>
              <a:t>	+ Futter = 30 kg x 1,50 x 0,40 =			</a:t>
            </a:r>
            <a:r>
              <a:rPr lang="de-AT" sz="1400" u="sng" dirty="0">
                <a:sym typeface="Wingdings" panose="05000000000000000000" pitchFamily="2" charset="2"/>
              </a:rPr>
              <a:t>  18,00</a:t>
            </a:r>
          </a:p>
          <a:p>
            <a:pPr marL="0" indent="0">
              <a:buNone/>
            </a:pPr>
            <a:r>
              <a:rPr lang="de-AT" sz="1400" dirty="0">
                <a:sym typeface="Wingdings" panose="05000000000000000000" pitchFamily="2" charset="2"/>
              </a:rPr>
              <a:t>		</a:t>
            </a:r>
            <a:r>
              <a:rPr lang="de-AT" sz="800" dirty="0">
                <a:sym typeface="Wingdings" panose="05000000000000000000" pitchFamily="2" charset="2"/>
              </a:rPr>
              <a:t>1,50 = Futterverwertung	</a:t>
            </a:r>
            <a:r>
              <a:rPr lang="de-AT" sz="1400" dirty="0">
                <a:sym typeface="Wingdings" panose="05000000000000000000" pitchFamily="2" charset="2"/>
              </a:rPr>
              <a:t>		</a:t>
            </a:r>
            <a:r>
              <a:rPr lang="de-AT" sz="1400" b="1" dirty="0">
                <a:sym typeface="Wingdings" panose="05000000000000000000" pitchFamily="2" charset="2"/>
              </a:rPr>
              <a:t>125,80</a:t>
            </a:r>
          </a:p>
        </p:txBody>
      </p:sp>
    </p:spTree>
    <p:extLst>
      <p:ext uri="{BB962C8B-B14F-4D97-AF65-F5344CB8AC3E}">
        <p14:creationId xmlns:p14="http://schemas.microsoft.com/office/powerpoint/2010/main" val="39858279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Bewertung</a:t>
            </a:r>
          </a:p>
        </p:txBody>
      </p:sp>
      <p:sp>
        <p:nvSpPr>
          <p:cNvPr id="3" name="Inhaltsplatzhalter 2"/>
          <p:cNvSpPr>
            <a:spLocks noGrp="1"/>
          </p:cNvSpPr>
          <p:nvPr>
            <p:ph sz="quarter" idx="1"/>
          </p:nvPr>
        </p:nvSpPr>
        <p:spPr/>
        <p:txBody>
          <a:bodyPr>
            <a:normAutofit/>
          </a:bodyPr>
          <a:lstStyle/>
          <a:p>
            <a:pPr>
              <a:tabLst>
                <a:tab pos="7715250" algn="r"/>
              </a:tabLst>
            </a:pPr>
            <a:endParaRPr lang="de-AT" sz="2500" dirty="0"/>
          </a:p>
          <a:p>
            <a:pPr>
              <a:tabLst>
                <a:tab pos="7715250" algn="r"/>
              </a:tabLst>
            </a:pPr>
            <a:r>
              <a:rPr lang="de-AT" sz="2500" dirty="0"/>
              <a:t>Bestand Mastschweine eigene Ferkel am 1.1.20XX</a:t>
            </a:r>
          </a:p>
          <a:p>
            <a:pPr marL="0" indent="0">
              <a:buNone/>
              <a:tabLst>
                <a:tab pos="7715250" algn="r"/>
              </a:tabLst>
            </a:pPr>
            <a:endParaRPr lang="de-AT" sz="2500" dirty="0"/>
          </a:p>
          <a:p>
            <a:pPr>
              <a:tabLst>
                <a:tab pos="7715250" algn="r"/>
              </a:tabLst>
            </a:pPr>
            <a:r>
              <a:rPr lang="de-AT" sz="2500" dirty="0"/>
              <a:t>300 </a:t>
            </a:r>
            <a:r>
              <a:rPr lang="de-AT" sz="2500" dirty="0" err="1"/>
              <a:t>Stk</a:t>
            </a:r>
            <a:r>
              <a:rPr lang="de-AT" sz="2500" dirty="0"/>
              <a:t>. </a:t>
            </a:r>
          </a:p>
          <a:p>
            <a:pPr>
              <a:tabLst>
                <a:tab pos="7715250" algn="r"/>
              </a:tabLst>
            </a:pPr>
            <a:r>
              <a:rPr lang="de-AT" sz="2500" dirty="0"/>
              <a:t>davon 70 Ferkel bis 25 kg x 52,80 =	3.696,--</a:t>
            </a:r>
          </a:p>
          <a:p>
            <a:pPr>
              <a:tabLst>
                <a:tab pos="7715250" algn="r"/>
              </a:tabLst>
            </a:pPr>
            <a:r>
              <a:rPr lang="de-AT" sz="2500" dirty="0"/>
              <a:t>davon 70 Läufer 25 – 45 kg x 86,80 =	6.076,--</a:t>
            </a:r>
          </a:p>
          <a:p>
            <a:pPr>
              <a:tabLst>
                <a:tab pos="7715250" algn="r"/>
              </a:tabLst>
            </a:pPr>
            <a:r>
              <a:rPr lang="de-AT" sz="2500" dirty="0"/>
              <a:t>davon 80 Mastschweine 45 – 80 kg x 107,80 =	8.624,--</a:t>
            </a:r>
          </a:p>
          <a:p>
            <a:pPr>
              <a:tabLst>
                <a:tab pos="7715250" algn="r"/>
              </a:tabLst>
            </a:pPr>
            <a:r>
              <a:rPr lang="de-AT" sz="2500" dirty="0"/>
              <a:t>davon 80 Mastschweine 80 – 110 kg x 125,80 =	</a:t>
            </a:r>
            <a:r>
              <a:rPr lang="de-AT" sz="2500" u="sng" dirty="0"/>
              <a:t>10.064,--</a:t>
            </a:r>
          </a:p>
          <a:p>
            <a:pPr>
              <a:tabLst>
                <a:tab pos="7715250" algn="r"/>
              </a:tabLst>
            </a:pPr>
            <a:r>
              <a:rPr lang="de-AT" sz="2500" dirty="0"/>
              <a:t>	28.460,--</a:t>
            </a:r>
          </a:p>
        </p:txBody>
      </p:sp>
    </p:spTree>
    <p:extLst>
      <p:ext uri="{BB962C8B-B14F-4D97-AF65-F5344CB8AC3E}">
        <p14:creationId xmlns:p14="http://schemas.microsoft.com/office/powerpoint/2010/main" val="5132130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Bewertung</a:t>
            </a:r>
          </a:p>
        </p:txBody>
      </p:sp>
      <p:sp>
        <p:nvSpPr>
          <p:cNvPr id="3" name="Inhaltsplatzhalter 2"/>
          <p:cNvSpPr>
            <a:spLocks noGrp="1"/>
          </p:cNvSpPr>
          <p:nvPr>
            <p:ph sz="quarter" idx="1"/>
          </p:nvPr>
        </p:nvSpPr>
        <p:spPr/>
        <p:txBody>
          <a:bodyPr/>
          <a:lstStyle/>
          <a:p>
            <a:r>
              <a:rPr lang="de-AT" dirty="0"/>
              <a:t>Ansatz 0,8 Kälber / Kuh p.a.</a:t>
            </a:r>
          </a:p>
          <a:p>
            <a:r>
              <a:rPr lang="de-AT" dirty="0"/>
              <a:t>1.500 AKO Lebensleistung 5 Kälber = 300,-- / Kalb abzgl. </a:t>
            </a:r>
          </a:p>
          <a:p>
            <a:r>
              <a:rPr lang="de-AT" dirty="0"/>
              <a:t>Milchleistung 70% = 90,--</a:t>
            </a:r>
          </a:p>
          <a:p>
            <a:endParaRPr lang="de-AT" dirty="0"/>
          </a:p>
          <a:p>
            <a:r>
              <a:rPr lang="de-AT" dirty="0"/>
              <a:t>Futter 2.500 kg / Kuh p.a. x 0,20 abzgl. Milchleistung 70% = 150,--</a:t>
            </a:r>
          </a:p>
          <a:p>
            <a:endParaRPr lang="de-AT" dirty="0"/>
          </a:p>
          <a:p>
            <a:r>
              <a:rPr lang="de-AT" dirty="0"/>
              <a:t>Tierarzt 30,-- p.a.</a:t>
            </a:r>
          </a:p>
          <a:p>
            <a:endParaRPr lang="de-AT" dirty="0"/>
          </a:p>
          <a:p>
            <a:r>
              <a:rPr lang="de-AT" dirty="0"/>
              <a:t>Besamung 30,-- p.a.</a:t>
            </a:r>
          </a:p>
        </p:txBody>
      </p:sp>
    </p:spTree>
    <p:extLst>
      <p:ext uri="{BB962C8B-B14F-4D97-AF65-F5344CB8AC3E}">
        <p14:creationId xmlns:p14="http://schemas.microsoft.com/office/powerpoint/2010/main" val="89971741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AT" dirty="0"/>
          </a:p>
        </p:txBody>
      </p:sp>
      <p:sp>
        <p:nvSpPr>
          <p:cNvPr id="3" name="Inhaltsplatzhalter 2"/>
          <p:cNvSpPr>
            <a:spLocks noGrp="1"/>
          </p:cNvSpPr>
          <p:nvPr>
            <p:ph sz="quarter" idx="1"/>
          </p:nvPr>
        </p:nvSpPr>
        <p:spPr/>
        <p:txBody>
          <a:bodyPr/>
          <a:lstStyle/>
          <a:p>
            <a:r>
              <a:rPr lang="de-AT" dirty="0" err="1"/>
              <a:t>Afa</a:t>
            </a:r>
            <a:r>
              <a:rPr lang="de-AT" dirty="0"/>
              <a:t> Kosten Stall</a:t>
            </a:r>
          </a:p>
          <a:p>
            <a:r>
              <a:rPr lang="de-AT" dirty="0"/>
              <a:t>410.000,-- / 25 Jahre / 40 </a:t>
            </a:r>
            <a:r>
              <a:rPr lang="de-AT" dirty="0" err="1"/>
              <a:t>Stk</a:t>
            </a:r>
            <a:r>
              <a:rPr lang="de-AT" dirty="0"/>
              <a:t>. Kühe</a:t>
            </a:r>
          </a:p>
          <a:p>
            <a:r>
              <a:rPr lang="de-AT" dirty="0"/>
              <a:t>- 70% Milchleistung = 123,-- / Kalb </a:t>
            </a:r>
            <a:r>
              <a:rPr lang="de-AT" dirty="0" err="1"/>
              <a:t>AfA</a:t>
            </a:r>
            <a:endParaRPr lang="de-AT" dirty="0"/>
          </a:p>
          <a:p>
            <a:r>
              <a:rPr lang="de-AT" dirty="0"/>
              <a:t>+ Reparaturkosten 2% von AKO (-70% ML) = 61,50</a:t>
            </a:r>
          </a:p>
          <a:p>
            <a:r>
              <a:rPr lang="de-AT" dirty="0"/>
              <a:t>+ Futter Kalb 700 kg x 0,30 = 210,00</a:t>
            </a:r>
          </a:p>
          <a:p>
            <a:r>
              <a:rPr lang="de-AT" dirty="0"/>
              <a:t>+ Strom, Wasser, Kanal =	50,00</a:t>
            </a:r>
          </a:p>
          <a:p>
            <a:r>
              <a:rPr lang="de-AT" dirty="0"/>
              <a:t>= Herstellungskosten Kalb 704,50</a:t>
            </a:r>
          </a:p>
          <a:p>
            <a:endParaRPr lang="de-AT" dirty="0"/>
          </a:p>
          <a:p>
            <a:pPr marL="0" indent="0">
              <a:buNone/>
            </a:pPr>
            <a:r>
              <a:rPr lang="de-AT" dirty="0"/>
              <a:t>1.1. 20 </a:t>
            </a:r>
            <a:r>
              <a:rPr lang="de-AT" dirty="0" err="1"/>
              <a:t>Stk</a:t>
            </a:r>
            <a:r>
              <a:rPr lang="de-AT" dirty="0"/>
              <a:t>. Kälber = 14.090,--</a:t>
            </a:r>
          </a:p>
        </p:txBody>
      </p:sp>
    </p:spTree>
    <p:extLst>
      <p:ext uri="{BB962C8B-B14F-4D97-AF65-F5344CB8AC3E}">
        <p14:creationId xmlns:p14="http://schemas.microsoft.com/office/powerpoint/2010/main" val="139934422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a:t>Ratenkauf</a:t>
            </a:r>
          </a:p>
        </p:txBody>
      </p:sp>
      <p:sp>
        <p:nvSpPr>
          <p:cNvPr id="3" name="Inhaltsplatzhalter 2"/>
          <p:cNvSpPr>
            <a:spLocks noGrp="1"/>
          </p:cNvSpPr>
          <p:nvPr>
            <p:ph sz="quarter" idx="1"/>
          </p:nvPr>
        </p:nvSpPr>
        <p:spPr/>
        <p:txBody>
          <a:bodyPr>
            <a:normAutofit fontScale="70000" lnSpcReduction="20000"/>
          </a:bodyPr>
          <a:lstStyle/>
          <a:p>
            <a:r>
              <a:rPr lang="de-AT" dirty="0"/>
              <a:t>Beispiel: Traktorkauf  am 10.10.2012 € 100.000,-- + 20% </a:t>
            </a:r>
            <a:r>
              <a:rPr lang="de-AT" dirty="0" err="1"/>
              <a:t>USt</a:t>
            </a:r>
            <a:r>
              <a:rPr lang="de-AT" dirty="0"/>
              <a:t>, Nutzungsdauer 10 Jahre, Zahlung gemäß Ratenvereinbarung: 1. Rate von € 40.000,-- am 20.11.2012, 2. Rate von € 40.000,-- am 20.05.2013, 3. Rate von € 40.000,-- am 20.11.2013</a:t>
            </a:r>
          </a:p>
          <a:p>
            <a:pPr marL="0" indent="0">
              <a:buNone/>
            </a:pPr>
            <a:endParaRPr lang="de-AT" dirty="0"/>
          </a:p>
          <a:p>
            <a:r>
              <a:rPr lang="de-AT" dirty="0"/>
              <a:t>Aktivierung des gesamten Nettobetrages und Abzug der gesamten </a:t>
            </a:r>
            <a:r>
              <a:rPr lang="de-AT" dirty="0" err="1"/>
              <a:t>VSt</a:t>
            </a:r>
            <a:r>
              <a:rPr lang="de-AT" dirty="0"/>
              <a:t>, sofern eine ordnungsgemäße Rechnung vorliegt und die Lieferung erfolgt ist. </a:t>
            </a:r>
          </a:p>
          <a:p>
            <a:r>
              <a:rPr lang="de-AT" dirty="0"/>
              <a:t>0400 Traktoren   100.000,--   /   3300 Lieferverbindlichkeiten 120.000,--</a:t>
            </a:r>
          </a:p>
          <a:p>
            <a:r>
              <a:rPr lang="de-AT" dirty="0"/>
              <a:t>2500 Vorsteuer     20.000,--   /</a:t>
            </a:r>
          </a:p>
          <a:p>
            <a:pPr marL="0" indent="0">
              <a:buNone/>
            </a:pPr>
            <a:endParaRPr lang="de-AT" dirty="0"/>
          </a:p>
          <a:p>
            <a:r>
              <a:rPr lang="de-AT" dirty="0"/>
              <a:t>Verbuchung der Ratenzahlungen</a:t>
            </a:r>
          </a:p>
          <a:p>
            <a:r>
              <a:rPr lang="de-AT" dirty="0"/>
              <a:t>1. Rate:   3300 Lieferverbindlichkeiten   /   2800 Bank 40.000,--</a:t>
            </a:r>
          </a:p>
          <a:p>
            <a:r>
              <a:rPr lang="de-AT" dirty="0"/>
              <a:t>2. Rate:   3300 Lieferverbindlichkeiten   /   2800 Bank 40.000,--</a:t>
            </a:r>
          </a:p>
          <a:p>
            <a:r>
              <a:rPr lang="de-AT" dirty="0"/>
              <a:t>3. Rate:   3300 Lieferverbindlichkeiten   /   2800 Bank 40.000,--</a:t>
            </a:r>
          </a:p>
          <a:p>
            <a:pPr marL="0" indent="0">
              <a:buNone/>
            </a:pPr>
            <a:endParaRPr lang="de-AT" dirty="0"/>
          </a:p>
          <a:p>
            <a:r>
              <a:rPr lang="de-AT" dirty="0"/>
              <a:t>Abschreibung des Anlagegutes ab Inbetriebnahme auf 10 Jahre (</a:t>
            </a:r>
            <a:r>
              <a:rPr lang="de-AT" dirty="0" err="1"/>
              <a:t>HalbjahresAfA</a:t>
            </a:r>
            <a:r>
              <a:rPr lang="de-AT" dirty="0"/>
              <a:t>)</a:t>
            </a:r>
          </a:p>
          <a:p>
            <a:r>
              <a:rPr lang="de-AT" dirty="0"/>
              <a:t>7010 Abschreibung von Sachanlagen   /   0400 Traktoren 5.000,--</a:t>
            </a:r>
          </a:p>
          <a:p>
            <a:pPr marL="0" indent="0">
              <a:buNone/>
            </a:pPr>
            <a:endParaRPr lang="de-AT" dirty="0"/>
          </a:p>
          <a:p>
            <a:pPr marL="0" indent="0">
              <a:buNone/>
            </a:pPr>
            <a:endParaRPr lang="de-AT" dirty="0"/>
          </a:p>
        </p:txBody>
      </p:sp>
    </p:spTree>
    <p:extLst>
      <p:ext uri="{BB962C8B-B14F-4D97-AF65-F5344CB8AC3E}">
        <p14:creationId xmlns:p14="http://schemas.microsoft.com/office/powerpoint/2010/main" val="3912703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9064" y="188640"/>
            <a:ext cx="8229600" cy="990600"/>
          </a:xfrm>
        </p:spPr>
        <p:txBody>
          <a:bodyPr/>
          <a:lstStyle/>
          <a:p>
            <a:r>
              <a:rPr lang="de-DE" dirty="0"/>
              <a:t>Teilwert – Gemeiner Wert </a:t>
            </a:r>
          </a:p>
        </p:txBody>
      </p:sp>
      <p:grpSp>
        <p:nvGrpSpPr>
          <p:cNvPr id="3" name="Gruppieren 6"/>
          <p:cNvGrpSpPr/>
          <p:nvPr/>
        </p:nvGrpSpPr>
        <p:grpSpPr>
          <a:xfrm>
            <a:off x="1475656" y="1805929"/>
            <a:ext cx="6154820" cy="4023112"/>
            <a:chOff x="1657540" y="1784767"/>
            <a:chExt cx="6154820" cy="4023112"/>
          </a:xfrm>
        </p:grpSpPr>
        <p:grpSp>
          <p:nvGrpSpPr>
            <p:cNvPr id="4" name="Gruppieren 14"/>
            <p:cNvGrpSpPr/>
            <p:nvPr/>
          </p:nvGrpSpPr>
          <p:grpSpPr>
            <a:xfrm>
              <a:off x="1657540" y="1784767"/>
              <a:ext cx="5976664" cy="2940377"/>
              <a:chOff x="467544" y="2163608"/>
              <a:chExt cx="3888432" cy="2215449"/>
            </a:xfrm>
          </p:grpSpPr>
          <p:cxnSp>
            <p:nvCxnSpPr>
              <p:cNvPr id="47" name="Gerade Verbindung 46"/>
              <p:cNvCxnSpPr/>
              <p:nvPr/>
            </p:nvCxnSpPr>
            <p:spPr>
              <a:xfrm>
                <a:off x="1286181" y="2774897"/>
                <a:ext cx="0" cy="222055"/>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Gerade Verbindung 49"/>
              <p:cNvCxnSpPr/>
              <p:nvPr/>
            </p:nvCxnSpPr>
            <p:spPr>
              <a:xfrm>
                <a:off x="3347519" y="2708920"/>
                <a:ext cx="0" cy="222055"/>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2" name="Freihandform 31"/>
              <p:cNvSpPr/>
              <p:nvPr/>
            </p:nvSpPr>
            <p:spPr>
              <a:xfrm>
                <a:off x="2534139" y="2178395"/>
                <a:ext cx="1821837" cy="585148"/>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75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ctr" anchorCtr="0">
                <a:noAutofit/>
              </a:bodyPr>
              <a:lstStyle/>
              <a:p>
                <a:pPr algn="ctr" defTabSz="266700">
                  <a:lnSpc>
                    <a:spcPct val="90000"/>
                  </a:lnSpc>
                  <a:spcBef>
                    <a:spcPct val="0"/>
                  </a:spcBef>
                  <a:spcAft>
                    <a:spcPct val="35000"/>
                  </a:spcAft>
                </a:pPr>
                <a:r>
                  <a:rPr lang="de-DE" sz="2000" b="1" dirty="0">
                    <a:solidFill>
                      <a:schemeClr val="bg1"/>
                    </a:solidFill>
                  </a:rPr>
                  <a:t>Gemeiner Wert	</a:t>
                </a:r>
              </a:p>
            </p:txBody>
          </p:sp>
          <p:grpSp>
            <p:nvGrpSpPr>
              <p:cNvPr id="5" name="Gruppieren 12"/>
              <p:cNvGrpSpPr/>
              <p:nvPr/>
            </p:nvGrpSpPr>
            <p:grpSpPr>
              <a:xfrm>
                <a:off x="467544" y="2163608"/>
                <a:ext cx="3888432" cy="2215449"/>
                <a:chOff x="323528" y="2163608"/>
                <a:chExt cx="3888432" cy="2215449"/>
              </a:xfrm>
            </p:grpSpPr>
            <p:grpSp>
              <p:nvGrpSpPr>
                <p:cNvPr id="6" name="Gruppieren 54"/>
                <p:cNvGrpSpPr/>
                <p:nvPr/>
              </p:nvGrpSpPr>
              <p:grpSpPr>
                <a:xfrm>
                  <a:off x="323528" y="2163608"/>
                  <a:ext cx="2991205" cy="1398974"/>
                  <a:chOff x="356658" y="2174043"/>
                  <a:chExt cx="2991206" cy="1398973"/>
                </a:xfrm>
              </p:grpSpPr>
              <p:cxnSp>
                <p:nvCxnSpPr>
                  <p:cNvPr id="51" name="Gerade Verbindung 50"/>
                  <p:cNvCxnSpPr/>
                  <p:nvPr/>
                </p:nvCxnSpPr>
                <p:spPr>
                  <a:xfrm>
                    <a:off x="3347864"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Gerade Verbindung 51"/>
                  <p:cNvCxnSpPr/>
                  <p:nvPr/>
                </p:nvCxnSpPr>
                <p:spPr>
                  <a:xfrm>
                    <a:off x="1187624" y="3350961"/>
                    <a:ext cx="0" cy="22205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Freihandform 7"/>
                  <p:cNvSpPr/>
                  <p:nvPr/>
                </p:nvSpPr>
                <p:spPr>
                  <a:xfrm>
                    <a:off x="356658" y="2174043"/>
                    <a:ext cx="1821837" cy="585148"/>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solidFill>
                    <a:schemeClr val="accent2">
                      <a:lumMod val="75000"/>
                    </a:schemeClr>
                  </a:solidFill>
                  <a:ln/>
                </p:spPr>
                <p:style>
                  <a:lnRef idx="3">
                    <a:schemeClr val="lt1"/>
                  </a:lnRef>
                  <a:fillRef idx="1">
                    <a:schemeClr val="accent2"/>
                  </a:fillRef>
                  <a:effectRef idx="1">
                    <a:schemeClr val="accent2"/>
                  </a:effectRef>
                  <a:fontRef idx="minor">
                    <a:schemeClr val="lt1"/>
                  </a:fontRef>
                </p:style>
                <p:txBody>
                  <a:bodyPr spcFirstLastPara="0" vert="horz" wrap="square" lIns="50636" tIns="50636" rIns="50636" bIns="50636" numCol="1" spcCol="1270" anchor="b" anchorCtr="0">
                    <a:noAutofit/>
                  </a:bodyPr>
                  <a:lstStyle/>
                  <a:p>
                    <a:pPr lvl="0" algn="ctr" defTabSz="266700">
                      <a:lnSpc>
                        <a:spcPct val="90000"/>
                      </a:lnSpc>
                      <a:spcBef>
                        <a:spcPct val="0"/>
                      </a:spcBef>
                      <a:spcAft>
                        <a:spcPct val="35000"/>
                      </a:spcAft>
                    </a:pPr>
                    <a:r>
                      <a:rPr lang="de-DE" sz="2000" b="1" kern="1200" dirty="0">
                        <a:solidFill>
                          <a:schemeClr val="bg1"/>
                        </a:solidFill>
                      </a:rPr>
                      <a:t>Teilwert</a:t>
                    </a:r>
                    <a:endParaRPr lang="de-DE" sz="1200" b="1" kern="1200" dirty="0">
                      <a:solidFill>
                        <a:schemeClr val="bg1"/>
                      </a:solidFill>
                    </a:endParaRPr>
                  </a:p>
                  <a:p>
                    <a:pPr lvl="0" algn="ctr" defTabSz="266700">
                      <a:lnSpc>
                        <a:spcPct val="90000"/>
                      </a:lnSpc>
                      <a:spcBef>
                        <a:spcPct val="0"/>
                      </a:spcBef>
                      <a:spcAft>
                        <a:spcPct val="35000"/>
                      </a:spcAft>
                    </a:pPr>
                    <a:r>
                      <a:rPr lang="de-DE" sz="600" kern="1200" dirty="0">
                        <a:solidFill>
                          <a:schemeClr val="tx1"/>
                        </a:solidFill>
                      </a:rPr>
                      <a:t>		</a:t>
                    </a:r>
                  </a:p>
                </p:txBody>
              </p:sp>
            </p:grpSp>
            <p:cxnSp>
              <p:nvCxnSpPr>
                <p:cNvPr id="48" name="Gerade Verbindung 47"/>
                <p:cNvCxnSpPr/>
                <p:nvPr/>
              </p:nvCxnSpPr>
              <p:spPr>
                <a:xfrm>
                  <a:off x="1115616" y="3711001"/>
                  <a:ext cx="0" cy="222055"/>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p:nvPr/>
              </p:nvCxnSpPr>
              <p:spPr>
                <a:xfrm>
                  <a:off x="3203503" y="3668706"/>
                  <a:ext cx="0" cy="222055"/>
                </a:xfrm>
                <a:prstGeom prst="line">
                  <a:avLst/>
                </a:prstGeom>
                <a:ln w="254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4" name="Freihandform 33"/>
                <p:cNvSpPr/>
                <p:nvPr/>
              </p:nvSpPr>
              <p:spPr>
                <a:xfrm>
                  <a:off x="323528" y="2915860"/>
                  <a:ext cx="1821837" cy="801172"/>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ctr" anchorCtr="0">
                  <a:noAutofit/>
                </a:bodyPr>
                <a:lstStyle/>
                <a:p>
                  <a:pPr lvl="0" algn="ctr" defTabSz="266700">
                    <a:lnSpc>
                      <a:spcPct val="90000"/>
                    </a:lnSpc>
                    <a:spcBef>
                      <a:spcPct val="0"/>
                    </a:spcBef>
                    <a:spcAft>
                      <a:spcPct val="35000"/>
                    </a:spcAft>
                  </a:pPr>
                  <a:r>
                    <a:rPr lang="de-DE" sz="1200" kern="1200" dirty="0">
                      <a:solidFill>
                        <a:schemeClr val="tx1"/>
                      </a:solidFill>
                    </a:rPr>
                    <a:t>… ist der Wert, der dem Wirtschaftsgut im Rahmen des Gesamtbetriebes bei Fortführung des Unternehmens zukommt</a:t>
                  </a:r>
                  <a:br>
                    <a:rPr lang="de-DE" sz="1200" kern="1200" dirty="0">
                      <a:solidFill>
                        <a:schemeClr val="tx1"/>
                      </a:solidFill>
                    </a:rPr>
                  </a:br>
                  <a:r>
                    <a:rPr lang="de-DE" sz="1200" i="1" kern="1200" dirty="0">
                      <a:solidFill>
                        <a:schemeClr val="tx1"/>
                      </a:solidFill>
                    </a:rPr>
                    <a:t>(</a:t>
                  </a:r>
                  <a:r>
                    <a:rPr lang="de-DE" sz="1200" i="1" kern="1200" dirty="0" err="1">
                      <a:solidFill>
                        <a:schemeClr val="tx1"/>
                      </a:solidFill>
                    </a:rPr>
                    <a:t>going</a:t>
                  </a:r>
                  <a:r>
                    <a:rPr lang="de-DE" sz="1200" i="1" dirty="0">
                      <a:solidFill>
                        <a:schemeClr val="tx1"/>
                      </a:solidFill>
                    </a:rPr>
                    <a:t>-</a:t>
                  </a:r>
                  <a:r>
                    <a:rPr lang="de-DE" sz="1200" i="1" dirty="0" err="1">
                      <a:solidFill>
                        <a:schemeClr val="tx1"/>
                      </a:solidFill>
                    </a:rPr>
                    <a:t>concern</a:t>
                  </a:r>
                  <a:r>
                    <a:rPr lang="de-DE" sz="1200" i="1" dirty="0">
                      <a:solidFill>
                        <a:schemeClr val="tx1"/>
                      </a:solidFill>
                    </a:rPr>
                    <a:t>-Prinzip)</a:t>
                  </a:r>
                  <a:endParaRPr lang="de-DE" sz="1200" i="1" kern="1200" dirty="0">
                    <a:solidFill>
                      <a:schemeClr val="tx1"/>
                    </a:solidFill>
                  </a:endParaRPr>
                </a:p>
              </p:txBody>
            </p:sp>
            <p:sp>
              <p:nvSpPr>
                <p:cNvPr id="36" name="Freihandform 35"/>
                <p:cNvSpPr/>
                <p:nvPr/>
              </p:nvSpPr>
              <p:spPr>
                <a:xfrm>
                  <a:off x="323528" y="3861049"/>
                  <a:ext cx="1821837" cy="518008"/>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marL="171450" lvl="0" indent="-171450" defTabSz="266700">
                    <a:lnSpc>
                      <a:spcPct val="90000"/>
                    </a:lnSpc>
                    <a:spcBef>
                      <a:spcPct val="0"/>
                    </a:spcBef>
                    <a:spcAft>
                      <a:spcPct val="35000"/>
                    </a:spcAft>
                    <a:buFont typeface="Wingdings" panose="05000000000000000000" pitchFamily="2" charset="2"/>
                    <a:buChar char="Ø"/>
                  </a:pPr>
                  <a:r>
                    <a:rPr lang="de-DE" sz="1200" dirty="0">
                      <a:solidFill>
                        <a:schemeClr val="tx1"/>
                      </a:solidFill>
                    </a:rPr>
                    <a:t>Entspricht </a:t>
                  </a:r>
                  <a:r>
                    <a:rPr lang="de-DE" sz="1200" dirty="0" err="1">
                      <a:solidFill>
                        <a:schemeClr val="tx1"/>
                      </a:solidFill>
                    </a:rPr>
                    <a:t>idR</a:t>
                  </a:r>
                  <a:r>
                    <a:rPr lang="de-DE" sz="1200" dirty="0">
                      <a:solidFill>
                        <a:schemeClr val="tx1"/>
                      </a:solidFill>
                    </a:rPr>
                    <a:t> den</a:t>
                  </a:r>
                  <a:br>
                    <a:rPr lang="de-DE" sz="1200" dirty="0">
                      <a:solidFill>
                        <a:schemeClr val="tx1"/>
                      </a:solidFill>
                    </a:rPr>
                  </a:br>
                  <a:r>
                    <a:rPr lang="de-DE" sz="1200" dirty="0">
                      <a:solidFill>
                        <a:schemeClr val="tx1"/>
                      </a:solidFill>
                    </a:rPr>
                    <a:t>Wiederbeschaffungskosten</a:t>
                  </a:r>
                  <a:br>
                    <a:rPr lang="de-DE" sz="1200" dirty="0">
                      <a:solidFill>
                        <a:schemeClr val="tx1"/>
                      </a:solidFill>
                    </a:rPr>
                  </a:br>
                  <a:r>
                    <a:rPr lang="de-DE" sz="1200" dirty="0">
                      <a:solidFill>
                        <a:schemeClr val="tx1"/>
                      </a:solidFill>
                    </a:rPr>
                    <a:t>(Orientierung am Beschaffungsmarkt) </a:t>
                  </a:r>
                  <a:endParaRPr lang="de-DE" sz="1200" kern="1200" dirty="0">
                    <a:solidFill>
                      <a:schemeClr val="tx1"/>
                    </a:solidFill>
                  </a:endParaRPr>
                </a:p>
                <a:p>
                  <a:pPr lvl="0" algn="ctr" defTabSz="266700">
                    <a:lnSpc>
                      <a:spcPct val="90000"/>
                    </a:lnSpc>
                    <a:spcBef>
                      <a:spcPct val="0"/>
                    </a:spcBef>
                    <a:spcAft>
                      <a:spcPct val="35000"/>
                    </a:spcAft>
                  </a:pPr>
                  <a:r>
                    <a:rPr lang="de-DE" sz="600" kern="1200" dirty="0">
                      <a:solidFill>
                        <a:schemeClr val="tx1"/>
                      </a:solidFill>
                    </a:rPr>
                    <a:t>	</a:t>
                  </a:r>
                </a:p>
              </p:txBody>
            </p:sp>
            <p:sp>
              <p:nvSpPr>
                <p:cNvPr id="38" name="Freihandform 37"/>
                <p:cNvSpPr/>
                <p:nvPr/>
              </p:nvSpPr>
              <p:spPr>
                <a:xfrm>
                  <a:off x="2390123" y="3861048"/>
                  <a:ext cx="1821837" cy="518009"/>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t" anchorCtr="0">
                  <a:noAutofit/>
                </a:bodyPr>
                <a:lstStyle/>
                <a:p>
                  <a:pPr marL="171450" lvl="0" indent="-171450" defTabSz="266700">
                    <a:lnSpc>
                      <a:spcPct val="90000"/>
                    </a:lnSpc>
                    <a:spcBef>
                      <a:spcPct val="0"/>
                    </a:spcBef>
                    <a:spcAft>
                      <a:spcPct val="35000"/>
                    </a:spcAft>
                    <a:buFont typeface="Wingdings" panose="05000000000000000000" pitchFamily="2" charset="2"/>
                    <a:buChar char="Ø"/>
                  </a:pPr>
                  <a:r>
                    <a:rPr lang="de-DE" sz="1200" dirty="0">
                      <a:solidFill>
                        <a:schemeClr val="tx1"/>
                      </a:solidFill>
                    </a:rPr>
                    <a:t>Einzelveräußerungswert</a:t>
                  </a:r>
                  <a:br>
                    <a:rPr lang="de-DE" sz="1200" b="1" kern="1200" dirty="0">
                      <a:solidFill>
                        <a:schemeClr val="tx1"/>
                      </a:solidFill>
                    </a:rPr>
                  </a:br>
                  <a:r>
                    <a:rPr lang="de-DE" sz="1200" kern="1200" dirty="0">
                      <a:solidFill>
                        <a:schemeClr val="tx1"/>
                      </a:solidFill>
                    </a:rPr>
                    <a:t>(</a:t>
                  </a:r>
                  <a:r>
                    <a:rPr lang="de-DE" sz="1200" dirty="0">
                      <a:solidFill>
                        <a:schemeClr val="tx1"/>
                      </a:solidFill>
                    </a:rPr>
                    <a:t>Orientierung</a:t>
                  </a:r>
                  <a:r>
                    <a:rPr lang="de-DE" sz="1200" b="1" kern="1200" dirty="0">
                      <a:solidFill>
                        <a:schemeClr val="tx1"/>
                      </a:solidFill>
                    </a:rPr>
                    <a:t> </a:t>
                  </a:r>
                  <a:r>
                    <a:rPr lang="de-DE" sz="1200" dirty="0">
                      <a:solidFill>
                        <a:schemeClr val="tx1"/>
                      </a:solidFill>
                    </a:rPr>
                    <a:t>am</a:t>
                  </a:r>
                  <a:r>
                    <a:rPr lang="de-DE" sz="1200" b="1" kern="1200" dirty="0">
                      <a:solidFill>
                        <a:schemeClr val="tx1"/>
                      </a:solidFill>
                    </a:rPr>
                    <a:t> </a:t>
                  </a:r>
                  <a:r>
                    <a:rPr lang="de-DE" sz="1200" dirty="0">
                      <a:solidFill>
                        <a:schemeClr val="tx1"/>
                      </a:solidFill>
                    </a:rPr>
                    <a:t>Absatzmarkt</a:t>
                  </a:r>
                </a:p>
                <a:p>
                  <a:pPr lvl="0" algn="ctr" defTabSz="266700">
                    <a:lnSpc>
                      <a:spcPct val="90000"/>
                    </a:lnSpc>
                    <a:spcBef>
                      <a:spcPct val="0"/>
                    </a:spcBef>
                    <a:spcAft>
                      <a:spcPct val="35000"/>
                    </a:spcAft>
                  </a:pPr>
                  <a:r>
                    <a:rPr lang="de-DE" sz="600" kern="1200" dirty="0">
                      <a:solidFill>
                        <a:schemeClr val="tx1"/>
                      </a:solidFill>
                    </a:rPr>
                    <a:t>	</a:t>
                  </a:r>
                </a:p>
              </p:txBody>
            </p:sp>
          </p:grpSp>
        </p:grpSp>
        <p:grpSp>
          <p:nvGrpSpPr>
            <p:cNvPr id="7" name="Gruppieren 3"/>
            <p:cNvGrpSpPr/>
            <p:nvPr/>
          </p:nvGrpSpPr>
          <p:grpSpPr>
            <a:xfrm>
              <a:off x="1715162" y="2771708"/>
              <a:ext cx="6097198" cy="3036171"/>
              <a:chOff x="1715162" y="2771708"/>
              <a:chExt cx="6097198" cy="3036171"/>
            </a:xfrm>
          </p:grpSpPr>
          <p:sp>
            <p:nvSpPr>
              <p:cNvPr id="33" name="Textfeld 32"/>
              <p:cNvSpPr txBox="1"/>
              <p:nvPr/>
            </p:nvSpPr>
            <p:spPr>
              <a:xfrm flipH="1">
                <a:off x="1715162" y="4869160"/>
                <a:ext cx="2858702" cy="938719"/>
              </a:xfrm>
              <a:prstGeom prst="rect">
                <a:avLst/>
              </a:prstGeom>
              <a:noFill/>
            </p:spPr>
            <p:txBody>
              <a:bodyPr wrap="square" rtlCol="0">
                <a:spAutoFit/>
              </a:bodyPr>
              <a:lstStyle/>
              <a:p>
                <a:r>
                  <a:rPr lang="de-DE" sz="1100" dirty="0"/>
                  <a:t>Anwendung </a:t>
                </a:r>
                <a:r>
                  <a:rPr lang="de-DE" sz="1100" dirty="0" err="1"/>
                  <a:t>zB</a:t>
                </a:r>
                <a:r>
                  <a:rPr lang="de-DE" sz="1100" dirty="0"/>
                  <a:t> bei</a:t>
                </a:r>
              </a:p>
              <a:p>
                <a:pPr marL="171450" indent="-171450">
                  <a:buFontTx/>
                  <a:buChar char="-"/>
                </a:pPr>
                <a:r>
                  <a:rPr lang="de-DE" sz="1100" dirty="0"/>
                  <a:t>Entnahme (§ 6 Z 4 EStG)</a:t>
                </a:r>
              </a:p>
              <a:p>
                <a:pPr marL="171450" indent="-171450">
                  <a:buFontTx/>
                  <a:buChar char="-"/>
                </a:pPr>
                <a:r>
                  <a:rPr lang="de-DE" sz="1100" dirty="0"/>
                  <a:t>Einlage (§ 6 Z 5 EStG)</a:t>
                </a:r>
              </a:p>
              <a:p>
                <a:pPr marL="171450" indent="-171450">
                  <a:buFontTx/>
                  <a:buChar char="-"/>
                </a:pPr>
                <a:r>
                  <a:rPr lang="de-DE" sz="1100" dirty="0"/>
                  <a:t>Abschreibung auf niedrigeren Teilwert (§ 6 Z 1 und § 6 Z 2 EStG) </a:t>
                </a:r>
              </a:p>
            </p:txBody>
          </p:sp>
          <p:sp>
            <p:nvSpPr>
              <p:cNvPr id="37" name="Freihandform 36"/>
              <p:cNvSpPr/>
              <p:nvPr/>
            </p:nvSpPr>
            <p:spPr>
              <a:xfrm>
                <a:off x="4833973" y="2771708"/>
                <a:ext cx="2800231" cy="1063327"/>
              </a:xfrm>
              <a:custGeom>
                <a:avLst/>
                <a:gdLst>
                  <a:gd name="connsiteX0" fmla="*/ 0 w 1422499"/>
                  <a:gd name="connsiteY0" fmla="*/ 94833 h 948332"/>
                  <a:gd name="connsiteX1" fmla="*/ 94833 w 1422499"/>
                  <a:gd name="connsiteY1" fmla="*/ 0 h 948332"/>
                  <a:gd name="connsiteX2" fmla="*/ 1327666 w 1422499"/>
                  <a:gd name="connsiteY2" fmla="*/ 0 h 948332"/>
                  <a:gd name="connsiteX3" fmla="*/ 1422499 w 1422499"/>
                  <a:gd name="connsiteY3" fmla="*/ 94833 h 948332"/>
                  <a:gd name="connsiteX4" fmla="*/ 1422499 w 1422499"/>
                  <a:gd name="connsiteY4" fmla="*/ 853499 h 948332"/>
                  <a:gd name="connsiteX5" fmla="*/ 1327666 w 1422499"/>
                  <a:gd name="connsiteY5" fmla="*/ 948332 h 948332"/>
                  <a:gd name="connsiteX6" fmla="*/ 94833 w 1422499"/>
                  <a:gd name="connsiteY6" fmla="*/ 948332 h 948332"/>
                  <a:gd name="connsiteX7" fmla="*/ 0 w 1422499"/>
                  <a:gd name="connsiteY7" fmla="*/ 853499 h 948332"/>
                  <a:gd name="connsiteX8" fmla="*/ 0 w 1422499"/>
                  <a:gd name="connsiteY8" fmla="*/ 94833 h 948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22499" h="948332">
                    <a:moveTo>
                      <a:pt x="0" y="94833"/>
                    </a:moveTo>
                    <a:cubicBezTo>
                      <a:pt x="0" y="42458"/>
                      <a:pt x="42458" y="0"/>
                      <a:pt x="94833" y="0"/>
                    </a:cubicBezTo>
                    <a:lnTo>
                      <a:pt x="1327666" y="0"/>
                    </a:lnTo>
                    <a:cubicBezTo>
                      <a:pt x="1380041" y="0"/>
                      <a:pt x="1422499" y="42458"/>
                      <a:pt x="1422499" y="94833"/>
                    </a:cubicBezTo>
                    <a:lnTo>
                      <a:pt x="1422499" y="853499"/>
                    </a:lnTo>
                    <a:cubicBezTo>
                      <a:pt x="1422499" y="905874"/>
                      <a:pt x="1380041" y="948332"/>
                      <a:pt x="1327666" y="948332"/>
                    </a:cubicBezTo>
                    <a:lnTo>
                      <a:pt x="94833" y="948332"/>
                    </a:lnTo>
                    <a:cubicBezTo>
                      <a:pt x="42458" y="948332"/>
                      <a:pt x="0" y="905874"/>
                      <a:pt x="0" y="853499"/>
                    </a:cubicBezTo>
                    <a:lnTo>
                      <a:pt x="0" y="94833"/>
                    </a:lnTo>
                    <a:close/>
                  </a:path>
                </a:pathLst>
              </a:custGeom>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spcFirstLastPara="0" vert="horz" wrap="square" lIns="50636" tIns="50636" rIns="50636" bIns="50636" numCol="1" spcCol="1270" anchor="ctr" anchorCtr="0">
                <a:noAutofit/>
              </a:bodyPr>
              <a:lstStyle/>
              <a:p>
                <a:pPr algn="ctr" defTabSz="266700">
                  <a:lnSpc>
                    <a:spcPct val="90000"/>
                  </a:lnSpc>
                  <a:spcBef>
                    <a:spcPct val="0"/>
                  </a:spcBef>
                  <a:spcAft>
                    <a:spcPct val="35000"/>
                  </a:spcAft>
                </a:pPr>
                <a:r>
                  <a:rPr lang="de-DE" sz="1200" dirty="0">
                    <a:solidFill>
                      <a:schemeClr val="tx1"/>
                    </a:solidFill>
                  </a:rPr>
                  <a:t>… ist der Wert, der von jedermann im gewöhnlichen Geschäftsverkehr bei einer Einzelveräußerung erzielt wird</a:t>
                </a:r>
                <a:br>
                  <a:rPr lang="de-DE" sz="1200" dirty="0">
                    <a:solidFill>
                      <a:schemeClr val="tx1"/>
                    </a:solidFill>
                  </a:rPr>
                </a:br>
                <a:r>
                  <a:rPr lang="de-DE" sz="1200" dirty="0">
                    <a:solidFill>
                      <a:schemeClr val="tx1"/>
                    </a:solidFill>
                  </a:rPr>
                  <a:t> (=Verkehrswert, Liquidationswert)</a:t>
                </a:r>
                <a:r>
                  <a:rPr lang="de-DE" sz="1400" dirty="0">
                    <a:solidFill>
                      <a:schemeClr val="tx1"/>
                    </a:solidFill>
                  </a:rPr>
                  <a:t>	</a:t>
                </a:r>
              </a:p>
            </p:txBody>
          </p:sp>
          <p:sp>
            <p:nvSpPr>
              <p:cNvPr id="44" name="Textfeld 43"/>
              <p:cNvSpPr txBox="1"/>
              <p:nvPr/>
            </p:nvSpPr>
            <p:spPr>
              <a:xfrm flipH="1">
                <a:off x="4953658" y="4869160"/>
                <a:ext cx="2858702" cy="769441"/>
              </a:xfrm>
              <a:prstGeom prst="rect">
                <a:avLst/>
              </a:prstGeom>
              <a:noFill/>
            </p:spPr>
            <p:txBody>
              <a:bodyPr wrap="square" rtlCol="0">
                <a:spAutoFit/>
              </a:bodyPr>
              <a:lstStyle/>
              <a:p>
                <a:r>
                  <a:rPr lang="de-DE" sz="1100" dirty="0"/>
                  <a:t>Anwendung </a:t>
                </a:r>
                <a:r>
                  <a:rPr lang="de-DE" sz="1100" dirty="0" err="1"/>
                  <a:t>zB</a:t>
                </a:r>
                <a:r>
                  <a:rPr lang="de-DE" sz="1100" dirty="0"/>
                  <a:t> bei</a:t>
                </a:r>
              </a:p>
              <a:p>
                <a:pPr marL="171450" indent="-171450">
                  <a:buFontTx/>
                  <a:buChar char="-"/>
                </a:pPr>
                <a:r>
                  <a:rPr lang="de-DE" sz="1100" dirty="0"/>
                  <a:t>Tausch (§ 6 Z 14 EStG)</a:t>
                </a:r>
              </a:p>
              <a:p>
                <a:pPr marL="171450" indent="-171450">
                  <a:buFontTx/>
                  <a:buChar char="-"/>
                </a:pPr>
                <a:r>
                  <a:rPr lang="de-DE" sz="1100" dirty="0"/>
                  <a:t>Entnahme von Waren ins Privatvermögen bei Betriebsaufgabe (§ 24 </a:t>
                </a:r>
                <a:r>
                  <a:rPr lang="de-DE" sz="1100" dirty="0" err="1"/>
                  <a:t>Abs</a:t>
                </a:r>
                <a:r>
                  <a:rPr lang="de-DE" sz="1100" dirty="0"/>
                  <a:t> 3 EStG) </a:t>
                </a:r>
              </a:p>
            </p:txBody>
          </p:sp>
        </p:grpSp>
      </p:grpSp>
    </p:spTree>
    <p:extLst>
      <p:ext uri="{BB962C8B-B14F-4D97-AF65-F5344CB8AC3E}">
        <p14:creationId xmlns:p14="http://schemas.microsoft.com/office/powerpoint/2010/main" val="10822772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keanos">
  <a:themeElements>
    <a:clrScheme name="Okeanos">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keanos">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keanos">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7850</Words>
  <Application>Microsoft Office PowerPoint</Application>
  <PresentationFormat>Bildschirmpräsentation (4:3)</PresentationFormat>
  <Paragraphs>1190</Paragraphs>
  <Slides>88</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88</vt:i4>
      </vt:variant>
    </vt:vector>
  </HeadingPairs>
  <TitlesOfParts>
    <vt:vector size="94" baseType="lpstr">
      <vt:lpstr>Arial</vt:lpstr>
      <vt:lpstr>Calibri</vt:lpstr>
      <vt:lpstr>Gill Sans MT</vt:lpstr>
      <vt:lpstr>Wingdings</vt:lpstr>
      <vt:lpstr>Wingdings 3</vt:lpstr>
      <vt:lpstr>Okeanos</vt:lpstr>
      <vt:lpstr>Bewertung, Bilanzierung und Betriebsüberleitung </vt:lpstr>
      <vt:lpstr>Gliederung</vt:lpstr>
      <vt:lpstr>Unternehmensrecht - Steuerrecht</vt:lpstr>
      <vt:lpstr>Steuerliche Bestimmungen</vt:lpstr>
      <vt:lpstr>Betriebsvermögen/Privatvermögen</vt:lpstr>
      <vt:lpstr>Gemischt genutzte Wirtschaftsgüter Unbewegliche Wirtschaftsgüter (Gebäude)</vt:lpstr>
      <vt:lpstr>Gemischt genutzte Wirtschaftsgüter Bewegliche Wirtschaftsgüter</vt:lpstr>
      <vt:lpstr>Privateinlagen und -entnahmen</vt:lpstr>
      <vt:lpstr>Teilwert – Gemeiner Wert </vt:lpstr>
      <vt:lpstr>Beizulegender Wert im UGB</vt:lpstr>
      <vt:lpstr>Ansatz und Bewertung des Betriebsvermögens</vt:lpstr>
      <vt:lpstr>Ansatz und Bewertung des Betriebsvermögens</vt:lpstr>
      <vt:lpstr>Anlagevermögen</vt:lpstr>
      <vt:lpstr>Ansatz und Bewertung Bewertungsmaßstäbe</vt:lpstr>
      <vt:lpstr>Ansatz und Bewertung Bewertungsmaßstäbe</vt:lpstr>
      <vt:lpstr>Ansatz und Bewertung Bewertungsmaßstäbe</vt:lpstr>
      <vt:lpstr>Bewertungsregeln des abnutzbaren AV</vt:lpstr>
      <vt:lpstr>Bewertungsregeln des nicht abnutzbaren AV</vt:lpstr>
      <vt:lpstr>Bewertungsregeln des nicht abnutzbaren AV</vt:lpstr>
      <vt:lpstr>Bewertungsregeln des nicht abnutzbaren AV</vt:lpstr>
      <vt:lpstr>Abschreibungen und Zuschreibungen </vt:lpstr>
      <vt:lpstr>Absetzung für außergewöhnliche technische und wirtschaftliche Abnutzung (AfaA) </vt:lpstr>
      <vt:lpstr>Wertaufholungsgebot (208 UGB)</vt:lpstr>
      <vt:lpstr>Wertaufholungsgebot EStG</vt:lpstr>
      <vt:lpstr>Bewertungsregeln des Umlaufvermögens</vt:lpstr>
      <vt:lpstr>Bewertung der Vorräte</vt:lpstr>
      <vt:lpstr>Vorratsbewertung speziell in der LW</vt:lpstr>
      <vt:lpstr>Bewertung selbsterzeugte Vorräte  </vt:lpstr>
      <vt:lpstr>Bewertung zugekaufte Vorräte</vt:lpstr>
      <vt:lpstr>Bilanzierung von Herbstanbau </vt:lpstr>
      <vt:lpstr>Roh-, Hilfs- und Betriebsstoffe</vt:lpstr>
      <vt:lpstr>Inventurmethoden</vt:lpstr>
      <vt:lpstr>Inventurbewertungsverfahren EStR Rz 2313f</vt:lpstr>
      <vt:lpstr>Inventurbewertungsverfahren</vt:lpstr>
      <vt:lpstr>Forderungen und sonstige Vermögensgegenstände</vt:lpstr>
      <vt:lpstr>Forderungen und sonstige Vermögensgegenstände</vt:lpstr>
      <vt:lpstr>Abzinsung von Kundenforderungen</vt:lpstr>
      <vt:lpstr>Spezielle Abgrenzung AV und UV in der LW</vt:lpstr>
      <vt:lpstr>Festwertverfahren nach § 209 UGB</vt:lpstr>
      <vt:lpstr>Anpassung Festwert  </vt:lpstr>
      <vt:lpstr>Festwertverfahren – Definition ESt-RL</vt:lpstr>
      <vt:lpstr>Festwert in der luf Vermögensbilanz</vt:lpstr>
      <vt:lpstr>Rückstellungen § 198 (8) UGB, § 9 und 14 EStG</vt:lpstr>
      <vt:lpstr>Rückstellungen § 198 (8) UGB, § 9 und 14 EStG</vt:lpstr>
      <vt:lpstr>Steuerliches Verbot von Pauschalrückstellungen</vt:lpstr>
      <vt:lpstr>PowerPoint-Präsentation</vt:lpstr>
      <vt:lpstr>Verbindlichkeiten  - Bewertungsregeln </vt:lpstr>
      <vt:lpstr>Fremdwährungskredite </vt:lpstr>
      <vt:lpstr>Fremdwährungskredite </vt:lpstr>
      <vt:lpstr>Fremdwährungskredite </vt:lpstr>
      <vt:lpstr>Unterschiede Gewinnermittlung §4/1 und § 4/3</vt:lpstr>
      <vt:lpstr>Unterschiede Gewinnermittlung Betriebs- vermögensvergleich § 4(1) EStG und § 5 EStG</vt:lpstr>
      <vt:lpstr>Gewinnermittlung nach § 4 Abs 1 EStG</vt:lpstr>
      <vt:lpstr>Gewinnermittlung nach § 5 Abs 1 EStG</vt:lpstr>
      <vt:lpstr>Übertragung stiller Reserven § 12 EStG</vt:lpstr>
      <vt:lpstr>Übersicht über die abgabenrechtliche Behandlung von betrieblich genutzten Gebäuden</vt:lpstr>
      <vt:lpstr>Bewertung von Grund und Boden</vt:lpstr>
      <vt:lpstr>Bewertung von Grundverbesserungen (Meliorationen)</vt:lpstr>
      <vt:lpstr>Bewertung von Gebäuden und bauliche Anlagen</vt:lpstr>
      <vt:lpstr>Bewertung von Gebäuden und bauliche Anlagen</vt:lpstr>
      <vt:lpstr>Vermögensbilanz</vt:lpstr>
      <vt:lpstr>Gewinn- und Verlustrechnung - Gliederung</vt:lpstr>
      <vt:lpstr>Gesellschaft mit beschränkter Haftung GmbH</vt:lpstr>
      <vt:lpstr>Gesellschaft mit beschränkter Haftung GmbH</vt:lpstr>
      <vt:lpstr>Gesellschaft mit beschränkter Haftung GmbH</vt:lpstr>
      <vt:lpstr>Gesellschaft mit beschränkter Haftung GmbH</vt:lpstr>
      <vt:lpstr>Gesellschaft mit beschränkter Haftung GmbH</vt:lpstr>
      <vt:lpstr>Gesellschaft mit beschränkter Haftung GmbH</vt:lpstr>
      <vt:lpstr>Beispiel 1: Errichtung Gebäude, Herstellungskosten</vt:lpstr>
      <vt:lpstr>Errichtung Gebäude, Herstellungskosten – Lösung Bsp 1</vt:lpstr>
      <vt:lpstr>Beispiel 2: Bilanzierung LW</vt:lpstr>
      <vt:lpstr>Z. A1 Grundstücke</vt:lpstr>
      <vt:lpstr>Z. A2 Gebäudebewertung</vt:lpstr>
      <vt:lpstr>Z. A3 Maschinenbewertung</vt:lpstr>
      <vt:lpstr>Z. A4 Betriebs- und Geschäftsausstattung</vt:lpstr>
      <vt:lpstr>Z. A5 Fuhrpark</vt:lpstr>
      <vt:lpstr>Z. A5 Beteiligungen</vt:lpstr>
      <vt:lpstr>Z. B.I.1 Roh-, Hilfs und Betriebsstoffe</vt:lpstr>
      <vt:lpstr>B.I.2+3 halbfertige und fertige Erzeugnisse</vt:lpstr>
      <vt:lpstr>B.I.2+3 halbfertige und fertige Erzeugnisse</vt:lpstr>
      <vt:lpstr>Z. B.I.2+3 halbfertige und fertige Erzeugnisse</vt:lpstr>
      <vt:lpstr>Beispiel</vt:lpstr>
      <vt:lpstr>Beispiel</vt:lpstr>
      <vt:lpstr>Bewertung</vt:lpstr>
      <vt:lpstr>Bewertung</vt:lpstr>
      <vt:lpstr>Bewertung</vt:lpstr>
      <vt:lpstr>PowerPoint-Präsentation</vt:lpstr>
      <vt:lpstr>Ratenkauf</vt:lpstr>
    </vt:vector>
  </TitlesOfParts>
  <Company>MyCompany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Customer</dc:creator>
  <cp:lastModifiedBy>ist\pik</cp:lastModifiedBy>
  <cp:revision>202</cp:revision>
  <cp:lastPrinted>2013-10-28T16:39:44Z</cp:lastPrinted>
  <dcterms:created xsi:type="dcterms:W3CDTF">2013-09-18T18:27:12Z</dcterms:created>
  <dcterms:modified xsi:type="dcterms:W3CDTF">2022-04-29T09:08:32Z</dcterms:modified>
</cp:coreProperties>
</file>