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79"/>
  </p:notesMasterIdLst>
  <p:sldIdLst>
    <p:sldId id="256" r:id="rId2"/>
    <p:sldId id="262" r:id="rId3"/>
    <p:sldId id="411" r:id="rId4"/>
    <p:sldId id="412" r:id="rId5"/>
    <p:sldId id="413" r:id="rId6"/>
    <p:sldId id="414" r:id="rId7"/>
    <p:sldId id="415" r:id="rId8"/>
    <p:sldId id="416" r:id="rId9"/>
    <p:sldId id="417" r:id="rId10"/>
    <p:sldId id="418" r:id="rId11"/>
    <p:sldId id="419" r:id="rId12"/>
    <p:sldId id="420" r:id="rId13"/>
    <p:sldId id="421" r:id="rId14"/>
    <p:sldId id="422" r:id="rId15"/>
    <p:sldId id="423" r:id="rId16"/>
    <p:sldId id="424" r:id="rId17"/>
    <p:sldId id="320" r:id="rId18"/>
    <p:sldId id="263" r:id="rId19"/>
    <p:sldId id="264" r:id="rId20"/>
    <p:sldId id="268" r:id="rId21"/>
    <p:sldId id="281" r:id="rId22"/>
    <p:sldId id="282" r:id="rId23"/>
    <p:sldId id="283" r:id="rId24"/>
    <p:sldId id="284" r:id="rId25"/>
    <p:sldId id="322" r:id="rId26"/>
    <p:sldId id="323" r:id="rId27"/>
    <p:sldId id="276" r:id="rId28"/>
    <p:sldId id="273" r:id="rId29"/>
    <p:sldId id="425" r:id="rId30"/>
    <p:sldId id="426" r:id="rId31"/>
    <p:sldId id="427" r:id="rId32"/>
    <p:sldId id="428" r:id="rId33"/>
    <p:sldId id="429" r:id="rId34"/>
    <p:sldId id="431" r:id="rId35"/>
    <p:sldId id="432" r:id="rId36"/>
    <p:sldId id="433" r:id="rId37"/>
    <p:sldId id="287" r:id="rId38"/>
    <p:sldId id="288" r:id="rId39"/>
    <p:sldId id="289" r:id="rId40"/>
    <p:sldId id="290" r:id="rId41"/>
    <p:sldId id="324" r:id="rId42"/>
    <p:sldId id="325" r:id="rId43"/>
    <p:sldId id="334" r:id="rId44"/>
    <p:sldId id="335" r:id="rId45"/>
    <p:sldId id="336" r:id="rId46"/>
    <p:sldId id="337" r:id="rId47"/>
    <p:sldId id="338" r:id="rId48"/>
    <p:sldId id="339" r:id="rId49"/>
    <p:sldId id="340" r:id="rId50"/>
    <p:sldId id="341" r:id="rId51"/>
    <p:sldId id="342" r:id="rId52"/>
    <p:sldId id="343" r:id="rId53"/>
    <p:sldId id="344" r:id="rId54"/>
    <p:sldId id="345" r:id="rId55"/>
    <p:sldId id="346" r:id="rId56"/>
    <p:sldId id="347" r:id="rId57"/>
    <p:sldId id="348" r:id="rId58"/>
    <p:sldId id="349" r:id="rId59"/>
    <p:sldId id="350" r:id="rId60"/>
    <p:sldId id="351" r:id="rId61"/>
    <p:sldId id="352" r:id="rId62"/>
    <p:sldId id="353" r:id="rId63"/>
    <p:sldId id="354" r:id="rId64"/>
    <p:sldId id="355" r:id="rId65"/>
    <p:sldId id="434" r:id="rId66"/>
    <p:sldId id="435" r:id="rId67"/>
    <p:sldId id="436" r:id="rId68"/>
    <p:sldId id="437" r:id="rId69"/>
    <p:sldId id="438" r:id="rId70"/>
    <p:sldId id="439" r:id="rId71"/>
    <p:sldId id="440" r:id="rId72"/>
    <p:sldId id="441" r:id="rId73"/>
    <p:sldId id="442" r:id="rId74"/>
    <p:sldId id="444" r:id="rId75"/>
    <p:sldId id="445" r:id="rId76"/>
    <p:sldId id="443" r:id="rId77"/>
    <p:sldId id="446" r:id="rId78"/>
  </p:sldIdLst>
  <p:sldSz cx="9144000" cy="6858000" type="screen4x3"/>
  <p:notesSz cx="6797675" cy="9874250"/>
  <p:defaultTextStyle>
    <a:defPPr>
      <a:defRPr lang="de-DE"/>
    </a:defPPr>
    <a:lvl1pPr algn="l" rtl="0" fontAlgn="base">
      <a:spcBef>
        <a:spcPct val="0"/>
      </a:spcBef>
      <a:spcAft>
        <a:spcPct val="0"/>
      </a:spcAft>
      <a:defRPr sz="3000" kern="1200">
        <a:solidFill>
          <a:srgbClr val="5F5F5F"/>
        </a:solidFill>
        <a:latin typeface="Arial" charset="0"/>
        <a:ea typeface="+mn-ea"/>
        <a:cs typeface="+mn-cs"/>
      </a:defRPr>
    </a:lvl1pPr>
    <a:lvl2pPr marL="457200" algn="l" rtl="0" fontAlgn="base">
      <a:spcBef>
        <a:spcPct val="0"/>
      </a:spcBef>
      <a:spcAft>
        <a:spcPct val="0"/>
      </a:spcAft>
      <a:defRPr sz="3000" kern="1200">
        <a:solidFill>
          <a:srgbClr val="5F5F5F"/>
        </a:solidFill>
        <a:latin typeface="Arial" charset="0"/>
        <a:ea typeface="+mn-ea"/>
        <a:cs typeface="+mn-cs"/>
      </a:defRPr>
    </a:lvl2pPr>
    <a:lvl3pPr marL="914400" algn="l" rtl="0" fontAlgn="base">
      <a:spcBef>
        <a:spcPct val="0"/>
      </a:spcBef>
      <a:spcAft>
        <a:spcPct val="0"/>
      </a:spcAft>
      <a:defRPr sz="3000" kern="1200">
        <a:solidFill>
          <a:srgbClr val="5F5F5F"/>
        </a:solidFill>
        <a:latin typeface="Arial" charset="0"/>
        <a:ea typeface="+mn-ea"/>
        <a:cs typeface="+mn-cs"/>
      </a:defRPr>
    </a:lvl3pPr>
    <a:lvl4pPr marL="1371600" algn="l" rtl="0" fontAlgn="base">
      <a:spcBef>
        <a:spcPct val="0"/>
      </a:spcBef>
      <a:spcAft>
        <a:spcPct val="0"/>
      </a:spcAft>
      <a:defRPr sz="3000" kern="1200">
        <a:solidFill>
          <a:srgbClr val="5F5F5F"/>
        </a:solidFill>
        <a:latin typeface="Arial" charset="0"/>
        <a:ea typeface="+mn-ea"/>
        <a:cs typeface="+mn-cs"/>
      </a:defRPr>
    </a:lvl4pPr>
    <a:lvl5pPr marL="1828800" algn="l" rtl="0" fontAlgn="base">
      <a:spcBef>
        <a:spcPct val="0"/>
      </a:spcBef>
      <a:spcAft>
        <a:spcPct val="0"/>
      </a:spcAft>
      <a:defRPr sz="3000" kern="1200">
        <a:solidFill>
          <a:srgbClr val="5F5F5F"/>
        </a:solidFill>
        <a:latin typeface="Arial" charset="0"/>
        <a:ea typeface="+mn-ea"/>
        <a:cs typeface="+mn-cs"/>
      </a:defRPr>
    </a:lvl5pPr>
    <a:lvl6pPr marL="2286000" algn="l" defTabSz="914400" rtl="0" eaLnBrk="1" latinLnBrk="0" hangingPunct="1">
      <a:defRPr sz="3000" kern="1200">
        <a:solidFill>
          <a:srgbClr val="5F5F5F"/>
        </a:solidFill>
        <a:latin typeface="Arial" charset="0"/>
        <a:ea typeface="+mn-ea"/>
        <a:cs typeface="+mn-cs"/>
      </a:defRPr>
    </a:lvl6pPr>
    <a:lvl7pPr marL="2743200" algn="l" defTabSz="914400" rtl="0" eaLnBrk="1" latinLnBrk="0" hangingPunct="1">
      <a:defRPr sz="3000" kern="1200">
        <a:solidFill>
          <a:srgbClr val="5F5F5F"/>
        </a:solidFill>
        <a:latin typeface="Arial" charset="0"/>
        <a:ea typeface="+mn-ea"/>
        <a:cs typeface="+mn-cs"/>
      </a:defRPr>
    </a:lvl7pPr>
    <a:lvl8pPr marL="3200400" algn="l" defTabSz="914400" rtl="0" eaLnBrk="1" latinLnBrk="0" hangingPunct="1">
      <a:defRPr sz="3000" kern="1200">
        <a:solidFill>
          <a:srgbClr val="5F5F5F"/>
        </a:solidFill>
        <a:latin typeface="Arial" charset="0"/>
        <a:ea typeface="+mn-ea"/>
        <a:cs typeface="+mn-cs"/>
      </a:defRPr>
    </a:lvl8pPr>
    <a:lvl9pPr marL="3657600" algn="l" defTabSz="914400" rtl="0" eaLnBrk="1" latinLnBrk="0" hangingPunct="1">
      <a:defRPr sz="3000" kern="1200">
        <a:solidFill>
          <a:srgbClr val="5F5F5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C8D4EA"/>
    <a:srgbClr val="BFCDE7"/>
    <a:srgbClr val="B9C9E5"/>
    <a:srgbClr val="0066FF"/>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65" autoAdjust="0"/>
    <p:restoredTop sz="94613" autoAdjust="0"/>
  </p:normalViewPr>
  <p:slideViewPr>
    <p:cSldViewPr>
      <p:cViewPr varScale="1">
        <p:scale>
          <a:sx n="108" d="100"/>
          <a:sy n="108" d="100"/>
        </p:scale>
        <p:origin x="21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518" y="-96"/>
      </p:cViewPr>
      <p:guideLst>
        <p:guide orient="horz" pos="3127"/>
        <p:guide pos="2141"/>
        <p:guide orient="horz" pos="311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de-DE"/>
          </a:p>
        </p:txBody>
      </p:sp>
      <p:sp>
        <p:nvSpPr>
          <p:cNvPr id="22531" name="Rectangle 3"/>
          <p:cNvSpPr>
            <a:spLocks noGrp="1" noChangeArrowheads="1"/>
          </p:cNvSpPr>
          <p:nvPr>
            <p:ph type="dt" idx="1"/>
          </p:nvPr>
        </p:nvSpPr>
        <p:spPr bwMode="auto">
          <a:xfrm>
            <a:off x="3849688"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de-DE"/>
          </a:p>
        </p:txBody>
      </p:sp>
      <p:sp>
        <p:nvSpPr>
          <p:cNvPr id="22532"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79450" y="4689475"/>
            <a:ext cx="5438775"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22534" name="Rectangle 6"/>
          <p:cNvSpPr>
            <a:spLocks noGrp="1" noChangeArrowheads="1"/>
          </p:cNvSpPr>
          <p:nvPr>
            <p:ph type="ftr" sz="quarter" idx="4"/>
          </p:nvPr>
        </p:nvSpPr>
        <p:spPr bwMode="auto">
          <a:xfrm>
            <a:off x="0"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de-DE"/>
          </a:p>
        </p:txBody>
      </p:sp>
      <p:sp>
        <p:nvSpPr>
          <p:cNvPr id="22535" name="Rectangle 7"/>
          <p:cNvSpPr>
            <a:spLocks noGrp="1" noChangeArrowheads="1"/>
          </p:cNvSpPr>
          <p:nvPr>
            <p:ph type="sldNum" sz="quarter" idx="5"/>
          </p:nvPr>
        </p:nvSpPr>
        <p:spPr bwMode="auto">
          <a:xfrm>
            <a:off x="3849688"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20F52C5-83CA-475F-A8F6-DD77C23E5A65}" type="slidenum">
              <a:rPr lang="de-DE"/>
              <a:pPr/>
              <a:t>‹Nr.›</a:t>
            </a:fld>
            <a:endParaRPr lang="de-DE"/>
          </a:p>
        </p:txBody>
      </p:sp>
    </p:spTree>
    <p:extLst>
      <p:ext uri="{BB962C8B-B14F-4D97-AF65-F5344CB8AC3E}">
        <p14:creationId xmlns:p14="http://schemas.microsoft.com/office/powerpoint/2010/main" val="649225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33799" name="Rectangle 7"/>
          <p:cNvSpPr>
            <a:spLocks noGrp="1" noChangeArrowheads="1"/>
          </p:cNvSpPr>
          <p:nvPr>
            <p:ph type="ctrTitle" sz="quarter"/>
          </p:nvPr>
        </p:nvSpPr>
        <p:spPr>
          <a:xfrm>
            <a:off x="323850" y="2781300"/>
            <a:ext cx="6192838" cy="1227138"/>
          </a:xfrm>
        </p:spPr>
        <p:txBody>
          <a:bodyPr/>
          <a:lstStyle>
            <a:lvl1pPr>
              <a:defRPr sz="3600"/>
            </a:lvl1pPr>
          </a:lstStyle>
          <a:p>
            <a:pPr lvl="0"/>
            <a:r>
              <a:rPr lang="de-DE" noProof="0"/>
              <a:t>Titelmasterformat durch Klicken bearbeiten</a:t>
            </a:r>
          </a:p>
        </p:txBody>
      </p:sp>
      <p:sp>
        <p:nvSpPr>
          <p:cNvPr id="33800" name="Rectangle 8"/>
          <p:cNvSpPr>
            <a:spLocks noGrp="1" noChangeArrowheads="1"/>
          </p:cNvSpPr>
          <p:nvPr>
            <p:ph type="subTitle" sz="quarter" idx="1"/>
          </p:nvPr>
        </p:nvSpPr>
        <p:spPr>
          <a:xfrm>
            <a:off x="323850" y="4221163"/>
            <a:ext cx="6264275" cy="982662"/>
          </a:xfrm>
        </p:spPr>
        <p:txBody>
          <a:bodyPr/>
          <a:lstStyle>
            <a:lvl1pPr marL="0" indent="0">
              <a:buFont typeface="Wingdings" pitchFamily="2" charset="2"/>
              <a:buNone/>
              <a:defRPr sz="2200"/>
            </a:lvl1pPr>
          </a:lstStyle>
          <a:p>
            <a:pPr lvl="0"/>
            <a:r>
              <a:rPr lang="de-DE" noProof="0"/>
              <a:t>Formatvorlage des Untertitelmasters durch Klicken bearbeiten</a:t>
            </a:r>
            <a:endParaRPr lang="de-AT" noProof="0"/>
          </a:p>
        </p:txBody>
      </p:sp>
      <p:pic>
        <p:nvPicPr>
          <p:cNvPr id="33816" name="Picture 24" descr="PowerPoint_Bogen"/>
          <p:cNvPicPr>
            <a:picLocks noChangeArrowheads="1"/>
          </p:cNvPicPr>
          <p:nvPr userDrawn="1"/>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16417" b="13100"/>
          <a:stretch>
            <a:fillRect/>
          </a:stretch>
        </p:blipFill>
        <p:spPr bwMode="auto">
          <a:xfrm>
            <a:off x="5581650" y="0"/>
            <a:ext cx="3598863" cy="3598863"/>
          </a:xfrm>
          <a:prstGeom prst="rect">
            <a:avLst/>
          </a:prstGeom>
          <a:noFill/>
          <a:extLst>
            <a:ext uri="{909E8E84-426E-40DD-AFC4-6F175D3DCCD1}">
              <a14:hiddenFill xmlns:a14="http://schemas.microsoft.com/office/drawing/2010/main">
                <a:solidFill>
                  <a:srgbClr val="FFFFFF"/>
                </a:solidFill>
              </a14:hiddenFill>
            </a:ext>
          </a:extLst>
        </p:spPr>
      </p:pic>
      <p:sp>
        <p:nvSpPr>
          <p:cNvPr id="33818" name="Rectangle 26"/>
          <p:cNvSpPr>
            <a:spLocks noGrp="1" noChangeArrowheads="1"/>
          </p:cNvSpPr>
          <p:nvPr>
            <p:ph type="sldNum" sz="quarter" idx="4"/>
          </p:nvPr>
        </p:nvSpPr>
        <p:spPr/>
        <p:txBody>
          <a:bodyPr/>
          <a:lstStyle>
            <a:lvl1pPr>
              <a:defRPr/>
            </a:lvl1pPr>
          </a:lstStyle>
          <a:p>
            <a:fld id="{0788CF43-0F37-4D3D-9B46-A4ABCBBB5131}" type="slidenum">
              <a:rPr lang="de-AT"/>
              <a:pPr/>
              <a:t>‹Nr.›</a:t>
            </a:fld>
            <a:endParaRPr lang="de-AT"/>
          </a:p>
        </p:txBody>
      </p:sp>
      <p:sp>
        <p:nvSpPr>
          <p:cNvPr id="33831" name="Text Box 39"/>
          <p:cNvSpPr txBox="1">
            <a:spLocks noChangeArrowheads="1"/>
          </p:cNvSpPr>
          <p:nvPr userDrawn="1"/>
        </p:nvSpPr>
        <p:spPr bwMode="auto">
          <a:xfrm>
            <a:off x="0" y="6165850"/>
            <a:ext cx="914400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de-AT" sz="1300">
                <a:solidFill>
                  <a:schemeClr val="tx1"/>
                </a:solidFill>
              </a:rPr>
              <a:t>Burgenland </a:t>
            </a:r>
            <a:r>
              <a:rPr lang="en-US" sz="1300">
                <a:solidFill>
                  <a:schemeClr val="tx1"/>
                </a:solidFill>
              </a:rPr>
              <a:t>| Kärnten | Niederösterreich | Oberösterreich | Salzburg | Steiermark | Tirol | Wien</a:t>
            </a:r>
          </a:p>
        </p:txBody>
      </p:sp>
      <p:pic>
        <p:nvPicPr>
          <p:cNvPr id="33832" name="Picture 40" descr="LBG_Oesterreich_SWC_final"/>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14325" y="333375"/>
            <a:ext cx="3384550" cy="11064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F:\Marketing\Corporate Design\LBG Design NEU\sonstige Grafik-Elemente\Sloganbalken\Kompetenzbalken\Ab 2012\Kompetenzbalken_254mm_PP_2.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102" y="6498376"/>
            <a:ext cx="9144000" cy="360363"/>
          </a:xfrm>
          <a:prstGeom prst="rect">
            <a:avLst/>
          </a:prstGeom>
          <a:noFill/>
          <a:ln>
            <a:solidFill>
              <a:srgbClr val="0066CC"/>
            </a:solidFill>
          </a:ln>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Foliennummernplatzhalter 3"/>
          <p:cNvSpPr>
            <a:spLocks noGrp="1"/>
          </p:cNvSpPr>
          <p:nvPr>
            <p:ph type="sldNum" sz="quarter" idx="10"/>
          </p:nvPr>
        </p:nvSpPr>
        <p:spPr/>
        <p:txBody>
          <a:bodyPr/>
          <a:lstStyle>
            <a:lvl1pPr>
              <a:defRPr/>
            </a:lvl1pPr>
          </a:lstStyle>
          <a:p>
            <a:fld id="{EEA144BB-7ADF-464B-9D29-923B6B2C9C44}" type="slidenum">
              <a:rPr lang="de-AT"/>
              <a:pPr/>
              <a:t>‹Nr.›</a:t>
            </a:fld>
            <a:endParaRPr lang="de-AT"/>
          </a:p>
        </p:txBody>
      </p:sp>
    </p:spTree>
    <p:extLst>
      <p:ext uri="{BB962C8B-B14F-4D97-AF65-F5344CB8AC3E}">
        <p14:creationId xmlns:p14="http://schemas.microsoft.com/office/powerpoint/2010/main" val="324652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78600" y="260350"/>
            <a:ext cx="2108200" cy="5865813"/>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250825" y="260350"/>
            <a:ext cx="6175375" cy="586581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Foliennummernplatzhalter 3"/>
          <p:cNvSpPr>
            <a:spLocks noGrp="1"/>
          </p:cNvSpPr>
          <p:nvPr>
            <p:ph type="sldNum" sz="quarter" idx="10"/>
          </p:nvPr>
        </p:nvSpPr>
        <p:spPr/>
        <p:txBody>
          <a:bodyPr/>
          <a:lstStyle>
            <a:lvl1pPr>
              <a:defRPr/>
            </a:lvl1pPr>
          </a:lstStyle>
          <a:p>
            <a:fld id="{B84DA145-2FC1-4D0F-BD17-A0192EF1268F}" type="slidenum">
              <a:rPr lang="de-AT"/>
              <a:pPr/>
              <a:t>‹Nr.›</a:t>
            </a:fld>
            <a:endParaRPr lang="de-AT" dirty="0"/>
          </a:p>
        </p:txBody>
      </p:sp>
    </p:spTree>
    <p:extLst>
      <p:ext uri="{BB962C8B-B14F-4D97-AF65-F5344CB8AC3E}">
        <p14:creationId xmlns:p14="http://schemas.microsoft.com/office/powerpoint/2010/main" val="2149617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Foliennummernplatzhalter 3"/>
          <p:cNvSpPr>
            <a:spLocks noGrp="1"/>
          </p:cNvSpPr>
          <p:nvPr>
            <p:ph type="sldNum" sz="quarter" idx="10"/>
          </p:nvPr>
        </p:nvSpPr>
        <p:spPr/>
        <p:txBody>
          <a:bodyPr/>
          <a:lstStyle>
            <a:lvl1pPr>
              <a:defRPr/>
            </a:lvl1pPr>
          </a:lstStyle>
          <a:p>
            <a:fld id="{1E41FFCC-503A-4A0D-ACA3-779B235AC49E}" type="slidenum">
              <a:rPr lang="de-AT"/>
              <a:pPr/>
              <a:t>‹Nr.›</a:t>
            </a:fld>
            <a:endParaRPr lang="de-AT"/>
          </a:p>
        </p:txBody>
      </p:sp>
    </p:spTree>
    <p:extLst>
      <p:ext uri="{BB962C8B-B14F-4D97-AF65-F5344CB8AC3E}">
        <p14:creationId xmlns:p14="http://schemas.microsoft.com/office/powerpoint/2010/main" val="297671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Foliennummernplatzhalter 3"/>
          <p:cNvSpPr>
            <a:spLocks noGrp="1"/>
          </p:cNvSpPr>
          <p:nvPr>
            <p:ph type="sldNum" sz="quarter" idx="10"/>
          </p:nvPr>
        </p:nvSpPr>
        <p:spPr/>
        <p:txBody>
          <a:bodyPr/>
          <a:lstStyle>
            <a:lvl1pPr>
              <a:defRPr/>
            </a:lvl1pPr>
          </a:lstStyle>
          <a:p>
            <a:fld id="{6753782C-7D51-4318-8239-108CF3C5A00E}" type="slidenum">
              <a:rPr lang="de-AT"/>
              <a:pPr/>
              <a:t>‹Nr.›</a:t>
            </a:fld>
            <a:endParaRPr lang="de-AT"/>
          </a:p>
        </p:txBody>
      </p:sp>
    </p:spTree>
    <p:extLst>
      <p:ext uri="{BB962C8B-B14F-4D97-AF65-F5344CB8AC3E}">
        <p14:creationId xmlns:p14="http://schemas.microsoft.com/office/powerpoint/2010/main" val="253806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Foliennummernplatzhalter 4"/>
          <p:cNvSpPr>
            <a:spLocks noGrp="1"/>
          </p:cNvSpPr>
          <p:nvPr>
            <p:ph type="sldNum" sz="quarter" idx="10"/>
          </p:nvPr>
        </p:nvSpPr>
        <p:spPr/>
        <p:txBody>
          <a:bodyPr/>
          <a:lstStyle>
            <a:lvl1pPr>
              <a:defRPr/>
            </a:lvl1pPr>
          </a:lstStyle>
          <a:p>
            <a:fld id="{12327416-B68B-40BD-8FAA-2188B42AE0E2}" type="slidenum">
              <a:rPr lang="de-AT"/>
              <a:pPr/>
              <a:t>‹Nr.›</a:t>
            </a:fld>
            <a:endParaRPr lang="de-AT"/>
          </a:p>
        </p:txBody>
      </p:sp>
    </p:spTree>
    <p:extLst>
      <p:ext uri="{BB962C8B-B14F-4D97-AF65-F5344CB8AC3E}">
        <p14:creationId xmlns:p14="http://schemas.microsoft.com/office/powerpoint/2010/main" val="373070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Foliennummernplatzhalter 6"/>
          <p:cNvSpPr>
            <a:spLocks noGrp="1"/>
          </p:cNvSpPr>
          <p:nvPr>
            <p:ph type="sldNum" sz="quarter" idx="10"/>
          </p:nvPr>
        </p:nvSpPr>
        <p:spPr/>
        <p:txBody>
          <a:bodyPr/>
          <a:lstStyle>
            <a:lvl1pPr>
              <a:defRPr/>
            </a:lvl1pPr>
          </a:lstStyle>
          <a:p>
            <a:fld id="{0DBE1FBE-1881-4BB7-B285-B99FDE3372F2}" type="slidenum">
              <a:rPr lang="de-AT"/>
              <a:pPr/>
              <a:t>‹Nr.›</a:t>
            </a:fld>
            <a:endParaRPr lang="de-AT"/>
          </a:p>
        </p:txBody>
      </p:sp>
    </p:spTree>
    <p:extLst>
      <p:ext uri="{BB962C8B-B14F-4D97-AF65-F5344CB8AC3E}">
        <p14:creationId xmlns:p14="http://schemas.microsoft.com/office/powerpoint/2010/main" val="3171040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Foliennummernplatzhalter 2"/>
          <p:cNvSpPr>
            <a:spLocks noGrp="1"/>
          </p:cNvSpPr>
          <p:nvPr>
            <p:ph type="sldNum" sz="quarter" idx="10"/>
          </p:nvPr>
        </p:nvSpPr>
        <p:spPr/>
        <p:txBody>
          <a:bodyPr/>
          <a:lstStyle>
            <a:lvl1pPr>
              <a:defRPr/>
            </a:lvl1pPr>
          </a:lstStyle>
          <a:p>
            <a:fld id="{DBA7F345-F5C9-4F53-89BB-6005774160A3}" type="slidenum">
              <a:rPr lang="de-AT"/>
              <a:pPr/>
              <a:t>‹Nr.›</a:t>
            </a:fld>
            <a:endParaRPr lang="de-AT"/>
          </a:p>
        </p:txBody>
      </p:sp>
    </p:spTree>
    <p:extLst>
      <p:ext uri="{BB962C8B-B14F-4D97-AF65-F5344CB8AC3E}">
        <p14:creationId xmlns:p14="http://schemas.microsoft.com/office/powerpoint/2010/main" val="271088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3308804E-8BCB-4157-9E8D-61B82FE5681D}" type="slidenum">
              <a:rPr lang="de-AT"/>
              <a:pPr/>
              <a:t>‹Nr.›</a:t>
            </a:fld>
            <a:endParaRPr lang="de-AT"/>
          </a:p>
        </p:txBody>
      </p:sp>
    </p:spTree>
    <p:extLst>
      <p:ext uri="{BB962C8B-B14F-4D97-AF65-F5344CB8AC3E}">
        <p14:creationId xmlns:p14="http://schemas.microsoft.com/office/powerpoint/2010/main" val="305381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Foliennummernplatzhalter 4"/>
          <p:cNvSpPr>
            <a:spLocks noGrp="1"/>
          </p:cNvSpPr>
          <p:nvPr>
            <p:ph type="sldNum" sz="quarter" idx="10"/>
          </p:nvPr>
        </p:nvSpPr>
        <p:spPr/>
        <p:txBody>
          <a:bodyPr/>
          <a:lstStyle>
            <a:lvl1pPr>
              <a:defRPr/>
            </a:lvl1pPr>
          </a:lstStyle>
          <a:p>
            <a:fld id="{77D80153-4EA7-4EA5-9D84-11FFAFBAA249}" type="slidenum">
              <a:rPr lang="de-AT"/>
              <a:pPr/>
              <a:t>‹Nr.›</a:t>
            </a:fld>
            <a:endParaRPr lang="de-AT"/>
          </a:p>
        </p:txBody>
      </p:sp>
    </p:spTree>
    <p:extLst>
      <p:ext uri="{BB962C8B-B14F-4D97-AF65-F5344CB8AC3E}">
        <p14:creationId xmlns:p14="http://schemas.microsoft.com/office/powerpoint/2010/main" val="351279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Foliennummernplatzhalter 4"/>
          <p:cNvSpPr>
            <a:spLocks noGrp="1"/>
          </p:cNvSpPr>
          <p:nvPr>
            <p:ph type="sldNum" sz="quarter" idx="10"/>
          </p:nvPr>
        </p:nvSpPr>
        <p:spPr/>
        <p:txBody>
          <a:bodyPr/>
          <a:lstStyle>
            <a:lvl1pPr>
              <a:defRPr/>
            </a:lvl1pPr>
          </a:lstStyle>
          <a:p>
            <a:fld id="{9C161DC3-E2A9-4ACB-9C32-E6E5715825B6}" type="slidenum">
              <a:rPr lang="de-AT"/>
              <a:pPr/>
              <a:t>‹Nr.›</a:t>
            </a:fld>
            <a:endParaRPr lang="de-AT"/>
          </a:p>
        </p:txBody>
      </p:sp>
    </p:spTree>
    <p:extLst>
      <p:ext uri="{BB962C8B-B14F-4D97-AF65-F5344CB8AC3E}">
        <p14:creationId xmlns:p14="http://schemas.microsoft.com/office/powerpoint/2010/main" val="3940881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83" name="Rectangle 15"/>
          <p:cNvSpPr>
            <a:spLocks noGrp="1" noChangeArrowheads="1"/>
          </p:cNvSpPr>
          <p:nvPr>
            <p:ph type="sldNum" sz="quarter" idx="4"/>
          </p:nvPr>
        </p:nvSpPr>
        <p:spPr bwMode="auto">
          <a:xfrm>
            <a:off x="7010400" y="630932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FB50D3AD-4B30-4FC7-BD1E-C7B55243A2E6}" type="slidenum">
              <a:rPr lang="de-AT"/>
              <a:pPr/>
              <a:t>‹Nr.›</a:t>
            </a:fld>
            <a:endParaRPr lang="de-AT"/>
          </a:p>
        </p:txBody>
      </p:sp>
      <p:sp>
        <p:nvSpPr>
          <p:cNvPr id="32803" name="Rectangle 35" descr="HEADLINE"/>
          <p:cNvSpPr>
            <a:spLocks noGrp="1" noChangeArrowheads="1"/>
          </p:cNvSpPr>
          <p:nvPr>
            <p:ph type="title"/>
          </p:nvPr>
        </p:nvSpPr>
        <p:spPr bwMode="auto">
          <a:xfrm>
            <a:off x="250825" y="260350"/>
            <a:ext cx="5545138"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dirty="0"/>
              <a:t>HEADLINE</a:t>
            </a:r>
          </a:p>
        </p:txBody>
      </p:sp>
      <p:sp>
        <p:nvSpPr>
          <p:cNvPr id="32804" name="Rectangle 36"/>
          <p:cNvSpPr>
            <a:spLocks noGrp="1" noChangeArrowheads="1"/>
          </p:cNvSpPr>
          <p:nvPr>
            <p:ph type="body" idx="1"/>
          </p:nvPr>
        </p:nvSpPr>
        <p:spPr bwMode="auto">
          <a:xfrm>
            <a:off x="457200" y="1916113"/>
            <a:ext cx="82296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p:txBody>
      </p:sp>
      <p:sp>
        <p:nvSpPr>
          <p:cNvPr id="32807" name="Text Box 39"/>
          <p:cNvSpPr txBox="1">
            <a:spLocks noChangeArrowheads="1"/>
          </p:cNvSpPr>
          <p:nvPr/>
        </p:nvSpPr>
        <p:spPr bwMode="auto">
          <a:xfrm rot="16200000">
            <a:off x="8113712" y="5357813"/>
            <a:ext cx="1844675"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630238" indent="-176213">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nSpc>
                <a:spcPct val="80000"/>
              </a:lnSpc>
              <a:spcBef>
                <a:spcPct val="20000"/>
              </a:spcBef>
              <a:buClr>
                <a:srgbClr val="0066CC"/>
              </a:buClr>
              <a:buFont typeface="Wingdings" pitchFamily="2" charset="2"/>
              <a:buNone/>
            </a:pPr>
            <a:r>
              <a:rPr lang="en-US" sz="800" dirty="0">
                <a:cs typeface="Arial" charset="0"/>
              </a:rPr>
              <a:t>©   2014</a:t>
            </a:r>
            <a:r>
              <a:rPr lang="en-US" sz="800" baseline="0" dirty="0">
                <a:cs typeface="Arial" charset="0"/>
              </a:rPr>
              <a:t> </a:t>
            </a:r>
            <a:r>
              <a:rPr lang="en-US" sz="800" dirty="0">
                <a:cs typeface="Arial" charset="0"/>
              </a:rPr>
              <a:t>  LBG  Österreich</a:t>
            </a:r>
          </a:p>
        </p:txBody>
      </p:sp>
      <p:sp>
        <p:nvSpPr>
          <p:cNvPr id="32809" name="Line 41"/>
          <p:cNvSpPr>
            <a:spLocks noChangeShapeType="1"/>
          </p:cNvSpPr>
          <p:nvPr/>
        </p:nvSpPr>
        <p:spPr bwMode="auto">
          <a:xfrm flipV="1">
            <a:off x="323850" y="1412875"/>
            <a:ext cx="84963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pic>
        <p:nvPicPr>
          <p:cNvPr id="32811" name="Picture 43" descr="LBG_Oesterreich_SWC_fina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11875" y="260350"/>
            <a:ext cx="2663825" cy="869950"/>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p:cNvPicPr>
          <p:nvPr/>
        </p:nvPicPr>
        <p:blipFill>
          <a:blip r:embed="rId14" cstate="print">
            <a:extLst>
              <a:ext uri="{28A0092B-C50C-407E-A947-70E740481C1C}">
                <a14:useLocalDpi xmlns:a14="http://schemas.microsoft.com/office/drawing/2010/main" val="0"/>
              </a:ext>
            </a:extLst>
          </a:blip>
          <a:stretch>
            <a:fillRect/>
          </a:stretch>
        </p:blipFill>
        <p:spPr>
          <a:xfrm>
            <a:off x="-12700" y="6503906"/>
            <a:ext cx="9180000" cy="36000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eaLnBrk="1" fontAlgn="base" hangingPunct="1">
        <a:spcBef>
          <a:spcPct val="0"/>
        </a:spcBef>
        <a:spcAft>
          <a:spcPct val="0"/>
        </a:spcAft>
        <a:defRPr sz="20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274638" indent="-274638" algn="l" rtl="0" eaLnBrk="1" fontAlgn="base" hangingPunct="1">
        <a:spcBef>
          <a:spcPct val="20000"/>
        </a:spcBef>
        <a:spcAft>
          <a:spcPct val="0"/>
        </a:spcAft>
        <a:buClr>
          <a:srgbClr val="0066CC"/>
        </a:buClr>
        <a:buFont typeface="Wingdings" pitchFamily="2" charset="2"/>
        <a:buChar char="§"/>
        <a:defRPr sz="2000" b="1">
          <a:solidFill>
            <a:schemeClr val="tx1"/>
          </a:solidFill>
          <a:latin typeface="+mn-lt"/>
          <a:ea typeface="+mn-ea"/>
          <a:cs typeface="+mn-cs"/>
        </a:defRPr>
      </a:lvl1pPr>
      <a:lvl2pPr marL="830263" indent="-285750" algn="l" rtl="0" eaLnBrk="1" fontAlgn="base" hangingPunct="1">
        <a:spcBef>
          <a:spcPct val="20000"/>
        </a:spcBef>
        <a:spcAft>
          <a:spcPct val="0"/>
        </a:spcAft>
        <a:buClr>
          <a:srgbClr val="0066CC"/>
        </a:buClr>
        <a:buFont typeface="Wingdings" pitchFamily="2" charset="2"/>
        <a:buChar char="§"/>
        <a:defRPr>
          <a:solidFill>
            <a:schemeClr val="tx1"/>
          </a:solidFill>
          <a:latin typeface="+mn-lt"/>
        </a:defRPr>
      </a:lvl2pPr>
      <a:lvl3pPr marL="992188" indent="-182563" algn="l" rtl="0" eaLnBrk="1" fontAlgn="base" hangingPunct="1">
        <a:spcBef>
          <a:spcPct val="20000"/>
        </a:spcBef>
        <a:spcAft>
          <a:spcPct val="0"/>
        </a:spcAft>
        <a:buClr>
          <a:srgbClr val="0066CC"/>
        </a:buClr>
        <a:buFont typeface="Wingdings" pitchFamily="2" charset="2"/>
        <a:buChar char="§"/>
        <a:defRPr sz="16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2" name="Rectangle 34"/>
          <p:cNvSpPr>
            <a:spLocks noGrp="1" noChangeArrowheads="1"/>
          </p:cNvSpPr>
          <p:nvPr>
            <p:ph type="ctrTitle"/>
          </p:nvPr>
        </p:nvSpPr>
        <p:spPr>
          <a:xfrm>
            <a:off x="251444" y="1700982"/>
            <a:ext cx="6633941" cy="2232074"/>
          </a:xfrm>
        </p:spPr>
        <p:txBody>
          <a:bodyPr/>
          <a:lstStyle/>
          <a:p>
            <a:r>
              <a:rPr lang="de-DE" sz="2800" dirty="0"/>
              <a:t>Einkommensteuerupdate 2014</a:t>
            </a:r>
          </a:p>
        </p:txBody>
      </p:sp>
      <p:sp>
        <p:nvSpPr>
          <p:cNvPr id="2085" name="Text Box 37"/>
          <p:cNvSpPr txBox="1">
            <a:spLocks noChangeArrowheads="1"/>
          </p:cNvSpPr>
          <p:nvPr/>
        </p:nvSpPr>
        <p:spPr bwMode="auto">
          <a:xfrm>
            <a:off x="5262185" y="4773696"/>
            <a:ext cx="3246402"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AT" sz="1200" b="1" dirty="0" err="1">
                <a:solidFill>
                  <a:schemeClr val="tx1"/>
                </a:solidFill>
              </a:rPr>
              <a:t>Prok</a:t>
            </a:r>
            <a:r>
              <a:rPr lang="de-AT" sz="1200" b="1" dirty="0">
                <a:solidFill>
                  <a:schemeClr val="tx1"/>
                </a:solidFill>
              </a:rPr>
              <a:t>. Mag. Roland Weber</a:t>
            </a:r>
          </a:p>
          <a:p>
            <a:pPr algn="r"/>
            <a:r>
              <a:rPr lang="de-AT" sz="1200" dirty="0">
                <a:solidFill>
                  <a:schemeClr val="tx1"/>
                </a:solidFill>
              </a:rPr>
              <a:t>Steuerberater &amp; Unternehmensberater</a:t>
            </a:r>
          </a:p>
          <a:p>
            <a:pPr algn="r"/>
            <a:r>
              <a:rPr lang="de-AT" sz="1200" dirty="0">
                <a:solidFill>
                  <a:schemeClr val="tx1"/>
                </a:solidFill>
              </a:rPr>
              <a:t>LBG Niederösterreich Steuerberatung GmbH</a:t>
            </a:r>
          </a:p>
          <a:p>
            <a:pPr algn="r"/>
            <a:r>
              <a:rPr lang="de-AT" sz="1200" dirty="0">
                <a:solidFill>
                  <a:schemeClr val="tx1"/>
                </a:solidFill>
              </a:rPr>
              <a:t>Tel.: 02982/2871</a:t>
            </a:r>
          </a:p>
          <a:p>
            <a:pPr algn="r"/>
            <a:r>
              <a:rPr lang="de-AT" sz="1200" dirty="0">
                <a:solidFill>
                  <a:schemeClr val="tx1"/>
                </a:solidFill>
              </a:rPr>
              <a:t>mailto: r.weber@lbg.a</a:t>
            </a:r>
            <a:r>
              <a:rPr lang="de-AT" sz="1400" dirty="0">
                <a:solidFill>
                  <a:schemeClr val="tx1"/>
                </a:solidFill>
              </a:rPr>
              <a:t>t</a:t>
            </a:r>
          </a:p>
        </p:txBody>
      </p:sp>
      <p:sp>
        <p:nvSpPr>
          <p:cNvPr id="2088" name="Text Box 40"/>
          <p:cNvSpPr txBox="1">
            <a:spLocks noChangeArrowheads="1"/>
          </p:cNvSpPr>
          <p:nvPr/>
        </p:nvSpPr>
        <p:spPr bwMode="auto">
          <a:xfrm>
            <a:off x="468313" y="4579938"/>
            <a:ext cx="287955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endParaRPr lang="de-DE" sz="1400" dirty="0">
              <a:solidFill>
                <a:schemeClr val="tx1"/>
              </a:solidFill>
            </a:endParaRPr>
          </a:p>
          <a:p>
            <a:pPr algn="r"/>
            <a:endParaRPr lang="de-DE" sz="1400" dirty="0">
              <a:solidFill>
                <a:schemeClr val="tx1"/>
              </a:solidFill>
            </a:endParaRPr>
          </a:p>
          <a:p>
            <a:pPr algn="r"/>
            <a:endParaRPr lang="de-DE" sz="1400" dirty="0">
              <a:solidFill>
                <a:schemeClr val="tx1"/>
              </a:solidFill>
            </a:endParaRPr>
          </a:p>
          <a:p>
            <a:pPr algn="r"/>
            <a:endParaRPr lang="de-DE" sz="1400" dirty="0">
              <a:solidFill>
                <a:schemeClr val="tx1"/>
              </a:solidFill>
            </a:endParaRPr>
          </a:p>
        </p:txBody>
      </p:sp>
      <p:pic>
        <p:nvPicPr>
          <p:cNvPr id="2" name="Grafik 1"/>
          <p:cNvPicPr>
            <a:picLocks noChangeAspect="1"/>
          </p:cNvPicPr>
          <p:nvPr/>
        </p:nvPicPr>
        <p:blipFill rotWithShape="1">
          <a:blip r:embed="rId2" cstate="print">
            <a:extLst>
              <a:ext uri="{28A0092B-C50C-407E-A947-70E740481C1C}">
                <a14:useLocalDpi xmlns:a14="http://schemas.microsoft.com/office/drawing/2010/main" val="0"/>
              </a:ext>
            </a:extLst>
          </a:blip>
          <a:srcRect t="4838" b="7450"/>
          <a:stretch/>
        </p:blipFill>
        <p:spPr>
          <a:xfrm>
            <a:off x="7380312" y="3524861"/>
            <a:ext cx="1033272" cy="126055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Wie bisher Zuschläge für </a:t>
            </a:r>
            <a:r>
              <a:rPr lang="de-AT" dirty="0" err="1"/>
              <a:t>Viehaltung</a:t>
            </a:r>
            <a:r>
              <a:rPr lang="de-AT" dirty="0"/>
              <a:t>:</a:t>
            </a:r>
          </a:p>
          <a:p>
            <a:pPr marL="0" indent="0">
              <a:buNone/>
            </a:pPr>
            <a:endParaRPr lang="de-AT" dirty="0"/>
          </a:p>
          <a:p>
            <a:pPr>
              <a:buFontTx/>
              <a:buChar char="-"/>
            </a:pPr>
            <a:r>
              <a:rPr lang="de-AT" dirty="0"/>
              <a:t>Normalbestand (unter diesem Bestand kein Zuschlag): </a:t>
            </a:r>
          </a:p>
          <a:p>
            <a:pPr marL="0" indent="0">
              <a:buNone/>
            </a:pPr>
            <a:endParaRPr lang="de-AT" dirty="0"/>
          </a:p>
          <a:p>
            <a:pPr marL="0" indent="0">
              <a:buNone/>
            </a:pPr>
            <a:r>
              <a:rPr lang="de-AT" dirty="0"/>
              <a:t>	bis 20 ha red. LN: 		2 VE je ha</a:t>
            </a:r>
          </a:p>
          <a:p>
            <a:pPr marL="0" indent="0">
              <a:buNone/>
            </a:pPr>
            <a:r>
              <a:rPr lang="de-AT" dirty="0"/>
              <a:t>	Fläche über 20 ha red. LN: 	1 VE je ha</a:t>
            </a:r>
          </a:p>
          <a:p>
            <a:pPr marL="0" indent="0">
              <a:buNone/>
            </a:pPr>
            <a:endParaRPr lang="de-AT" dirty="0"/>
          </a:p>
          <a:p>
            <a:pPr marL="0" indent="0">
              <a:buNone/>
            </a:pPr>
            <a:r>
              <a:rPr lang="de-AT" dirty="0"/>
              <a:t>	(bisher: bis 10 ha: 3 VE je ha, zwischen 10 und 20 ha: 2 VE 	je ha, Fläche über 20 ha: 1 VE je ha)</a:t>
            </a:r>
          </a:p>
          <a:p>
            <a:pPr>
              <a:buFontTx/>
              <a:buChar char="-"/>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10</a:t>
            </a:fld>
            <a:endParaRPr lang="de-AT">
              <a:solidFill>
                <a:srgbClr val="000000"/>
              </a:solidFill>
            </a:endParaRPr>
          </a:p>
        </p:txBody>
      </p:sp>
    </p:spTree>
    <p:extLst>
      <p:ext uri="{BB962C8B-B14F-4D97-AF65-F5344CB8AC3E}">
        <p14:creationId xmlns:p14="http://schemas.microsoft.com/office/powerpoint/2010/main" val="554937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Maximalbestand (darüber gewerbliche Tierhaltung!)</a:t>
            </a:r>
          </a:p>
          <a:p>
            <a:pPr marL="0" indent="0">
              <a:buNone/>
            </a:pPr>
            <a:endParaRPr lang="de-AT" dirty="0"/>
          </a:p>
          <a:p>
            <a:pPr marL="0" indent="0">
              <a:buNone/>
            </a:pPr>
            <a:r>
              <a:rPr lang="de-AT" dirty="0"/>
              <a:t>Wie bisher:</a:t>
            </a:r>
          </a:p>
          <a:p>
            <a:pPr marL="0" indent="0">
              <a:buNone/>
            </a:pPr>
            <a:r>
              <a:rPr lang="de-AT" dirty="0"/>
              <a:t>	bis 10 ha: max. 8 VE je ha</a:t>
            </a:r>
          </a:p>
          <a:p>
            <a:pPr marL="0" indent="0">
              <a:buNone/>
            </a:pPr>
            <a:r>
              <a:rPr lang="de-AT" dirty="0"/>
              <a:t>	10-20 ha: max. 6 VE je ha</a:t>
            </a:r>
          </a:p>
          <a:p>
            <a:pPr marL="0" indent="0">
              <a:buNone/>
            </a:pPr>
            <a:r>
              <a:rPr lang="de-AT" dirty="0"/>
              <a:t>	20-30 ha: max. 4 VE je ha</a:t>
            </a:r>
          </a:p>
          <a:p>
            <a:pPr marL="0" indent="0">
              <a:buNone/>
            </a:pPr>
            <a:r>
              <a:rPr lang="de-AT" dirty="0"/>
              <a:t>	30-40 ha: max. 3 VE je ha</a:t>
            </a:r>
          </a:p>
          <a:p>
            <a:pPr marL="0" indent="0">
              <a:buNone/>
            </a:pPr>
            <a:r>
              <a:rPr lang="de-AT" dirty="0"/>
              <a:t>	40-50 ha: max. 2 VE je ha</a:t>
            </a:r>
          </a:p>
          <a:p>
            <a:pPr marL="0" indent="0">
              <a:buNone/>
            </a:pPr>
            <a:r>
              <a:rPr lang="de-AT" dirty="0"/>
              <a:t>	über 50 ha: </a:t>
            </a:r>
            <a:r>
              <a:rPr lang="de-AT" dirty="0" err="1"/>
              <a:t>max</a:t>
            </a:r>
            <a:r>
              <a:rPr lang="de-AT" dirty="0"/>
              <a:t> 1,5 VE je ha</a:t>
            </a:r>
          </a:p>
          <a:p>
            <a:pPr marL="0" indent="0">
              <a:buNone/>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11</a:t>
            </a:fld>
            <a:endParaRPr lang="de-AT">
              <a:solidFill>
                <a:srgbClr val="000000"/>
              </a:solidFill>
            </a:endParaRPr>
          </a:p>
        </p:txBody>
      </p:sp>
    </p:spTree>
    <p:extLst>
      <p:ext uri="{BB962C8B-B14F-4D97-AF65-F5344CB8AC3E}">
        <p14:creationId xmlns:p14="http://schemas.microsoft.com/office/powerpoint/2010/main" val="998362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Berechnung Viehzuschlag:</a:t>
            </a:r>
          </a:p>
          <a:p>
            <a:endParaRPr lang="de-AT" dirty="0"/>
          </a:p>
          <a:p>
            <a:r>
              <a:rPr lang="de-AT" b="0" dirty="0"/>
              <a:t>Differenz zwischen tatsächlichen Viehbestand abzüglich der </a:t>
            </a:r>
            <a:r>
              <a:rPr lang="de-AT" dirty="0"/>
              <a:t>Normalunterstellung.</a:t>
            </a:r>
          </a:p>
          <a:p>
            <a:r>
              <a:rPr lang="de-AT" b="0" dirty="0"/>
              <a:t>Negative Werte werden nicht berücksichtigt</a:t>
            </a:r>
          </a:p>
          <a:p>
            <a:r>
              <a:rPr lang="de-AT" b="0" dirty="0"/>
              <a:t>Positive Werte werden mit dem </a:t>
            </a:r>
            <a:r>
              <a:rPr lang="de-AT" dirty="0"/>
              <a:t>Viehzuschlag pro VE </a:t>
            </a:r>
            <a:r>
              <a:rPr lang="de-AT" b="0" dirty="0"/>
              <a:t>multipliziert (voraussichtlich ca. 280 €/VE)</a:t>
            </a:r>
          </a:p>
          <a:p>
            <a:r>
              <a:rPr lang="de-AT" b="0" dirty="0"/>
              <a:t>Der Viehzuschlag wird dem gesamtbetrieblichen EHW zugeschlagen </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12</a:t>
            </a:fld>
            <a:endParaRPr lang="de-AT">
              <a:solidFill>
                <a:srgbClr val="000000"/>
              </a:solidFill>
            </a:endParaRPr>
          </a:p>
        </p:txBody>
      </p:sp>
    </p:spTree>
    <p:extLst>
      <p:ext uri="{BB962C8B-B14F-4D97-AF65-F5344CB8AC3E}">
        <p14:creationId xmlns:p14="http://schemas.microsoft.com/office/powerpoint/2010/main" val="861437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Berechnung gesamtbetrieblicher EHW:</a:t>
            </a:r>
          </a:p>
          <a:p>
            <a:endParaRPr lang="de-AT" dirty="0"/>
          </a:p>
          <a:p>
            <a:pPr marL="0" indent="0">
              <a:buNone/>
            </a:pPr>
            <a:r>
              <a:rPr lang="de-AT" dirty="0"/>
              <a:t>Einheitswert aus der Fläche</a:t>
            </a:r>
          </a:p>
          <a:p>
            <a:pPr marL="0" indent="0">
              <a:buNone/>
            </a:pPr>
            <a:r>
              <a:rPr lang="de-AT" dirty="0"/>
              <a:t>+ 33 % öffentliche Gelder 1. Säule GAP</a:t>
            </a:r>
          </a:p>
          <a:p>
            <a:pPr marL="0" indent="0">
              <a:buNone/>
            </a:pPr>
            <a:r>
              <a:rPr lang="de-AT" dirty="0"/>
              <a:t>+ Tierzuschlag</a:t>
            </a:r>
          </a:p>
          <a:p>
            <a:pPr marL="0" indent="0">
              <a:buNone/>
            </a:pPr>
            <a:r>
              <a:rPr lang="de-AT" dirty="0"/>
              <a:t>+ Zuschläge für Sonderkulturen (Feldgemüse, Christbaumkulturen …)</a:t>
            </a:r>
          </a:p>
          <a:p>
            <a:pPr marL="0" indent="0">
              <a:buNone/>
            </a:pPr>
            <a:r>
              <a:rPr lang="de-AT" dirty="0"/>
              <a:t>+ Obstbauzuschlag </a:t>
            </a:r>
          </a:p>
          <a:p>
            <a:pPr marL="0" indent="0">
              <a:buNone/>
            </a:pPr>
            <a:endParaRPr lang="de-AT" dirty="0"/>
          </a:p>
          <a:p>
            <a:pPr marL="0" indent="0">
              <a:buNone/>
            </a:pPr>
            <a:r>
              <a:rPr lang="de-AT" dirty="0"/>
              <a:t>Laufende Änderungen wenn: 5 % Änderungen mindestens € 300,-- oder mehr als € 1.000,--)</a:t>
            </a:r>
          </a:p>
          <a:p>
            <a:pPr marL="0" indent="0">
              <a:buNone/>
            </a:pPr>
            <a:endParaRPr lang="de-AT" dirty="0"/>
          </a:p>
          <a:p>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13</a:t>
            </a:fld>
            <a:endParaRPr lang="de-AT">
              <a:solidFill>
                <a:srgbClr val="000000"/>
              </a:solidFill>
            </a:endParaRPr>
          </a:p>
        </p:txBody>
      </p:sp>
    </p:spTree>
    <p:extLst>
      <p:ext uri="{BB962C8B-B14F-4D97-AF65-F5344CB8AC3E}">
        <p14:creationId xmlns:p14="http://schemas.microsoft.com/office/powerpoint/2010/main" val="1277725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pPr marL="0" indent="0">
              <a:buNone/>
            </a:pPr>
            <a:r>
              <a:rPr lang="de-AT" dirty="0"/>
              <a:t>Beispiel: </a:t>
            </a:r>
          </a:p>
          <a:p>
            <a:pPr marL="0" indent="0">
              <a:buNone/>
            </a:pPr>
            <a:endParaRPr lang="de-AT" dirty="0"/>
          </a:p>
          <a:p>
            <a:pPr marL="0" indent="0">
              <a:buNone/>
            </a:pPr>
            <a:r>
              <a:rPr lang="de-AT" b="0" dirty="0"/>
              <a:t>Betrieb mit 40 ha LN, 100 </a:t>
            </a:r>
            <a:r>
              <a:rPr lang="de-AT" b="0" dirty="0" err="1"/>
              <a:t>Stk</a:t>
            </a:r>
            <a:r>
              <a:rPr lang="de-AT" b="0" dirty="0"/>
              <a:t> verkaufte </a:t>
            </a:r>
            <a:r>
              <a:rPr lang="de-AT" b="0" dirty="0" err="1"/>
              <a:t>Siere</a:t>
            </a:r>
            <a:r>
              <a:rPr lang="de-AT" b="0" dirty="0"/>
              <a:t> p.a. und 9.000 </a:t>
            </a:r>
            <a:r>
              <a:rPr lang="de-AT" b="0" dirty="0" err="1"/>
              <a:t>Legehennnen</a:t>
            </a:r>
            <a:r>
              <a:rPr lang="de-AT" b="0" dirty="0"/>
              <a:t> am Stand. Betriebszahl 40. Einheitliche Betriebsprämie: 20.000,--</a:t>
            </a:r>
          </a:p>
          <a:p>
            <a:pPr marL="0" indent="0">
              <a:buNone/>
            </a:pPr>
            <a:endParaRPr lang="de-AT" dirty="0"/>
          </a:p>
          <a:p>
            <a:pPr marL="0" indent="0">
              <a:buNone/>
            </a:pPr>
            <a:r>
              <a:rPr lang="de-AT" dirty="0"/>
              <a:t>Berechnung: </a:t>
            </a:r>
          </a:p>
          <a:p>
            <a:pPr marL="457200" indent="-457200">
              <a:buAutoNum type="arabicPeriod"/>
            </a:pPr>
            <a:r>
              <a:rPr lang="de-AT" dirty="0"/>
              <a:t>EHW aus der Fläche: 40 x 2.400 / 100 = 960</a:t>
            </a:r>
          </a:p>
          <a:p>
            <a:pPr marL="0" indent="0">
              <a:buNone/>
            </a:pPr>
            <a:r>
              <a:rPr lang="de-AT" dirty="0"/>
              <a:t>	mal Fläche: 960 x 40 = 38.400,--</a:t>
            </a:r>
          </a:p>
          <a:p>
            <a:pPr marL="0" indent="0">
              <a:buNone/>
            </a:pPr>
            <a:endParaRPr lang="de-AT" dirty="0"/>
          </a:p>
          <a:p>
            <a:pPr marL="0" indent="0">
              <a:buNone/>
            </a:pPr>
            <a:r>
              <a:rPr lang="de-AT" dirty="0"/>
              <a:t>2.   33 % Öffentliche Gelder: 20.000 x 33 % = 6.666,--</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14</a:t>
            </a:fld>
            <a:endParaRPr lang="de-AT">
              <a:solidFill>
                <a:srgbClr val="000000"/>
              </a:solidFill>
            </a:endParaRPr>
          </a:p>
        </p:txBody>
      </p:sp>
    </p:spTree>
    <p:extLst>
      <p:ext uri="{BB962C8B-B14F-4D97-AF65-F5344CB8AC3E}">
        <p14:creationId xmlns:p14="http://schemas.microsoft.com/office/powerpoint/2010/main" val="299019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pPr marL="0" indent="0">
              <a:buNone/>
            </a:pPr>
            <a:r>
              <a:rPr lang="de-AT" dirty="0"/>
              <a:t>3. Viehzuschlag</a:t>
            </a:r>
          </a:p>
          <a:p>
            <a:pPr marL="0" indent="0">
              <a:buNone/>
            </a:pPr>
            <a:endParaRPr lang="de-AT" dirty="0"/>
          </a:p>
          <a:p>
            <a:pPr marL="0" indent="0">
              <a:buNone/>
            </a:pPr>
            <a:r>
              <a:rPr lang="de-AT" dirty="0"/>
              <a:t>Bestand: 	100 </a:t>
            </a:r>
            <a:r>
              <a:rPr lang="de-AT" dirty="0" err="1"/>
              <a:t>Stk</a:t>
            </a:r>
            <a:r>
              <a:rPr lang="de-AT" dirty="0"/>
              <a:t>. Stier (&lt; 18 Monate Verkauf)</a:t>
            </a:r>
          </a:p>
          <a:p>
            <a:pPr marL="0" indent="0">
              <a:buNone/>
            </a:pPr>
            <a:r>
              <a:rPr lang="de-AT" dirty="0"/>
              <a:t>		= 100 x 0,65 = 65 VE</a:t>
            </a:r>
          </a:p>
          <a:p>
            <a:pPr marL="0" indent="0">
              <a:buNone/>
            </a:pPr>
            <a:r>
              <a:rPr lang="de-AT" dirty="0"/>
              <a:t>		9.000 </a:t>
            </a:r>
            <a:r>
              <a:rPr lang="de-AT" dirty="0" err="1"/>
              <a:t>Stk</a:t>
            </a:r>
            <a:r>
              <a:rPr lang="de-AT" dirty="0"/>
              <a:t>. Legehennen</a:t>
            </a:r>
          </a:p>
          <a:p>
            <a:pPr marL="0" indent="0">
              <a:buNone/>
            </a:pPr>
            <a:r>
              <a:rPr lang="de-AT" dirty="0"/>
              <a:t>		= 9.000 x 0,013 = 117 VE</a:t>
            </a:r>
          </a:p>
          <a:p>
            <a:pPr marL="0" indent="0">
              <a:buNone/>
            </a:pPr>
            <a:r>
              <a:rPr lang="de-AT" dirty="0"/>
              <a:t>		Summe: 182 VE</a:t>
            </a:r>
          </a:p>
          <a:p>
            <a:pPr marL="0" indent="0">
              <a:buNone/>
            </a:pPr>
            <a:r>
              <a:rPr lang="de-AT" dirty="0"/>
              <a:t>Normalunterstellung: 20 ha x 2 + 20 ha x 1 = 60 VE</a:t>
            </a:r>
          </a:p>
          <a:p>
            <a:pPr marL="0" indent="0">
              <a:buNone/>
            </a:pPr>
            <a:endParaRPr lang="de-AT" dirty="0"/>
          </a:p>
          <a:p>
            <a:pPr marL="0" indent="0">
              <a:buNone/>
            </a:pPr>
            <a:r>
              <a:rPr lang="de-AT" dirty="0"/>
              <a:t>Berechnung: (182 – 60) x 280 = 34.160,-- </a:t>
            </a:r>
          </a:p>
          <a:p>
            <a:pPr marL="0" indent="0">
              <a:buNone/>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15</a:t>
            </a:fld>
            <a:endParaRPr lang="de-AT">
              <a:solidFill>
                <a:srgbClr val="000000"/>
              </a:solidFill>
            </a:endParaRPr>
          </a:p>
        </p:txBody>
      </p:sp>
    </p:spTree>
    <p:extLst>
      <p:ext uri="{BB962C8B-B14F-4D97-AF65-F5344CB8AC3E}">
        <p14:creationId xmlns:p14="http://schemas.microsoft.com/office/powerpoint/2010/main" val="3437531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Gesamteinheitswert:</a:t>
            </a:r>
          </a:p>
          <a:p>
            <a:endParaRPr lang="de-AT" dirty="0"/>
          </a:p>
          <a:p>
            <a:pPr marL="0" indent="0">
              <a:buNone/>
            </a:pPr>
            <a:r>
              <a:rPr lang="de-AT" dirty="0"/>
              <a:t>	EHW aus der Fläche:			38.400</a:t>
            </a:r>
          </a:p>
          <a:p>
            <a:pPr marL="0" indent="0">
              <a:buNone/>
            </a:pPr>
            <a:r>
              <a:rPr lang="de-AT" dirty="0"/>
              <a:t>	33 % aus öffentlichen Geldern:	  6.666</a:t>
            </a:r>
          </a:p>
          <a:p>
            <a:pPr marL="0" indent="0">
              <a:buNone/>
            </a:pPr>
            <a:r>
              <a:rPr lang="de-AT" dirty="0"/>
              <a:t>	Viehzuschlag:				34.160</a:t>
            </a:r>
          </a:p>
          <a:p>
            <a:pPr marL="0" indent="0">
              <a:buNone/>
            </a:pPr>
            <a:r>
              <a:rPr lang="de-AT" dirty="0"/>
              <a:t>	</a:t>
            </a:r>
          </a:p>
          <a:p>
            <a:pPr marL="0" indent="0">
              <a:buNone/>
            </a:pPr>
            <a:r>
              <a:rPr lang="de-AT" dirty="0"/>
              <a:t>	Summe:				79.226</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16</a:t>
            </a:fld>
            <a:endParaRPr lang="de-AT">
              <a:solidFill>
                <a:srgbClr val="000000"/>
              </a:solidFill>
            </a:endParaRPr>
          </a:p>
        </p:txBody>
      </p:sp>
    </p:spTree>
    <p:extLst>
      <p:ext uri="{BB962C8B-B14F-4D97-AF65-F5344CB8AC3E}">
        <p14:creationId xmlns:p14="http://schemas.microsoft.com/office/powerpoint/2010/main" val="3177917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ctrTitle"/>
          </p:nvPr>
        </p:nvSpPr>
        <p:spPr>
          <a:xfrm>
            <a:off x="323850" y="2781300"/>
            <a:ext cx="7561263" cy="1227138"/>
          </a:xfrm>
        </p:spPr>
        <p:txBody>
          <a:bodyPr/>
          <a:lstStyle/>
          <a:p>
            <a:r>
              <a:rPr lang="de-AT" altLang="de-DE" dirty="0"/>
              <a:t>Land- und Forstwirtschaft</a:t>
            </a:r>
            <a:br>
              <a:rPr lang="de-AT" altLang="de-DE" dirty="0"/>
            </a:br>
            <a:br>
              <a:rPr lang="de-AT" altLang="de-DE" sz="3200" dirty="0"/>
            </a:br>
            <a:r>
              <a:rPr lang="de-AT" altLang="de-DE" sz="3200" dirty="0"/>
              <a:t>Gewinnermittlung</a:t>
            </a:r>
            <a:br>
              <a:rPr lang="de-AT" altLang="de-DE" sz="3200" dirty="0"/>
            </a:br>
            <a:br>
              <a:rPr lang="de-AT" altLang="de-DE" sz="1000" dirty="0"/>
            </a:br>
            <a:endParaRPr lang="de-AT" altLang="de-DE" sz="2000" dirty="0"/>
          </a:p>
        </p:txBody>
      </p:sp>
      <p:sp>
        <p:nvSpPr>
          <p:cNvPr id="410627" name="Text Box 3"/>
          <p:cNvSpPr txBox="1">
            <a:spLocks noChangeArrowheads="1"/>
          </p:cNvSpPr>
          <p:nvPr/>
        </p:nvSpPr>
        <p:spPr bwMode="auto">
          <a:xfrm>
            <a:off x="4479925" y="5389563"/>
            <a:ext cx="1841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AT" altLang="de-DE"/>
          </a:p>
        </p:txBody>
      </p:sp>
      <p:sp>
        <p:nvSpPr>
          <p:cNvPr id="410628" name="Text Box 4"/>
          <p:cNvSpPr txBox="1">
            <a:spLocks noChangeArrowheads="1"/>
          </p:cNvSpPr>
          <p:nvPr/>
        </p:nvSpPr>
        <p:spPr bwMode="auto">
          <a:xfrm>
            <a:off x="1259632" y="4840288"/>
            <a:ext cx="49180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AT" altLang="de-DE" b="1"/>
          </a:p>
        </p:txBody>
      </p:sp>
    </p:spTree>
    <p:extLst>
      <p:ext uri="{BB962C8B-B14F-4D97-AF65-F5344CB8AC3E}">
        <p14:creationId xmlns:p14="http://schemas.microsoft.com/office/powerpoint/2010/main" val="2733996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59BCF014-3782-49B8-B723-A40150E2DDA9}" type="slidenum">
              <a:rPr lang="de-AT" altLang="de-DE" sz="1000" smtClean="0"/>
              <a:pPr eaLnBrk="1" hangingPunct="1">
                <a:spcBef>
                  <a:spcPct val="0"/>
                </a:spcBef>
                <a:buClrTx/>
                <a:buFontTx/>
                <a:buNone/>
              </a:pPr>
              <a:t>18</a:t>
            </a:fld>
            <a:endParaRPr lang="de-AT" altLang="de-DE" sz="1000"/>
          </a:p>
        </p:txBody>
      </p:sp>
      <p:sp>
        <p:nvSpPr>
          <p:cNvPr id="5123" name="Rectangle 2" descr="HEADLINE"/>
          <p:cNvSpPr>
            <a:spLocks noGrp="1" noChangeArrowheads="1"/>
          </p:cNvSpPr>
          <p:nvPr>
            <p:ph type="title"/>
          </p:nvPr>
        </p:nvSpPr>
        <p:spPr>
          <a:xfrm>
            <a:off x="323850" y="404813"/>
            <a:ext cx="5545138" cy="1008062"/>
          </a:xfrm>
        </p:spPr>
        <p:txBody>
          <a:bodyPr/>
          <a:lstStyle/>
          <a:p>
            <a:pPr eaLnBrk="1" hangingPunct="1"/>
            <a:r>
              <a:rPr lang="de-DE" altLang="de-DE" dirty="0"/>
              <a:t>Gewinnermittlungsarten in der</a:t>
            </a:r>
            <a:br>
              <a:rPr lang="de-DE" altLang="de-DE" dirty="0"/>
            </a:br>
            <a:r>
              <a:rPr lang="de-DE" altLang="de-DE" dirty="0"/>
              <a:t>Land- und Forstwirtschaft – Überblick</a:t>
            </a:r>
            <a:endParaRPr lang="de-DE" altLang="de-DE" sz="2200" dirty="0"/>
          </a:p>
        </p:txBody>
      </p:sp>
      <p:sp>
        <p:nvSpPr>
          <p:cNvPr id="5124" name="Rectangle 3"/>
          <p:cNvSpPr>
            <a:spLocks noGrp="1" noChangeArrowheads="1"/>
          </p:cNvSpPr>
          <p:nvPr>
            <p:ph type="body" idx="1"/>
          </p:nvPr>
        </p:nvSpPr>
        <p:spPr>
          <a:xfrm>
            <a:off x="395288" y="1341438"/>
            <a:ext cx="8280400" cy="4568825"/>
          </a:xfrm>
        </p:spPr>
        <p:txBody>
          <a:bodyPr/>
          <a:lstStyle/>
          <a:p>
            <a:pPr eaLnBrk="1" hangingPunct="1">
              <a:lnSpc>
                <a:spcPct val="90000"/>
              </a:lnSpc>
              <a:buFont typeface="Wingdings" pitchFamily="2" charset="2"/>
              <a:buNone/>
              <a:defRPr/>
            </a:pPr>
            <a:endParaRPr lang="de-DE" altLang="de-DE" sz="1600" dirty="0"/>
          </a:p>
          <a:p>
            <a:pPr eaLnBrk="1" hangingPunct="1">
              <a:lnSpc>
                <a:spcPct val="90000"/>
              </a:lnSpc>
              <a:defRPr/>
            </a:pPr>
            <a:r>
              <a:rPr lang="de-DE" altLang="de-DE" sz="1600" b="1" dirty="0"/>
              <a:t>Vollpauschalierung </a:t>
            </a:r>
          </a:p>
          <a:p>
            <a:pPr marL="800100" lvl="1" indent="-255588" eaLnBrk="1" hangingPunct="1">
              <a:lnSpc>
                <a:spcPct val="90000"/>
              </a:lnSpc>
              <a:defRPr/>
            </a:pPr>
            <a:r>
              <a:rPr lang="de-DE" altLang="de-DE" sz="1400" dirty="0"/>
              <a:t>Gesamteinheitswert kleiner gleich € 100.000 (ab 2015: kleiner gleich € 75.000, und </a:t>
            </a:r>
          </a:p>
          <a:p>
            <a:pPr marL="544512" lvl="1" indent="0">
              <a:lnSpc>
                <a:spcPct val="90000"/>
              </a:lnSpc>
              <a:buNone/>
              <a:defRPr/>
            </a:pPr>
            <a:r>
              <a:rPr lang="de-DE" altLang="de-DE" sz="1400" dirty="0"/>
              <a:t>     red. </a:t>
            </a:r>
            <a:r>
              <a:rPr lang="de-DE" altLang="de-DE" sz="1400" dirty="0" err="1"/>
              <a:t>lw</a:t>
            </a:r>
            <a:r>
              <a:rPr lang="de-DE" altLang="de-DE" sz="1400" dirty="0"/>
              <a:t> Fläche bis zu 60 ha und max. 120 tats. erzeugte/gehaltene Vieheinheiten) </a:t>
            </a:r>
            <a:r>
              <a:rPr lang="de-DE" altLang="de-DE" sz="1400" b="1" dirty="0"/>
              <a:t>und</a:t>
            </a:r>
          </a:p>
          <a:p>
            <a:pPr marL="800100" lvl="1" indent="-255588" eaLnBrk="1" hangingPunct="1">
              <a:lnSpc>
                <a:spcPct val="90000"/>
              </a:lnSpc>
              <a:defRPr/>
            </a:pPr>
            <a:r>
              <a:rPr lang="de-DE" altLang="de-DE" sz="1400" dirty="0"/>
              <a:t>Keine „große Option“ in der BSVG </a:t>
            </a:r>
            <a:r>
              <a:rPr lang="de-DE" altLang="de-DE" sz="1400" b="1" dirty="0"/>
              <a:t>und</a:t>
            </a:r>
          </a:p>
          <a:p>
            <a:pPr marL="800100" lvl="1" indent="-255588" eaLnBrk="1" hangingPunct="1">
              <a:lnSpc>
                <a:spcPct val="90000"/>
              </a:lnSpc>
              <a:defRPr/>
            </a:pPr>
            <a:r>
              <a:rPr lang="de-DE" altLang="de-DE" sz="1400" dirty="0"/>
              <a:t>Kein Antrag zur Teilpauschalierung </a:t>
            </a:r>
            <a:r>
              <a:rPr lang="de-DE" altLang="de-DE" sz="1400" b="1" dirty="0"/>
              <a:t>und</a:t>
            </a:r>
          </a:p>
          <a:p>
            <a:pPr marL="800100" lvl="1" indent="-255588" eaLnBrk="1" hangingPunct="1">
              <a:lnSpc>
                <a:spcPct val="90000"/>
              </a:lnSpc>
              <a:defRPr/>
            </a:pPr>
            <a:r>
              <a:rPr lang="de-DE" altLang="de-DE" sz="1400" dirty="0"/>
              <a:t>Umsatz kleiner gleich € 550.000</a:t>
            </a:r>
          </a:p>
          <a:p>
            <a:pPr eaLnBrk="1" hangingPunct="1">
              <a:lnSpc>
                <a:spcPct val="90000"/>
              </a:lnSpc>
              <a:defRPr/>
            </a:pPr>
            <a:r>
              <a:rPr lang="de-DE" altLang="de-DE" sz="1600" b="1" dirty="0"/>
              <a:t>Teilpauschalierung  </a:t>
            </a:r>
            <a:r>
              <a:rPr lang="de-DE" altLang="de-DE" sz="1600" dirty="0"/>
              <a:t> </a:t>
            </a:r>
          </a:p>
          <a:p>
            <a:pPr marL="800100" lvl="1" indent="-255588" eaLnBrk="1" hangingPunct="1">
              <a:lnSpc>
                <a:spcPct val="90000"/>
              </a:lnSpc>
              <a:defRPr/>
            </a:pPr>
            <a:r>
              <a:rPr lang="de-DE" altLang="de-DE" sz="1400" dirty="0"/>
              <a:t>Gesamteinheitswert zwischen € 100.001 und € 150.000 (ab 2015: € 75.001 und € 130.000) </a:t>
            </a:r>
            <a:r>
              <a:rPr lang="de-DE" altLang="de-DE" sz="1400" b="1" dirty="0"/>
              <a:t>oder</a:t>
            </a:r>
          </a:p>
          <a:p>
            <a:pPr marL="800100" lvl="1" indent="-255588" eaLnBrk="1" hangingPunct="1">
              <a:lnSpc>
                <a:spcPct val="90000"/>
              </a:lnSpc>
              <a:defRPr/>
            </a:pPr>
            <a:r>
              <a:rPr lang="de-DE" altLang="de-DE" sz="1400" dirty="0"/>
              <a:t>Gesamteinheitswert kleiner gleich € 100.000 (ab 2015: kleiner gleich 75.000) und Antrag oder „große Option“ </a:t>
            </a:r>
            <a:r>
              <a:rPr lang="de-DE" altLang="de-DE" sz="1400" b="1" dirty="0"/>
              <a:t>und</a:t>
            </a:r>
          </a:p>
          <a:p>
            <a:pPr marL="800100" lvl="1" indent="-255588" eaLnBrk="1" hangingPunct="1">
              <a:lnSpc>
                <a:spcPct val="90000"/>
              </a:lnSpc>
              <a:defRPr/>
            </a:pPr>
            <a:r>
              <a:rPr lang="de-DE" altLang="de-DE" sz="1400" dirty="0"/>
              <a:t>Umsatz kleiner gleich € 550.000 ab 2015</a:t>
            </a:r>
          </a:p>
          <a:p>
            <a:pPr eaLnBrk="1" hangingPunct="1">
              <a:lnSpc>
                <a:spcPct val="90000"/>
              </a:lnSpc>
              <a:defRPr/>
            </a:pPr>
            <a:r>
              <a:rPr lang="de-DE" altLang="de-DE" sz="1600" b="1" dirty="0"/>
              <a:t>Einnahmen-Ausgaben-Rechnung</a:t>
            </a:r>
            <a:r>
              <a:rPr lang="de-DE" altLang="de-DE" sz="1600" dirty="0"/>
              <a:t>  </a:t>
            </a:r>
          </a:p>
          <a:p>
            <a:pPr marL="800100" lvl="1" indent="-255588" eaLnBrk="1" hangingPunct="1">
              <a:lnSpc>
                <a:spcPct val="90000"/>
              </a:lnSpc>
              <a:defRPr/>
            </a:pPr>
            <a:r>
              <a:rPr lang="de-DE" altLang="de-DE" sz="1400" dirty="0"/>
              <a:t>Freiwillig, wenn Gesamteinheitswert kleiner gleich € 150.000 ist (ab 2015 verpflichtend, wenn Gesamteinheitswert über € 130.000 und bis zu € 150.000 beträgt) </a:t>
            </a:r>
            <a:r>
              <a:rPr lang="de-DE" altLang="de-DE" sz="1400" b="1" dirty="0"/>
              <a:t>und</a:t>
            </a:r>
            <a:r>
              <a:rPr lang="de-DE" altLang="de-DE" sz="1400" dirty="0"/>
              <a:t> </a:t>
            </a:r>
          </a:p>
          <a:p>
            <a:pPr marL="800100" lvl="1" indent="-255588" eaLnBrk="1" hangingPunct="1">
              <a:lnSpc>
                <a:spcPct val="90000"/>
              </a:lnSpc>
              <a:defRPr/>
            </a:pPr>
            <a:r>
              <a:rPr lang="de-DE" altLang="de-DE" sz="1400" dirty="0"/>
              <a:t>Umsatz kleiner gleich € 550.000 ab 2015    </a:t>
            </a:r>
            <a:r>
              <a:rPr lang="de-DE" altLang="de-DE" sz="1400" dirty="0" err="1"/>
              <a:t>USt</a:t>
            </a:r>
            <a:r>
              <a:rPr lang="de-DE" altLang="de-DE" sz="1400" dirty="0"/>
              <a:t>: 400.000</a:t>
            </a:r>
          </a:p>
          <a:p>
            <a:pPr marL="800100" lvl="1" indent="-255588" eaLnBrk="1" hangingPunct="1">
              <a:lnSpc>
                <a:spcPct val="90000"/>
              </a:lnSpc>
              <a:defRPr/>
            </a:pPr>
            <a:r>
              <a:rPr lang="de-DE" altLang="de-DE" sz="1400" dirty="0"/>
              <a:t>Nur für </a:t>
            </a:r>
            <a:r>
              <a:rPr lang="de-DE" altLang="de-DE" sz="1400" b="1" dirty="0"/>
              <a:t>gesamten</a:t>
            </a:r>
            <a:r>
              <a:rPr lang="de-DE" altLang="de-DE" sz="1400" dirty="0"/>
              <a:t> Betrieb möglich!</a:t>
            </a:r>
          </a:p>
          <a:p>
            <a:pPr marL="800100" lvl="1" indent="-255588" eaLnBrk="1" hangingPunct="1">
              <a:lnSpc>
                <a:spcPct val="90000"/>
              </a:lnSpc>
              <a:defRPr/>
            </a:pPr>
            <a:r>
              <a:rPr lang="de-AT" altLang="de-DE" sz="1400" dirty="0"/>
              <a:t>Verlustvortrag: Verluste können vorgetragen werden, wenn diese in den vorangegangenen drei Jahren entstanden sind</a:t>
            </a:r>
            <a:endParaRPr lang="de-DE" altLang="de-DE" sz="1400" dirty="0"/>
          </a:p>
        </p:txBody>
      </p:sp>
    </p:spTree>
    <p:extLst>
      <p:ext uri="{BB962C8B-B14F-4D97-AF65-F5344CB8AC3E}">
        <p14:creationId xmlns:p14="http://schemas.microsoft.com/office/powerpoint/2010/main" val="2357267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8BC9B17D-54E0-4C68-B6A5-452050A3F9E4}" type="slidenum">
              <a:rPr lang="de-AT" altLang="de-DE" sz="1000" smtClean="0"/>
              <a:pPr eaLnBrk="1" hangingPunct="1">
                <a:spcBef>
                  <a:spcPct val="0"/>
                </a:spcBef>
                <a:buClrTx/>
                <a:buFontTx/>
                <a:buNone/>
              </a:pPr>
              <a:t>19</a:t>
            </a:fld>
            <a:endParaRPr lang="de-AT" altLang="de-DE" sz="1000"/>
          </a:p>
        </p:txBody>
      </p:sp>
      <p:sp>
        <p:nvSpPr>
          <p:cNvPr id="6147" name="Rectangle 2" descr="HEADLINE"/>
          <p:cNvSpPr>
            <a:spLocks noGrp="1" noChangeArrowheads="1"/>
          </p:cNvSpPr>
          <p:nvPr>
            <p:ph type="title"/>
          </p:nvPr>
        </p:nvSpPr>
        <p:spPr>
          <a:xfrm>
            <a:off x="323850" y="404813"/>
            <a:ext cx="5545138" cy="1008062"/>
          </a:xfrm>
        </p:spPr>
        <p:txBody>
          <a:bodyPr/>
          <a:lstStyle/>
          <a:p>
            <a:r>
              <a:rPr lang="de-DE" altLang="de-DE" dirty="0"/>
              <a:t>Gewinnermittlungsarten in der</a:t>
            </a:r>
            <a:br>
              <a:rPr lang="de-DE" altLang="de-DE" dirty="0"/>
            </a:br>
            <a:r>
              <a:rPr lang="de-DE" altLang="de-DE" dirty="0"/>
              <a:t>Land- und Forstwirtschaft – Überblick</a:t>
            </a:r>
            <a:endParaRPr lang="de-DE" altLang="de-DE" sz="2200" dirty="0"/>
          </a:p>
        </p:txBody>
      </p:sp>
      <p:sp>
        <p:nvSpPr>
          <p:cNvPr id="6148" name="Rectangle 3"/>
          <p:cNvSpPr>
            <a:spLocks noGrp="1" noChangeArrowheads="1"/>
          </p:cNvSpPr>
          <p:nvPr>
            <p:ph type="body" idx="1"/>
          </p:nvPr>
        </p:nvSpPr>
        <p:spPr>
          <a:xfrm>
            <a:off x="457200" y="1844675"/>
            <a:ext cx="8229600" cy="4281488"/>
          </a:xfrm>
        </p:spPr>
        <p:txBody>
          <a:bodyPr/>
          <a:lstStyle/>
          <a:p>
            <a:pPr eaLnBrk="1" hangingPunct="1"/>
            <a:r>
              <a:rPr lang="de-DE" altLang="de-DE" sz="1800" b="1" dirty="0"/>
              <a:t>Doppelte Buchführung</a:t>
            </a:r>
          </a:p>
          <a:p>
            <a:pPr marL="800100" lvl="1" indent="-255588" eaLnBrk="1" hangingPunct="1"/>
            <a:r>
              <a:rPr lang="de-DE" altLang="de-DE" dirty="0"/>
              <a:t>Gesamteinheitswert größer als € 150.000 </a:t>
            </a:r>
            <a:r>
              <a:rPr lang="de-DE" altLang="de-DE" b="1" dirty="0"/>
              <a:t>oder </a:t>
            </a:r>
            <a:r>
              <a:rPr lang="de-DE" altLang="de-DE" dirty="0"/>
              <a:t> </a:t>
            </a:r>
          </a:p>
          <a:p>
            <a:pPr marL="800100" lvl="1" indent="-255588" eaLnBrk="1" hangingPunct="1"/>
            <a:r>
              <a:rPr lang="de-DE" altLang="de-DE" dirty="0"/>
              <a:t>Umsatz größer als € 550.000</a:t>
            </a:r>
          </a:p>
          <a:p>
            <a:pPr marL="800100" lvl="1" indent="-255588" eaLnBrk="1" hangingPunct="1"/>
            <a:r>
              <a:rPr lang="de-DE" altLang="de-DE" dirty="0"/>
              <a:t>Verlustausgleich und Verlustvortrag ist möglich!</a:t>
            </a:r>
          </a:p>
          <a:p>
            <a:pPr marL="800100" lvl="1" indent="-255588" eaLnBrk="1" hangingPunct="1"/>
            <a:r>
              <a:rPr lang="de-DE" altLang="de-DE" dirty="0"/>
              <a:t>Freiwillige doppelte Buchführung ist jedenfalls zulässig! </a:t>
            </a:r>
          </a:p>
          <a:p>
            <a:pPr marL="800100" lvl="1" indent="-255588" eaLnBrk="1" hangingPunct="1"/>
            <a:r>
              <a:rPr lang="de-DE" altLang="de-DE" dirty="0"/>
              <a:t>Achtung: Umsatzgrenze für </a:t>
            </a:r>
            <a:r>
              <a:rPr lang="de-DE" altLang="de-DE" dirty="0" err="1"/>
              <a:t>Ust</a:t>
            </a:r>
            <a:r>
              <a:rPr lang="de-DE" altLang="de-DE" dirty="0"/>
              <a:t>-Regelbesteuerung wie bisher € 400.000 !!!</a:t>
            </a:r>
          </a:p>
          <a:p>
            <a:pPr marL="800100" lvl="1" indent="-255588" eaLnBrk="1" hangingPunct="1">
              <a:buFont typeface="Wingdings" pitchFamily="2" charset="2"/>
              <a:buNone/>
            </a:pPr>
            <a:endParaRPr lang="de-DE" altLang="de-DE" dirty="0"/>
          </a:p>
          <a:p>
            <a:pPr eaLnBrk="1" hangingPunct="1"/>
            <a:r>
              <a:rPr lang="de-DE" altLang="de-DE" sz="1800" b="1" dirty="0"/>
              <a:t>Kein Zusammenhang zwischen Gewinnermittlung und Pauschalierung in der Umsatzsteuer</a:t>
            </a:r>
            <a:endParaRPr lang="de-DE" altLang="de-DE" sz="1800" dirty="0"/>
          </a:p>
          <a:p>
            <a:pPr eaLnBrk="1" hangingPunct="1">
              <a:spcBef>
                <a:spcPct val="40000"/>
              </a:spcBef>
              <a:buFont typeface="Wingdings" pitchFamily="2" charset="2"/>
              <a:buNone/>
            </a:pPr>
            <a:r>
              <a:rPr lang="de-DE" altLang="de-DE" sz="1800" dirty="0"/>
              <a:t>	Beispiele: </a:t>
            </a:r>
          </a:p>
          <a:p>
            <a:pPr marL="800100" lvl="1" indent="-255588" eaLnBrk="1" hangingPunct="1"/>
            <a:r>
              <a:rPr lang="de-DE" altLang="de-DE" dirty="0"/>
              <a:t>Freiwillige Buchführung und Pauschalierung in der Umsatzsteuer möglich!</a:t>
            </a:r>
          </a:p>
          <a:p>
            <a:pPr marL="800100" lvl="1" indent="-255588" eaLnBrk="1" hangingPunct="1"/>
            <a:r>
              <a:rPr lang="de-DE" altLang="de-DE" dirty="0"/>
              <a:t>Vollpauschalierung und Option in der Umsatzsteuer möglich!  </a:t>
            </a:r>
          </a:p>
          <a:p>
            <a:pPr marL="800100" lvl="1" indent="-255588" eaLnBrk="1" hangingPunct="1"/>
            <a:endParaRPr lang="de-DE" altLang="de-DE" dirty="0"/>
          </a:p>
        </p:txBody>
      </p:sp>
    </p:spTree>
    <p:extLst>
      <p:ext uri="{BB962C8B-B14F-4D97-AF65-F5344CB8AC3E}">
        <p14:creationId xmlns:p14="http://schemas.microsoft.com/office/powerpoint/2010/main" val="40143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510E2377-86A9-44DF-8FCF-153C5F6AF3B9}" type="slidenum">
              <a:rPr lang="de-AT"/>
              <a:pPr/>
              <a:t>2</a:t>
            </a:fld>
            <a:endParaRPr lang="de-AT"/>
          </a:p>
        </p:txBody>
      </p:sp>
      <p:sp>
        <p:nvSpPr>
          <p:cNvPr id="100354" name="Rectangle 2" descr="HEADLINE"/>
          <p:cNvSpPr>
            <a:spLocks noGrp="1" noChangeArrowheads="1"/>
          </p:cNvSpPr>
          <p:nvPr>
            <p:ph type="title"/>
          </p:nvPr>
        </p:nvSpPr>
        <p:spPr>
          <a:xfrm>
            <a:off x="323850" y="404813"/>
            <a:ext cx="5545138" cy="1008062"/>
          </a:xfrm>
        </p:spPr>
        <p:txBody>
          <a:bodyPr/>
          <a:lstStyle/>
          <a:p>
            <a:r>
              <a:rPr lang="de-DE" dirty="0"/>
              <a:t>Gesetzliche Aufzeichnungspflichten</a:t>
            </a:r>
          </a:p>
        </p:txBody>
      </p:sp>
      <p:sp>
        <p:nvSpPr>
          <p:cNvPr id="100355" name="Rectangle 3"/>
          <p:cNvSpPr>
            <a:spLocks noGrp="1" noChangeArrowheads="1"/>
          </p:cNvSpPr>
          <p:nvPr>
            <p:ph type="body" idx="1"/>
          </p:nvPr>
        </p:nvSpPr>
        <p:spPr>
          <a:xfrm>
            <a:off x="395288" y="1698625"/>
            <a:ext cx="8229600" cy="4210050"/>
          </a:xfrm>
        </p:spPr>
        <p:txBody>
          <a:bodyPr/>
          <a:lstStyle/>
          <a:p>
            <a:r>
              <a:rPr lang="de-DE" dirty="0"/>
              <a:t>Rechnungslegungsgesetz (UGB)?</a:t>
            </a:r>
          </a:p>
          <a:p>
            <a:pPr lvl="1"/>
            <a:r>
              <a:rPr lang="de-DE" dirty="0"/>
              <a:t>Land- und Forstwirte sind von der Buchführungspflicht nach UGB ausgenommen!</a:t>
            </a:r>
          </a:p>
          <a:p>
            <a:r>
              <a:rPr lang="de-DE" dirty="0"/>
              <a:t>Bundesabgabenordnung</a:t>
            </a:r>
          </a:p>
          <a:p>
            <a:r>
              <a:rPr lang="de-DE" dirty="0"/>
              <a:t>Einkommensteuergesetz / Pauschalierungsverordnung</a:t>
            </a:r>
          </a:p>
          <a:p>
            <a:r>
              <a:rPr lang="de-DE" dirty="0"/>
              <a:t>Umsatzsteuergesetz</a:t>
            </a:r>
          </a:p>
          <a:p>
            <a:r>
              <a:rPr lang="de-DE" dirty="0"/>
              <a:t>Sozialversicherungsrecht</a:t>
            </a:r>
          </a:p>
          <a:p>
            <a:r>
              <a:rPr lang="de-DE" dirty="0"/>
              <a:t>Arbeitsrecht</a:t>
            </a:r>
          </a:p>
          <a:p>
            <a:r>
              <a:rPr lang="de-DE" dirty="0"/>
              <a:t>Personalverrechnung (Lohnkonten, …)</a:t>
            </a:r>
          </a:p>
          <a:p>
            <a:r>
              <a:rPr lang="de-DE" dirty="0"/>
              <a:t>Forstgesetz</a:t>
            </a:r>
          </a:p>
          <a:p>
            <a:r>
              <a:rPr lang="de-DE" dirty="0"/>
              <a:t>Weingesetz</a:t>
            </a:r>
          </a:p>
          <a:p>
            <a:r>
              <a:rPr lang="de-DE" dirty="0"/>
              <a:t>AMA</a:t>
            </a:r>
          </a:p>
          <a:p>
            <a:r>
              <a:rPr lang="de-DE" dirty="0"/>
              <a:t>…</a:t>
            </a:r>
          </a:p>
        </p:txBody>
      </p:sp>
    </p:spTree>
    <p:extLst>
      <p:ext uri="{BB962C8B-B14F-4D97-AF65-F5344CB8AC3E}">
        <p14:creationId xmlns:p14="http://schemas.microsoft.com/office/powerpoint/2010/main" val="1320917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20</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a:t>Maßgeblicher Einheitswert</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342900" indent="-342900"/>
            <a:r>
              <a:rPr lang="de-DE" altLang="de-DE" dirty="0"/>
              <a:t>Eigenbesitz + </a:t>
            </a:r>
            <a:r>
              <a:rPr lang="de-DE" altLang="de-DE" dirty="0" err="1"/>
              <a:t>Zupachtungen</a:t>
            </a:r>
            <a:r>
              <a:rPr lang="de-DE" altLang="de-DE" dirty="0"/>
              <a:t> - Verpachtungen</a:t>
            </a:r>
          </a:p>
          <a:p>
            <a:pPr marL="342900" indent="-342900"/>
            <a:r>
              <a:rPr lang="de-DE" altLang="de-DE" dirty="0"/>
              <a:t>unterjährige </a:t>
            </a:r>
            <a:r>
              <a:rPr lang="de-DE" altLang="de-DE" dirty="0" err="1"/>
              <a:t>Ver</a:t>
            </a:r>
            <a:r>
              <a:rPr lang="de-DE" altLang="de-DE" dirty="0"/>
              <a:t>-/</a:t>
            </a:r>
            <a:r>
              <a:rPr lang="de-DE" altLang="de-DE" dirty="0" err="1"/>
              <a:t>Zupachtung</a:t>
            </a:r>
            <a:endParaRPr lang="de-DE" altLang="de-DE" dirty="0"/>
          </a:p>
          <a:p>
            <a:pPr marL="742950" lvl="1"/>
            <a:r>
              <a:rPr lang="de-DE" altLang="de-DE" dirty="0"/>
              <a:t>Regel: Wer die Ernte hat, der hat die Zurechnung.</a:t>
            </a:r>
          </a:p>
          <a:p>
            <a:pPr marL="742950" lvl="1">
              <a:lnSpc>
                <a:spcPct val="70000"/>
              </a:lnSpc>
            </a:pPr>
            <a:endParaRPr lang="de-DE" altLang="de-DE" sz="900" b="1" dirty="0"/>
          </a:p>
          <a:p>
            <a:pPr marL="342900" indent="-342900"/>
            <a:r>
              <a:rPr lang="de-DE" altLang="de-DE" dirty="0"/>
              <a:t>Unterjährige Grundstücksverkäufe bzw. -käufe</a:t>
            </a:r>
          </a:p>
          <a:p>
            <a:pPr marL="742950" lvl="1"/>
            <a:r>
              <a:rPr lang="de-AT" altLang="de-DE" dirty="0"/>
              <a:t>Regel: Wer die Ernte hat, der hat die Zurechnung (</a:t>
            </a:r>
            <a:r>
              <a:rPr lang="de-AT" altLang="de-DE" dirty="0" err="1"/>
              <a:t>Rz</a:t>
            </a:r>
            <a:r>
              <a:rPr lang="de-AT" altLang="de-DE" dirty="0"/>
              <a:t> 4142 EStR)</a:t>
            </a:r>
            <a:endParaRPr lang="de-DE" altLang="de-DE" dirty="0"/>
          </a:p>
          <a:p>
            <a:pPr marL="342900" indent="-342900"/>
            <a:endParaRPr lang="de-DE" altLang="de-DE" sz="900" dirty="0"/>
          </a:p>
          <a:p>
            <a:pPr marL="342900" indent="-342900"/>
            <a:r>
              <a:rPr lang="de-DE" altLang="de-DE" dirty="0"/>
              <a:t>Gesamter Betrieb oder Teilbetrieb wird unentgeltlich übertragen</a:t>
            </a:r>
            <a:br>
              <a:rPr lang="de-DE" altLang="de-DE" b="0" dirty="0"/>
            </a:br>
            <a:r>
              <a:rPr lang="de-DE" altLang="de-DE" sz="1800" b="0" dirty="0"/>
              <a:t>monatsweise Aliquotierung des Gewinnes zwischen Übergeber und Übernehmer oder Zurechnung nach Ernte; siehe </a:t>
            </a:r>
            <a:r>
              <a:rPr lang="de-DE" altLang="de-DE" sz="1800" b="0" dirty="0" err="1"/>
              <a:t>Rz</a:t>
            </a:r>
            <a:r>
              <a:rPr lang="de-DE" altLang="de-DE" sz="1800" b="0" dirty="0"/>
              <a:t> 4146</a:t>
            </a:r>
            <a:endParaRPr lang="de-DE" altLang="de-DE" sz="1800" dirty="0"/>
          </a:p>
        </p:txBody>
      </p:sp>
    </p:spTree>
    <p:extLst>
      <p:ext uri="{BB962C8B-B14F-4D97-AF65-F5344CB8AC3E}">
        <p14:creationId xmlns:p14="http://schemas.microsoft.com/office/powerpoint/2010/main" val="828752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21</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err="1"/>
              <a:t>LuF</a:t>
            </a:r>
            <a:r>
              <a:rPr lang="de-DE" altLang="de-DE" dirty="0"/>
              <a:t>-Pauschalierungsverordnung</a:t>
            </a:r>
            <a:br>
              <a:rPr lang="de-DE" altLang="de-DE" dirty="0"/>
            </a:br>
            <a:r>
              <a:rPr lang="de-DE" altLang="de-DE" dirty="0"/>
              <a:t>Anwendungsvoraussetzungen</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76200" indent="-342900"/>
            <a:r>
              <a:rPr lang="de-DE" altLang="de-DE" dirty="0"/>
              <a:t>weder buchführungspflichtig noch freiwillige Buchführung</a:t>
            </a:r>
          </a:p>
          <a:p>
            <a:pPr marL="76200" indent="-342900" defTabSz="630238"/>
            <a:r>
              <a:rPr lang="de-DE" altLang="de-DE" dirty="0"/>
              <a:t>Buchführungspflicht, wenn </a:t>
            </a:r>
          </a:p>
          <a:p>
            <a:pPr marL="631825" lvl="1" indent="-342900" defTabSz="630238"/>
            <a:r>
              <a:rPr lang="de-DE" altLang="de-DE" dirty="0"/>
              <a:t>Umsatz in zwei aufeinanderfolgenden Jahren &gt; € 550.000, danach Pufferjahr</a:t>
            </a:r>
          </a:p>
          <a:p>
            <a:pPr marL="714375" lvl="2" indent="0">
              <a:spcBef>
                <a:spcPts val="1200"/>
              </a:spcBef>
              <a:buNone/>
            </a:pPr>
            <a:r>
              <a:rPr lang="de-DE" altLang="de-DE" sz="1400" dirty="0"/>
              <a:t>Beispiel:</a:t>
            </a:r>
          </a:p>
          <a:p>
            <a:pPr marL="714375" lvl="2" indent="0">
              <a:buNone/>
            </a:pPr>
            <a:r>
              <a:rPr lang="de-DE" altLang="de-DE" sz="1400" dirty="0"/>
              <a:t>2011 und 2012 jeweils &gt; €  550.000 =&gt; Buchführungspflicht ab 1.1.2014</a:t>
            </a:r>
          </a:p>
          <a:p>
            <a:pPr marL="714375" lvl="2" indent="0">
              <a:spcAft>
                <a:spcPts val="1200"/>
              </a:spcAft>
              <a:buNone/>
            </a:pPr>
            <a:r>
              <a:rPr lang="de-DE" altLang="de-DE" sz="1400" dirty="0"/>
              <a:t>Auf Antrag ist Ausnahme aufgrund besonderer Umstände möglich.</a:t>
            </a:r>
          </a:p>
          <a:p>
            <a:pPr marL="612200" lvl="1" indent="-274638"/>
            <a:r>
              <a:rPr lang="de-DE" altLang="de-DE" dirty="0"/>
              <a:t>maßgeblicher Einheitswert zum 1. Jänner eines Jahres &gt; €  150.000, danach Pufferjahr</a:t>
            </a:r>
          </a:p>
          <a:p>
            <a:pPr marL="714375" lvl="2" indent="0">
              <a:spcBef>
                <a:spcPts val="1200"/>
              </a:spcBef>
              <a:buNone/>
            </a:pPr>
            <a:r>
              <a:rPr lang="de-DE" altLang="de-DE" sz="1400" dirty="0"/>
              <a:t>Beispiel:</a:t>
            </a:r>
          </a:p>
          <a:p>
            <a:pPr marL="714375" lvl="2" indent="0">
              <a:buNone/>
            </a:pPr>
            <a:r>
              <a:rPr lang="de-DE" altLang="de-DE" sz="1400" dirty="0"/>
              <a:t>EHW zum 1.1.2011 &gt; €  150.000 =&gt; Buchführungspflicht ab 1.1.2013, sofern der Bescheid vor dem 1.1.2011 ergangen ist!</a:t>
            </a:r>
          </a:p>
          <a:p>
            <a:pPr marL="714375" lvl="2" indent="0">
              <a:spcAft>
                <a:spcPts val="1200"/>
              </a:spcAft>
              <a:buNone/>
            </a:pPr>
            <a:r>
              <a:rPr lang="de-DE" altLang="de-DE" sz="1400" dirty="0"/>
              <a:t>Auf Antrag ist Ausnahme aufgrund besonderer Umstände möglich.</a:t>
            </a:r>
          </a:p>
          <a:p>
            <a:pPr marL="612200"/>
            <a:endParaRPr lang="de-DE" altLang="de-DE" dirty="0"/>
          </a:p>
        </p:txBody>
      </p:sp>
    </p:spTree>
    <p:extLst>
      <p:ext uri="{BB962C8B-B14F-4D97-AF65-F5344CB8AC3E}">
        <p14:creationId xmlns:p14="http://schemas.microsoft.com/office/powerpoint/2010/main" val="1602835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22</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err="1"/>
              <a:t>LuF</a:t>
            </a:r>
            <a:r>
              <a:rPr lang="de-DE" altLang="de-DE" dirty="0"/>
              <a:t>-Pauschalierungsverordnung</a:t>
            </a:r>
            <a:br>
              <a:rPr lang="de-DE" altLang="de-DE" dirty="0"/>
            </a:br>
            <a:r>
              <a:rPr lang="de-DE" altLang="de-DE" dirty="0"/>
              <a:t>Anwendungsvoraussetzungen</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76200" indent="-342900" defTabSz="630238"/>
            <a:r>
              <a:rPr lang="de-DE" altLang="de-DE" dirty="0"/>
              <a:t>Buchführungspflicht erlischt, wenn </a:t>
            </a:r>
          </a:p>
          <a:p>
            <a:pPr marL="631825" lvl="1" indent="-342900" defTabSz="630238"/>
            <a:r>
              <a:rPr lang="de-DE" altLang="de-DE" dirty="0"/>
              <a:t>Umsatz in zwei aufeinanderfolgenden Jahren &lt; €  550.000 (ohne Pufferjahr!)</a:t>
            </a:r>
          </a:p>
          <a:p>
            <a:pPr marL="714375" lvl="2" indent="0">
              <a:spcBef>
                <a:spcPts val="1200"/>
              </a:spcBef>
              <a:buNone/>
            </a:pPr>
            <a:r>
              <a:rPr lang="de-DE" altLang="de-DE" sz="1400" dirty="0"/>
              <a:t>Beispiel:</a:t>
            </a:r>
          </a:p>
          <a:p>
            <a:pPr marL="714375" lvl="2" indent="0">
              <a:buNone/>
            </a:pPr>
            <a:r>
              <a:rPr lang="de-DE" altLang="de-DE" sz="1400" dirty="0"/>
              <a:t>2011 und 2012 jeweils &lt; €  550.000 =&gt; Buchführungspflicht erlischt ab 1.1.2013</a:t>
            </a:r>
          </a:p>
          <a:p>
            <a:pPr marL="714375" lvl="2" indent="0">
              <a:buNone/>
            </a:pPr>
            <a:endParaRPr lang="de-DE" altLang="de-DE" sz="1400" dirty="0"/>
          </a:p>
          <a:p>
            <a:pPr marL="612200" lvl="1" indent="-274638"/>
            <a:r>
              <a:rPr lang="de-DE" altLang="de-DE" dirty="0"/>
              <a:t>maßgeblicher Einheitswert zum 1. Jänner eines Jahres &lt; € 150.000 (ohne Pufferjahr!)</a:t>
            </a:r>
          </a:p>
          <a:p>
            <a:pPr marL="714375" lvl="2" indent="0">
              <a:spcBef>
                <a:spcPts val="1200"/>
              </a:spcBef>
              <a:buNone/>
            </a:pPr>
            <a:r>
              <a:rPr lang="de-DE" altLang="de-DE" sz="1400" dirty="0"/>
              <a:t>Beispiel:</a:t>
            </a:r>
          </a:p>
          <a:p>
            <a:pPr marL="714375" lvl="2" indent="0">
              <a:buNone/>
            </a:pPr>
            <a:r>
              <a:rPr lang="de-DE" altLang="de-DE" sz="1400" dirty="0"/>
              <a:t>EHW zum 1.1.2011 &lt; € 150.000 =&gt; Buchführungspflicht erlischt ab 1.1.2011, sofern der Bescheid vor dem 1.1.2011 ergangen ist!</a:t>
            </a:r>
          </a:p>
          <a:p>
            <a:pPr marL="612200"/>
            <a:endParaRPr lang="de-DE" altLang="de-DE" dirty="0"/>
          </a:p>
        </p:txBody>
      </p:sp>
    </p:spTree>
    <p:extLst>
      <p:ext uri="{BB962C8B-B14F-4D97-AF65-F5344CB8AC3E}">
        <p14:creationId xmlns:p14="http://schemas.microsoft.com/office/powerpoint/2010/main" val="3900899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23</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err="1"/>
              <a:t>LuF</a:t>
            </a:r>
            <a:r>
              <a:rPr lang="de-DE" altLang="de-DE" dirty="0"/>
              <a:t>-Pauschalierungsverordnung</a:t>
            </a:r>
            <a:br>
              <a:rPr lang="de-DE" altLang="de-DE" dirty="0"/>
            </a:br>
            <a:r>
              <a:rPr lang="de-DE" altLang="de-DE" dirty="0"/>
              <a:t>Wechsel zwischen Voll-/Teilpauschalierung</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628650" indent="-342900"/>
            <a:r>
              <a:rPr lang="de-DE" altLang="de-DE" dirty="0"/>
              <a:t>Wechsel der Gewinnermittlungsart innerhalb der Pauschalierung erfolgt immer ab Beginn des Folgejahres</a:t>
            </a:r>
          </a:p>
          <a:p>
            <a:pPr marL="1184275" lvl="1" indent="-342900"/>
            <a:r>
              <a:rPr lang="de-DE" altLang="de-DE" dirty="0"/>
              <a:t>wenn am 31. Dezember eines Jahres durch unterjährige Zu-/</a:t>
            </a:r>
            <a:r>
              <a:rPr lang="de-DE" altLang="de-DE" dirty="0" err="1"/>
              <a:t>Ver</a:t>
            </a:r>
            <a:r>
              <a:rPr lang="de-DE" altLang="de-DE" dirty="0"/>
              <a:t>-käufe, Zu-/Verpachtungen, unentgeltliche Erwerbe/Übertragungen der maßgebliche Einheitswert der bewirtschafteten Fläche über- bzw. unterschritten wird</a:t>
            </a:r>
          </a:p>
          <a:p>
            <a:pPr marL="628650" indent="-342900"/>
            <a:r>
              <a:rPr lang="de-DE" altLang="de-DE" dirty="0"/>
              <a:t>Kein Übergangsergebnis beim Wechsel von der Voll-pauschalierung zur Teilpauschalierung und umgekehrt</a:t>
            </a:r>
          </a:p>
          <a:p>
            <a:pPr marL="628650" indent="-342900"/>
            <a:r>
              <a:rPr lang="de-DE" altLang="de-DE" dirty="0"/>
              <a:t>Freiwilliger Wechsel mit fünfjähriger Bindefrist möglich</a:t>
            </a:r>
          </a:p>
          <a:p>
            <a:pPr marL="628650" indent="-342900"/>
            <a:r>
              <a:rPr lang="de-DE" altLang="de-DE" dirty="0"/>
              <a:t>Vollpauschalierung entspricht vereinfachter Buchführung</a:t>
            </a:r>
          </a:p>
          <a:p>
            <a:pPr marL="628650" indent="-342900"/>
            <a:r>
              <a:rPr lang="de-DE" altLang="de-DE" dirty="0"/>
              <a:t>Teilpauschalierung entspricht vereinfachter E/A-Rechnung</a:t>
            </a:r>
          </a:p>
        </p:txBody>
      </p:sp>
    </p:spTree>
    <p:extLst>
      <p:ext uri="{BB962C8B-B14F-4D97-AF65-F5344CB8AC3E}">
        <p14:creationId xmlns:p14="http://schemas.microsoft.com/office/powerpoint/2010/main" val="3400279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24</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a:t>Wechsel zwischen Buchführung bzw.</a:t>
            </a:r>
            <a:br>
              <a:rPr lang="de-DE" altLang="de-DE" dirty="0"/>
            </a:br>
            <a:r>
              <a:rPr lang="de-DE" altLang="de-DE" dirty="0"/>
              <a:t>E/A-Rechnung und Pauschalierung</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549275" lvl="1" indent="-4763">
              <a:lnSpc>
                <a:spcPct val="90000"/>
              </a:lnSpc>
              <a:buNone/>
            </a:pPr>
            <a:r>
              <a:rPr lang="de-DE" altLang="de-DE" sz="2000" b="1" dirty="0"/>
              <a:t>Steuerliche Auswirkungen</a:t>
            </a:r>
          </a:p>
          <a:p>
            <a:pPr marL="549275" lvl="1" indent="-4763">
              <a:lnSpc>
                <a:spcPct val="90000"/>
              </a:lnSpc>
              <a:buNone/>
            </a:pPr>
            <a:endParaRPr lang="de-DE" altLang="de-DE" sz="2000" dirty="0"/>
          </a:p>
          <a:p>
            <a:pPr marL="549275" lvl="1" indent="-4763">
              <a:lnSpc>
                <a:spcPct val="90000"/>
              </a:lnSpc>
              <a:buNone/>
            </a:pPr>
            <a:r>
              <a:rPr lang="de-DE" altLang="de-DE" b="1" dirty="0"/>
              <a:t>Wechsel von	 am Stichtag überwiegen          Konsequenz</a:t>
            </a:r>
          </a:p>
          <a:p>
            <a:pPr marL="549275" lvl="1" indent="-4763">
              <a:lnSpc>
                <a:spcPct val="90000"/>
              </a:lnSpc>
              <a:buNone/>
            </a:pPr>
            <a:endParaRPr lang="de-DE" altLang="de-DE" b="1" dirty="0"/>
          </a:p>
          <a:p>
            <a:pPr marL="549275" lvl="1" indent="-4763">
              <a:lnSpc>
                <a:spcPct val="90000"/>
              </a:lnSpc>
              <a:buNone/>
            </a:pPr>
            <a:r>
              <a:rPr lang="de-DE" altLang="de-DE" dirty="0"/>
              <a:t>Buchführung </a:t>
            </a:r>
            <a:r>
              <a:rPr lang="de-DE" altLang="de-DE" dirty="0">
                <a:cs typeface="Arial" charset="0"/>
              </a:rPr>
              <a:t>→</a:t>
            </a:r>
            <a:r>
              <a:rPr lang="de-DE" altLang="de-DE" dirty="0"/>
              <a:t> E/A		Aktiva 		        Übergangsverlust Buchführung </a:t>
            </a:r>
            <a:r>
              <a:rPr lang="de-DE" altLang="de-DE" dirty="0">
                <a:cs typeface="Arial" charset="0"/>
              </a:rPr>
              <a:t>→</a:t>
            </a:r>
            <a:r>
              <a:rPr lang="de-DE" altLang="de-DE" dirty="0"/>
              <a:t> E/A		Passiva		        Übergangsgewinn</a:t>
            </a:r>
          </a:p>
          <a:p>
            <a:pPr marL="549275" lvl="1" indent="-4763">
              <a:lnSpc>
                <a:spcPct val="90000"/>
              </a:lnSpc>
              <a:buNone/>
            </a:pPr>
            <a:r>
              <a:rPr lang="de-DE" altLang="de-DE" dirty="0"/>
              <a:t>E/A </a:t>
            </a:r>
            <a:r>
              <a:rPr lang="de-DE" altLang="de-DE" dirty="0">
                <a:cs typeface="Arial" charset="0"/>
              </a:rPr>
              <a:t>→</a:t>
            </a:r>
            <a:r>
              <a:rPr lang="de-DE" altLang="de-DE" dirty="0"/>
              <a:t> Buchführung 		Aktiva 		        Übergangsgewinn E/A </a:t>
            </a:r>
            <a:r>
              <a:rPr lang="de-DE" altLang="de-DE" dirty="0">
                <a:cs typeface="Arial" charset="0"/>
              </a:rPr>
              <a:t>→</a:t>
            </a:r>
            <a:r>
              <a:rPr lang="de-DE" altLang="de-DE" dirty="0"/>
              <a:t> Buchführung 		Passiva		        Übergangsverlust</a:t>
            </a:r>
          </a:p>
          <a:p>
            <a:pPr marL="549275" lvl="1" indent="-4763">
              <a:lnSpc>
                <a:spcPct val="90000"/>
              </a:lnSpc>
              <a:buNone/>
            </a:pPr>
            <a:r>
              <a:rPr lang="de-DE" altLang="de-DE" dirty="0"/>
              <a:t>Kein Übergangsergebnis bei Wechsel von Voll- zur Teilpauschalierung und </a:t>
            </a:r>
            <a:r>
              <a:rPr lang="de-DE" altLang="de-DE" dirty="0" err="1"/>
              <a:t>vice</a:t>
            </a:r>
            <a:r>
              <a:rPr lang="de-DE" altLang="de-DE" dirty="0"/>
              <a:t> </a:t>
            </a:r>
            <a:r>
              <a:rPr lang="de-DE" altLang="de-DE" dirty="0" err="1"/>
              <a:t>versa</a:t>
            </a:r>
            <a:r>
              <a:rPr lang="de-DE" altLang="de-DE" dirty="0"/>
              <a:t>	</a:t>
            </a:r>
          </a:p>
          <a:p>
            <a:pPr>
              <a:lnSpc>
                <a:spcPct val="90000"/>
              </a:lnSpc>
              <a:buNone/>
            </a:pPr>
            <a:r>
              <a:rPr lang="de-DE" altLang="de-DE" dirty="0"/>
              <a:t>	   Konsequenzen</a:t>
            </a:r>
          </a:p>
          <a:p>
            <a:pPr marL="1162050" lvl="2">
              <a:lnSpc>
                <a:spcPct val="90000"/>
              </a:lnSpc>
            </a:pPr>
            <a:r>
              <a:rPr lang="de-DE" altLang="de-DE" sz="1800" dirty="0"/>
              <a:t>Übergangsgewinn (auf einmal zu versteuern) </a:t>
            </a:r>
          </a:p>
          <a:p>
            <a:pPr marL="1162050" lvl="2">
              <a:lnSpc>
                <a:spcPct val="90000"/>
              </a:lnSpc>
            </a:pPr>
            <a:r>
              <a:rPr lang="de-DE" altLang="de-DE" sz="1800" dirty="0"/>
              <a:t>Übergangsverlust (auf 7 Jahre verteilt steuerpflichtig!)</a:t>
            </a:r>
          </a:p>
        </p:txBody>
      </p:sp>
    </p:spTree>
    <p:extLst>
      <p:ext uri="{BB962C8B-B14F-4D97-AF65-F5344CB8AC3E}">
        <p14:creationId xmlns:p14="http://schemas.microsoft.com/office/powerpoint/2010/main" val="313139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idx="1"/>
          </p:nvPr>
        </p:nvSpPr>
        <p:spPr>
          <a:noFill/>
        </p:spPr>
        <p:txBody>
          <a:bodyPr/>
          <a:lstStyle/>
          <a:p>
            <a:pPr marL="0" indent="0" eaLnBrk="1" hangingPunct="1">
              <a:buFont typeface="Wingdings" pitchFamily="2" charset="2"/>
              <a:buNone/>
            </a:pPr>
            <a:r>
              <a:rPr lang="de-DE" dirty="0"/>
              <a:t>Beispiel: Der teilpauschalierte landwirtschaftliche Betrieb wechselt in die doppelte Buchführung, da er die Einheitswert-grenze von € 150.000 nachhaltig überschritten hat. Er ermittelt zum 1. Jänner 2014 folgende Zu- und Abschläge:</a:t>
            </a:r>
          </a:p>
          <a:p>
            <a:pPr marL="0" indent="0" eaLnBrk="1" hangingPunct="1">
              <a:buFont typeface="Wingdings" pitchFamily="2" charset="2"/>
              <a:buNone/>
            </a:pPr>
            <a:endParaRPr lang="de-DE" dirty="0"/>
          </a:p>
          <a:p>
            <a:pPr marL="0" indent="0" eaLnBrk="1" hangingPunct="1">
              <a:buFont typeface="Wingdings" pitchFamily="2" charset="2"/>
              <a:buNone/>
            </a:pPr>
            <a:r>
              <a:rPr lang="de-DE" dirty="0"/>
              <a:t>Abschläge: </a:t>
            </a:r>
          </a:p>
          <a:p>
            <a:pPr marL="0" indent="0">
              <a:buNone/>
              <a:tabLst>
                <a:tab pos="363538" algn="l"/>
              </a:tabLst>
            </a:pPr>
            <a:r>
              <a:rPr lang="de-DE" dirty="0"/>
              <a:t>	</a:t>
            </a:r>
            <a:r>
              <a:rPr lang="de-DE" b="0" dirty="0"/>
              <a:t>Haftpflichtversicherung		€    547 </a:t>
            </a:r>
          </a:p>
          <a:p>
            <a:pPr marL="0" indent="0">
              <a:buNone/>
              <a:tabLst>
                <a:tab pos="363538" algn="l"/>
              </a:tabLst>
            </a:pPr>
            <a:r>
              <a:rPr lang="de-DE" b="0" dirty="0"/>
              <a:t>+	SVB	 4/2012				€ 3.512</a:t>
            </a:r>
          </a:p>
          <a:p>
            <a:pPr marL="0" indent="0">
              <a:buNone/>
              <a:tabLst>
                <a:tab pos="363538" algn="l"/>
              </a:tabLst>
            </a:pPr>
            <a:r>
              <a:rPr lang="de-DE" b="0" dirty="0"/>
              <a:t>+	Wassergebühr			€      77 </a:t>
            </a:r>
          </a:p>
          <a:p>
            <a:pPr marL="0" indent="0">
              <a:buNone/>
              <a:tabLst>
                <a:tab pos="363538" algn="l"/>
              </a:tabLst>
            </a:pPr>
            <a:r>
              <a:rPr lang="de-DE" b="0" dirty="0"/>
              <a:t>+	Telefon 				€    149</a:t>
            </a:r>
          </a:p>
          <a:p>
            <a:pPr marL="0" indent="0">
              <a:buNone/>
              <a:tabLst>
                <a:tab pos="363538" algn="l"/>
              </a:tabLst>
            </a:pPr>
            <a:r>
              <a:rPr lang="de-DE" b="0" dirty="0"/>
              <a:t>+	Unbezahlte Traktorreparatur 		€ 3.486</a:t>
            </a:r>
          </a:p>
          <a:p>
            <a:pPr marL="0" indent="0">
              <a:buNone/>
              <a:tabLst>
                <a:tab pos="363538" algn="l"/>
              </a:tabLst>
            </a:pPr>
            <a:r>
              <a:rPr lang="de-DE" b="0" dirty="0"/>
              <a:t>+	</a:t>
            </a:r>
            <a:r>
              <a:rPr lang="de-DE" b="0" u="sng" dirty="0"/>
              <a:t>Handelsdünger unbezahlt 		€ 2.488</a:t>
            </a:r>
          </a:p>
          <a:p>
            <a:pPr marL="0" indent="0">
              <a:buNone/>
              <a:tabLst>
                <a:tab pos="363538" algn="l"/>
              </a:tabLst>
            </a:pPr>
            <a:r>
              <a:rPr lang="de-DE" dirty="0"/>
              <a:t>	Summe Abschläge 		            € 10.259</a:t>
            </a:r>
          </a:p>
        </p:txBody>
      </p:sp>
      <p:sp>
        <p:nvSpPr>
          <p:cNvPr id="31746" name="Foliennummernplatzhalter 3"/>
          <p:cNvSpPr>
            <a:spLocks noGrp="1"/>
          </p:cNvSpPr>
          <p:nvPr>
            <p:ph type="sldNum" sz="quarter" idx="10"/>
          </p:nvPr>
        </p:nvSpPr>
        <p:spPr>
          <a:noFill/>
        </p:spPr>
        <p:txBody>
          <a:bodyPr/>
          <a:lstStyle>
            <a:lvl1pPr eaLnBrk="0" hangingPunct="0">
              <a:defRPr sz="3000">
                <a:solidFill>
                  <a:srgbClr val="5F5F5F"/>
                </a:solidFill>
                <a:latin typeface="Arial" charset="0"/>
                <a:cs typeface="Arial" charset="0"/>
              </a:defRPr>
            </a:lvl1pPr>
            <a:lvl2pPr marL="742950" indent="-285750" eaLnBrk="0" hangingPunct="0">
              <a:defRPr sz="3000">
                <a:solidFill>
                  <a:srgbClr val="5F5F5F"/>
                </a:solidFill>
                <a:latin typeface="Arial" charset="0"/>
                <a:cs typeface="Arial" charset="0"/>
              </a:defRPr>
            </a:lvl2pPr>
            <a:lvl3pPr marL="1143000" indent="-228600" eaLnBrk="0" hangingPunct="0">
              <a:defRPr sz="3000">
                <a:solidFill>
                  <a:srgbClr val="5F5F5F"/>
                </a:solidFill>
                <a:latin typeface="Arial" charset="0"/>
                <a:cs typeface="Arial" charset="0"/>
              </a:defRPr>
            </a:lvl3pPr>
            <a:lvl4pPr marL="1600200" indent="-228600" eaLnBrk="0" hangingPunct="0">
              <a:defRPr sz="3000">
                <a:solidFill>
                  <a:srgbClr val="5F5F5F"/>
                </a:solidFill>
                <a:latin typeface="Arial" charset="0"/>
                <a:cs typeface="Arial" charset="0"/>
              </a:defRPr>
            </a:lvl4pPr>
            <a:lvl5pPr marL="2057400" indent="-228600" eaLnBrk="0" hangingPunct="0">
              <a:defRPr sz="3000">
                <a:solidFill>
                  <a:srgbClr val="5F5F5F"/>
                </a:solidFill>
                <a:latin typeface="Arial" charset="0"/>
                <a:cs typeface="Arial" charset="0"/>
              </a:defRPr>
            </a:lvl5pPr>
            <a:lvl6pPr marL="2514600" indent="-228600" eaLnBrk="0" fontAlgn="base" hangingPunct="0">
              <a:spcBef>
                <a:spcPct val="0"/>
              </a:spcBef>
              <a:spcAft>
                <a:spcPct val="0"/>
              </a:spcAft>
              <a:defRPr sz="3000">
                <a:solidFill>
                  <a:srgbClr val="5F5F5F"/>
                </a:solidFill>
                <a:latin typeface="Arial" charset="0"/>
                <a:cs typeface="Arial" charset="0"/>
              </a:defRPr>
            </a:lvl6pPr>
            <a:lvl7pPr marL="2971800" indent="-228600" eaLnBrk="0" fontAlgn="base" hangingPunct="0">
              <a:spcBef>
                <a:spcPct val="0"/>
              </a:spcBef>
              <a:spcAft>
                <a:spcPct val="0"/>
              </a:spcAft>
              <a:defRPr sz="3000">
                <a:solidFill>
                  <a:srgbClr val="5F5F5F"/>
                </a:solidFill>
                <a:latin typeface="Arial" charset="0"/>
                <a:cs typeface="Arial" charset="0"/>
              </a:defRPr>
            </a:lvl7pPr>
            <a:lvl8pPr marL="3429000" indent="-228600" eaLnBrk="0" fontAlgn="base" hangingPunct="0">
              <a:spcBef>
                <a:spcPct val="0"/>
              </a:spcBef>
              <a:spcAft>
                <a:spcPct val="0"/>
              </a:spcAft>
              <a:defRPr sz="3000">
                <a:solidFill>
                  <a:srgbClr val="5F5F5F"/>
                </a:solidFill>
                <a:latin typeface="Arial" charset="0"/>
                <a:cs typeface="Arial" charset="0"/>
              </a:defRPr>
            </a:lvl8pPr>
            <a:lvl9pPr marL="3886200" indent="-228600" eaLnBrk="0" fontAlgn="base" hangingPunct="0">
              <a:spcBef>
                <a:spcPct val="0"/>
              </a:spcBef>
              <a:spcAft>
                <a:spcPct val="0"/>
              </a:spcAft>
              <a:defRPr sz="3000">
                <a:solidFill>
                  <a:srgbClr val="5F5F5F"/>
                </a:solidFill>
                <a:latin typeface="Arial" charset="0"/>
                <a:cs typeface="Arial" charset="0"/>
              </a:defRPr>
            </a:lvl9pPr>
          </a:lstStyle>
          <a:p>
            <a:pPr eaLnBrk="1" hangingPunct="1"/>
            <a:fld id="{0D5B9D4B-C351-4CDF-9018-11AC7EA31266}" type="slidenum">
              <a:rPr lang="de-AT" sz="1000">
                <a:solidFill>
                  <a:schemeClr val="tx1"/>
                </a:solidFill>
              </a:rPr>
              <a:pPr eaLnBrk="1" hangingPunct="1"/>
              <a:t>25</a:t>
            </a:fld>
            <a:endParaRPr lang="de-AT" sz="1000">
              <a:solidFill>
                <a:schemeClr val="tx1"/>
              </a:solidFill>
            </a:endParaRPr>
          </a:p>
        </p:txBody>
      </p:sp>
      <p:pic>
        <p:nvPicPr>
          <p:cNvPr id="3074" name="Picture 2" descr="F:\Marketing\Corporate Design\Fotos\Bilder 2010\iStock_000016936004Lar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2095" y="4582800"/>
            <a:ext cx="2452353" cy="163440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7" name="Rectangle 2" descr="HEADLINE"/>
          <p:cNvSpPr txBox="1">
            <a:spLocks noChangeArrowheads="1"/>
          </p:cNvSpPr>
          <p:nvPr/>
        </p:nvSpPr>
        <p:spPr bwMode="auto">
          <a:xfrm>
            <a:off x="323850" y="404813"/>
            <a:ext cx="611981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0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a:lstStyle>
          <a:p>
            <a:r>
              <a:rPr lang="de-DE" altLang="de-DE" kern="0"/>
              <a:t>Wechsel zwischen Buchführung bzw.</a:t>
            </a:r>
            <a:br>
              <a:rPr lang="de-DE" altLang="de-DE" kern="0"/>
            </a:br>
            <a:r>
              <a:rPr lang="de-DE" altLang="de-DE" kern="0"/>
              <a:t>E/A-Rechnung und Pauschalierung</a:t>
            </a:r>
            <a:endParaRPr lang="de-DE" altLang="de-DE" sz="2200" kern="0" dirty="0"/>
          </a:p>
        </p:txBody>
      </p:sp>
    </p:spTree>
    <p:extLst>
      <p:ext uri="{BB962C8B-B14F-4D97-AF65-F5344CB8AC3E}">
        <p14:creationId xmlns:p14="http://schemas.microsoft.com/office/powerpoint/2010/main" val="981732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p:cNvSpPr>
            <a:spLocks noGrp="1" noChangeArrowheads="1"/>
          </p:cNvSpPr>
          <p:nvPr>
            <p:ph idx="1"/>
          </p:nvPr>
        </p:nvSpPr>
        <p:spPr>
          <a:noFill/>
        </p:spPr>
        <p:txBody>
          <a:bodyPr/>
          <a:lstStyle/>
          <a:p>
            <a:pPr marL="0" indent="0" eaLnBrk="1" hangingPunct="1">
              <a:buFont typeface="Wingdings" pitchFamily="2" charset="2"/>
              <a:buNone/>
            </a:pPr>
            <a:r>
              <a:rPr lang="de-DE" dirty="0"/>
              <a:t>Zuschläge: </a:t>
            </a:r>
            <a:endParaRPr lang="de-DE" b="0" dirty="0"/>
          </a:p>
          <a:p>
            <a:pPr marL="0" indent="0">
              <a:buNone/>
              <a:tabLst>
                <a:tab pos="363538" algn="l"/>
              </a:tabLst>
            </a:pPr>
            <a:r>
              <a:rPr lang="de-DE" b="0" dirty="0"/>
              <a:t>	500 kg Kartoffeln 			€        35 </a:t>
            </a:r>
          </a:p>
          <a:p>
            <a:pPr marL="0" indent="0">
              <a:buNone/>
              <a:tabLst>
                <a:tab pos="363538" algn="l"/>
              </a:tabLst>
            </a:pPr>
            <a:r>
              <a:rPr lang="de-DE" b="0" dirty="0"/>
              <a:t>+	5.000 kg </a:t>
            </a:r>
            <a:r>
              <a:rPr lang="de-DE" b="0" dirty="0" err="1"/>
              <a:t>Durumweizen</a:t>
            </a:r>
            <a:r>
              <a:rPr lang="de-DE" b="0" dirty="0"/>
              <a:t> 		€      650</a:t>
            </a:r>
          </a:p>
          <a:p>
            <a:pPr marL="0" indent="0">
              <a:buNone/>
              <a:tabLst>
                <a:tab pos="363538" algn="l"/>
              </a:tabLst>
            </a:pPr>
            <a:r>
              <a:rPr lang="de-DE" b="0" dirty="0"/>
              <a:t>+	2.000 l Diesel 		  	€   2.500 </a:t>
            </a:r>
          </a:p>
          <a:p>
            <a:pPr marL="0" indent="0">
              <a:buNone/>
              <a:tabLst>
                <a:tab pos="363538" algn="l"/>
              </a:tabLst>
            </a:pPr>
            <a:r>
              <a:rPr lang="de-DE" b="0" dirty="0"/>
              <a:t>+	200 Mastschweine 			€ 17.800</a:t>
            </a:r>
          </a:p>
          <a:p>
            <a:pPr marL="0" indent="0">
              <a:buNone/>
              <a:tabLst>
                <a:tab pos="363538" algn="l"/>
              </a:tabLst>
            </a:pPr>
            <a:r>
              <a:rPr lang="de-DE" b="0" dirty="0"/>
              <a:t>+	</a:t>
            </a:r>
            <a:r>
              <a:rPr lang="de-DE" b="0" u="sng" dirty="0"/>
              <a:t>8.000 kg Maiskornsilage a 0,073	€      584 </a:t>
            </a:r>
          </a:p>
          <a:p>
            <a:pPr marL="0" indent="0">
              <a:buNone/>
              <a:tabLst>
                <a:tab pos="363538" algn="l"/>
              </a:tabLst>
            </a:pPr>
            <a:r>
              <a:rPr lang="de-DE" b="0" dirty="0"/>
              <a:t>	</a:t>
            </a:r>
            <a:r>
              <a:rPr lang="de-DE" dirty="0"/>
              <a:t>Summe Zuschläge 			€ 21.569	</a:t>
            </a:r>
          </a:p>
          <a:p>
            <a:pPr marL="0" indent="0">
              <a:buNone/>
            </a:pPr>
            <a:endParaRPr lang="de-DE" dirty="0"/>
          </a:p>
          <a:p>
            <a:pPr marL="0" indent="0">
              <a:buNone/>
            </a:pPr>
            <a:r>
              <a:rPr lang="de-DE" dirty="0">
                <a:solidFill>
                  <a:srgbClr val="0066CC"/>
                </a:solidFill>
              </a:rPr>
              <a:t>Übergangsgewinn </a:t>
            </a:r>
            <a:r>
              <a:rPr lang="de-DE" dirty="0"/>
              <a:t>= Zuschläge – Abschläge =  € 11.310</a:t>
            </a:r>
          </a:p>
          <a:p>
            <a:pPr marL="0" indent="0">
              <a:buNone/>
            </a:pPr>
            <a:endParaRPr lang="de-DE" dirty="0"/>
          </a:p>
          <a:p>
            <a:pPr marL="0" indent="0">
              <a:buNone/>
            </a:pPr>
            <a:r>
              <a:rPr lang="de-DE" dirty="0"/>
              <a:t>Der Übergangsgewinn ist 2014 zu versteuern. (Übergangsverluste sind auf 7 Jahre zu verteilen) </a:t>
            </a:r>
          </a:p>
        </p:txBody>
      </p:sp>
      <p:sp>
        <p:nvSpPr>
          <p:cNvPr id="31746" name="Foliennummernplatzhalter 3"/>
          <p:cNvSpPr>
            <a:spLocks noGrp="1"/>
          </p:cNvSpPr>
          <p:nvPr>
            <p:ph type="sldNum" sz="quarter" idx="10"/>
          </p:nvPr>
        </p:nvSpPr>
        <p:spPr>
          <a:noFill/>
        </p:spPr>
        <p:txBody>
          <a:bodyPr/>
          <a:lstStyle>
            <a:lvl1pPr eaLnBrk="0" hangingPunct="0">
              <a:defRPr sz="3000">
                <a:solidFill>
                  <a:srgbClr val="5F5F5F"/>
                </a:solidFill>
                <a:latin typeface="Arial" charset="0"/>
                <a:cs typeface="Arial" charset="0"/>
              </a:defRPr>
            </a:lvl1pPr>
            <a:lvl2pPr marL="742950" indent="-285750" eaLnBrk="0" hangingPunct="0">
              <a:defRPr sz="3000">
                <a:solidFill>
                  <a:srgbClr val="5F5F5F"/>
                </a:solidFill>
                <a:latin typeface="Arial" charset="0"/>
                <a:cs typeface="Arial" charset="0"/>
              </a:defRPr>
            </a:lvl2pPr>
            <a:lvl3pPr marL="1143000" indent="-228600" eaLnBrk="0" hangingPunct="0">
              <a:defRPr sz="3000">
                <a:solidFill>
                  <a:srgbClr val="5F5F5F"/>
                </a:solidFill>
                <a:latin typeface="Arial" charset="0"/>
                <a:cs typeface="Arial" charset="0"/>
              </a:defRPr>
            </a:lvl3pPr>
            <a:lvl4pPr marL="1600200" indent="-228600" eaLnBrk="0" hangingPunct="0">
              <a:defRPr sz="3000">
                <a:solidFill>
                  <a:srgbClr val="5F5F5F"/>
                </a:solidFill>
                <a:latin typeface="Arial" charset="0"/>
                <a:cs typeface="Arial" charset="0"/>
              </a:defRPr>
            </a:lvl4pPr>
            <a:lvl5pPr marL="2057400" indent="-228600" eaLnBrk="0" hangingPunct="0">
              <a:defRPr sz="3000">
                <a:solidFill>
                  <a:srgbClr val="5F5F5F"/>
                </a:solidFill>
                <a:latin typeface="Arial" charset="0"/>
                <a:cs typeface="Arial" charset="0"/>
              </a:defRPr>
            </a:lvl5pPr>
            <a:lvl6pPr marL="2514600" indent="-228600" eaLnBrk="0" fontAlgn="base" hangingPunct="0">
              <a:spcBef>
                <a:spcPct val="0"/>
              </a:spcBef>
              <a:spcAft>
                <a:spcPct val="0"/>
              </a:spcAft>
              <a:defRPr sz="3000">
                <a:solidFill>
                  <a:srgbClr val="5F5F5F"/>
                </a:solidFill>
                <a:latin typeface="Arial" charset="0"/>
                <a:cs typeface="Arial" charset="0"/>
              </a:defRPr>
            </a:lvl6pPr>
            <a:lvl7pPr marL="2971800" indent="-228600" eaLnBrk="0" fontAlgn="base" hangingPunct="0">
              <a:spcBef>
                <a:spcPct val="0"/>
              </a:spcBef>
              <a:spcAft>
                <a:spcPct val="0"/>
              </a:spcAft>
              <a:defRPr sz="3000">
                <a:solidFill>
                  <a:srgbClr val="5F5F5F"/>
                </a:solidFill>
                <a:latin typeface="Arial" charset="0"/>
                <a:cs typeface="Arial" charset="0"/>
              </a:defRPr>
            </a:lvl7pPr>
            <a:lvl8pPr marL="3429000" indent="-228600" eaLnBrk="0" fontAlgn="base" hangingPunct="0">
              <a:spcBef>
                <a:spcPct val="0"/>
              </a:spcBef>
              <a:spcAft>
                <a:spcPct val="0"/>
              </a:spcAft>
              <a:defRPr sz="3000">
                <a:solidFill>
                  <a:srgbClr val="5F5F5F"/>
                </a:solidFill>
                <a:latin typeface="Arial" charset="0"/>
                <a:cs typeface="Arial" charset="0"/>
              </a:defRPr>
            </a:lvl8pPr>
            <a:lvl9pPr marL="3886200" indent="-228600" eaLnBrk="0" fontAlgn="base" hangingPunct="0">
              <a:spcBef>
                <a:spcPct val="0"/>
              </a:spcBef>
              <a:spcAft>
                <a:spcPct val="0"/>
              </a:spcAft>
              <a:defRPr sz="3000">
                <a:solidFill>
                  <a:srgbClr val="5F5F5F"/>
                </a:solidFill>
                <a:latin typeface="Arial" charset="0"/>
                <a:cs typeface="Arial" charset="0"/>
              </a:defRPr>
            </a:lvl9pPr>
          </a:lstStyle>
          <a:p>
            <a:pPr eaLnBrk="1" hangingPunct="1"/>
            <a:fld id="{0D5B9D4B-C351-4CDF-9018-11AC7EA31266}" type="slidenum">
              <a:rPr lang="de-AT" sz="1000">
                <a:solidFill>
                  <a:schemeClr val="tx1"/>
                </a:solidFill>
              </a:rPr>
              <a:pPr eaLnBrk="1" hangingPunct="1"/>
              <a:t>26</a:t>
            </a:fld>
            <a:endParaRPr lang="de-AT" sz="1000">
              <a:solidFill>
                <a:schemeClr val="tx1"/>
              </a:solidFill>
            </a:endParaRPr>
          </a:p>
        </p:txBody>
      </p:sp>
      <p:sp>
        <p:nvSpPr>
          <p:cNvPr id="6"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a:t>Wechsel zwischen Buchführung bzw.</a:t>
            </a:r>
            <a:br>
              <a:rPr lang="de-DE" altLang="de-DE" dirty="0"/>
            </a:br>
            <a:r>
              <a:rPr lang="de-DE" altLang="de-DE" dirty="0"/>
              <a:t>E/A-Rechnung und Pauschalierung</a:t>
            </a:r>
            <a:endParaRPr lang="de-DE" altLang="de-DE" sz="2200" dirty="0"/>
          </a:p>
        </p:txBody>
      </p:sp>
    </p:spTree>
    <p:extLst>
      <p:ext uri="{BB962C8B-B14F-4D97-AF65-F5344CB8AC3E}">
        <p14:creationId xmlns:p14="http://schemas.microsoft.com/office/powerpoint/2010/main" val="55308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27</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a:t>Gewinnermittlung nach der</a:t>
            </a:r>
            <a:br>
              <a:rPr lang="de-DE" altLang="de-DE" dirty="0"/>
            </a:br>
            <a:r>
              <a:rPr lang="de-DE" altLang="de-DE" dirty="0"/>
              <a:t>Pauschalierungsverordnung</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eaLnBrk="1" hangingPunct="1"/>
            <a:r>
              <a:rPr lang="de-DE" altLang="de-DE" sz="1800" dirty="0" err="1"/>
              <a:t>LuF</a:t>
            </a:r>
            <a:r>
              <a:rPr lang="de-DE" altLang="de-DE" sz="1800" dirty="0"/>
              <a:t> </a:t>
            </a:r>
            <a:r>
              <a:rPr lang="de-DE" altLang="de-DE" sz="1800" dirty="0" err="1"/>
              <a:t>PauschVO</a:t>
            </a:r>
            <a:r>
              <a:rPr lang="de-DE" altLang="de-DE" sz="1800" dirty="0"/>
              <a:t> 2010 (gültig bis mind. 2014)</a:t>
            </a:r>
          </a:p>
          <a:p>
            <a:pPr lvl="1"/>
            <a:r>
              <a:rPr lang="de-DE" altLang="de-DE" sz="1600" dirty="0"/>
              <a:t>nur zur Gänze anwendbar, nicht auf einzelne Betriebszweige einschränkbar</a:t>
            </a:r>
          </a:p>
          <a:p>
            <a:pPr eaLnBrk="1" hangingPunct="1"/>
            <a:endParaRPr lang="de-DE" altLang="de-DE" sz="1800" dirty="0"/>
          </a:p>
          <a:p>
            <a:pPr eaLnBrk="1" hangingPunct="1"/>
            <a:r>
              <a:rPr lang="de-DE" altLang="de-DE" sz="1800" dirty="0"/>
              <a:t>Vollpauschalierung</a:t>
            </a:r>
          </a:p>
          <a:p>
            <a:pPr lvl="1"/>
            <a:r>
              <a:rPr lang="de-DE" altLang="de-DE" sz="1600" dirty="0"/>
              <a:t>Gewinn ist bestimmter %-Satz vom Einheitswert der bewirtschafteten Fläche</a:t>
            </a:r>
          </a:p>
          <a:p>
            <a:pPr lvl="2"/>
            <a:r>
              <a:rPr lang="de-DE" altLang="de-DE" sz="1400" dirty="0"/>
              <a:t>derzeit 39%</a:t>
            </a:r>
          </a:p>
          <a:p>
            <a:pPr lvl="2"/>
            <a:r>
              <a:rPr lang="de-DE" altLang="de-DE" sz="1400" dirty="0"/>
              <a:t>ab 2015: 42%</a:t>
            </a:r>
          </a:p>
          <a:p>
            <a:pPr lvl="2"/>
            <a:endParaRPr lang="de-DE" altLang="de-DE" sz="1400" dirty="0"/>
          </a:p>
          <a:p>
            <a:r>
              <a:rPr lang="de-DE" altLang="de-DE" dirty="0"/>
              <a:t>Teilpauschalierung</a:t>
            </a:r>
          </a:p>
          <a:p>
            <a:pPr lvl="1"/>
            <a:r>
              <a:rPr lang="de-DE" altLang="de-DE" sz="1600" dirty="0"/>
              <a:t>Einnahmen müssen aufgezeichnet werden</a:t>
            </a:r>
          </a:p>
          <a:p>
            <a:pPr lvl="1"/>
            <a:r>
              <a:rPr lang="de-DE" altLang="de-DE" sz="1600" dirty="0"/>
              <a:t>Ausgaben sind bestimmter %-Satz der Einnahmen</a:t>
            </a:r>
          </a:p>
          <a:p>
            <a:pPr lvl="2"/>
            <a:r>
              <a:rPr lang="de-DE" altLang="de-DE" sz="1400" dirty="0"/>
              <a:t>in der Regel 70%</a:t>
            </a:r>
          </a:p>
          <a:p>
            <a:pPr lvl="2"/>
            <a:r>
              <a:rPr lang="de-DE" altLang="de-DE" sz="1400" dirty="0"/>
              <a:t>ab 2015: bei den Einnahmen aus Veredelung 80%</a:t>
            </a:r>
          </a:p>
          <a:p>
            <a:endParaRPr lang="de-DE" altLang="de-DE" dirty="0"/>
          </a:p>
        </p:txBody>
      </p:sp>
    </p:spTree>
    <p:extLst>
      <p:ext uri="{BB962C8B-B14F-4D97-AF65-F5344CB8AC3E}">
        <p14:creationId xmlns:p14="http://schemas.microsoft.com/office/powerpoint/2010/main" val="3509206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28</a:t>
            </a:fld>
            <a:endParaRPr lang="de-AT" altLang="de-DE" sz="1000"/>
          </a:p>
        </p:txBody>
      </p:sp>
      <p:sp>
        <p:nvSpPr>
          <p:cNvPr id="10243" name="Rectangle 2" descr="HEADLINE"/>
          <p:cNvSpPr>
            <a:spLocks noGrp="1" noChangeArrowheads="1"/>
          </p:cNvSpPr>
          <p:nvPr>
            <p:ph type="title"/>
          </p:nvPr>
        </p:nvSpPr>
        <p:spPr>
          <a:xfrm>
            <a:off x="323528" y="404664"/>
            <a:ext cx="6119813" cy="1008062"/>
          </a:xfrm>
        </p:spPr>
        <p:txBody>
          <a:bodyPr/>
          <a:lstStyle/>
          <a:p>
            <a:r>
              <a:rPr lang="de-DE" altLang="de-DE" dirty="0"/>
              <a:t>Gewinnermittlung nach der</a:t>
            </a:r>
            <a:br>
              <a:rPr lang="de-DE" altLang="de-DE" dirty="0"/>
            </a:br>
            <a:r>
              <a:rPr lang="de-DE" altLang="de-DE" dirty="0"/>
              <a:t>Pauschalierungsverordnung</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r>
              <a:rPr lang="de-DE" altLang="de-DE" dirty="0"/>
              <a:t>Forstwirtschaft</a:t>
            </a:r>
          </a:p>
          <a:p>
            <a:pPr lvl="1"/>
            <a:r>
              <a:rPr lang="de-DE" altLang="de-DE" dirty="0"/>
              <a:t>beträgt der forstwirtschaftliche (Teil-) Einheitswert nicht mehr als 11.000 €, ist Durchschnittssatz anzuwenden</a:t>
            </a:r>
          </a:p>
          <a:p>
            <a:pPr lvl="1"/>
            <a:r>
              <a:rPr lang="de-DE" altLang="de-DE" dirty="0"/>
              <a:t>bei &gt; 11.000 € sind von den Betriebseinnahmen pauschale Betriebsausgaben abzuziehen:</a:t>
            </a:r>
          </a:p>
          <a:p>
            <a:pPr lvl="2"/>
            <a:r>
              <a:rPr lang="de-DE" altLang="de-DE" dirty="0"/>
              <a:t>bei Selbstschlägerung je nach Minderungszahl bzw. Wertziffer 50/60/70% der Betriebseinnahmen einschl. </a:t>
            </a:r>
            <a:r>
              <a:rPr lang="de-DE" altLang="de-DE" dirty="0" err="1"/>
              <a:t>USt</a:t>
            </a:r>
            <a:endParaRPr lang="de-DE" altLang="de-DE" dirty="0"/>
          </a:p>
          <a:p>
            <a:pPr lvl="2"/>
            <a:r>
              <a:rPr lang="de-DE" altLang="de-DE" dirty="0"/>
              <a:t>bei Stockverkauf je nach Minderungszahl bzw. Wertziffer 20/30% der Betriebseinnahmen einschl. </a:t>
            </a:r>
            <a:r>
              <a:rPr lang="de-DE" altLang="de-DE" dirty="0" err="1"/>
              <a:t>USt</a:t>
            </a:r>
            <a:endParaRPr lang="de-DE" altLang="de-DE" dirty="0"/>
          </a:p>
          <a:p>
            <a:pPr lvl="1"/>
            <a:endParaRPr lang="de-DE" altLang="de-DE" sz="1600" dirty="0"/>
          </a:p>
        </p:txBody>
      </p:sp>
    </p:spTree>
    <p:extLst>
      <p:ext uri="{BB962C8B-B14F-4D97-AF65-F5344CB8AC3E}">
        <p14:creationId xmlns:p14="http://schemas.microsoft.com/office/powerpoint/2010/main" val="2924218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Gewinnermittlung nach der</a:t>
            </a:r>
            <a:br>
              <a:rPr lang="de-DE" altLang="de-DE" dirty="0"/>
            </a:br>
            <a:r>
              <a:rPr lang="de-DE" altLang="de-DE" dirty="0"/>
              <a:t>Pauschalierungsverordnung</a:t>
            </a:r>
            <a:endParaRPr lang="de-AT" dirty="0"/>
          </a:p>
        </p:txBody>
      </p:sp>
      <p:sp>
        <p:nvSpPr>
          <p:cNvPr id="3" name="Inhaltsplatzhalter 2"/>
          <p:cNvSpPr>
            <a:spLocks noGrp="1"/>
          </p:cNvSpPr>
          <p:nvPr>
            <p:ph idx="1"/>
          </p:nvPr>
        </p:nvSpPr>
        <p:spPr/>
        <p:txBody>
          <a:bodyPr/>
          <a:lstStyle/>
          <a:p>
            <a:pPr>
              <a:buFontTx/>
              <a:buChar char="-"/>
            </a:pPr>
            <a:r>
              <a:rPr lang="de-AT" dirty="0"/>
              <a:t>Weinbau: ab 0,6 ha Teilpauschalierung oder Gestehungskosten € 4.400/ha (2015: 5.000)</a:t>
            </a:r>
          </a:p>
          <a:p>
            <a:pPr marL="0" indent="0">
              <a:buNone/>
            </a:pPr>
            <a:endParaRPr lang="de-AT" dirty="0"/>
          </a:p>
          <a:p>
            <a:pPr>
              <a:buFontTx/>
              <a:buChar char="-"/>
            </a:pPr>
            <a:r>
              <a:rPr lang="de-AT" dirty="0"/>
              <a:t>Obstbau: bis 2014 allgemeine EHW Grenzen und Umsatzgrenze; ab 2015 bis 10 ha Vollpauschalierung, darüber Teilpauschalierung (70 % Ausgabenpauschale und Abzug der vollen Lohnkosten)</a:t>
            </a:r>
          </a:p>
          <a:p>
            <a:pPr marL="0" indent="0">
              <a:buNone/>
            </a:pPr>
            <a:endParaRPr lang="de-AT" dirty="0"/>
          </a:p>
          <a:p>
            <a:pPr>
              <a:buFontTx/>
              <a:buChar char="-"/>
            </a:pPr>
            <a:r>
              <a:rPr lang="de-AT" dirty="0"/>
              <a:t>Gartenbau: unverändert 70 % Ausgabenpauschale und Abzug der vollen Lohnkosten</a:t>
            </a:r>
          </a:p>
          <a:p>
            <a:pPr>
              <a:buFontTx/>
              <a:buChar char="-"/>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29</a:t>
            </a:fld>
            <a:endParaRPr lang="de-AT"/>
          </a:p>
        </p:txBody>
      </p:sp>
    </p:spTree>
    <p:extLst>
      <p:ext uri="{BB962C8B-B14F-4D97-AF65-F5344CB8AC3E}">
        <p14:creationId xmlns:p14="http://schemas.microsoft.com/office/powerpoint/2010/main" val="319174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a:xfrm>
            <a:off x="467544" y="1916832"/>
            <a:ext cx="8229600" cy="4210050"/>
          </a:xfrm>
        </p:spPr>
        <p:txBody>
          <a:bodyPr/>
          <a:lstStyle/>
          <a:p>
            <a:pPr marL="0" indent="0" algn="ctr">
              <a:buNone/>
            </a:pPr>
            <a:r>
              <a:rPr lang="de-AT" sz="3600" dirty="0"/>
              <a:t>Einheitswert NEU</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3</a:t>
            </a:fld>
            <a:endParaRPr lang="de-AT">
              <a:solidFill>
                <a:srgbClr val="000000"/>
              </a:solidFill>
            </a:endParaRPr>
          </a:p>
        </p:txBody>
      </p:sp>
    </p:spTree>
    <p:extLst>
      <p:ext uri="{BB962C8B-B14F-4D97-AF65-F5344CB8AC3E}">
        <p14:creationId xmlns:p14="http://schemas.microsoft.com/office/powerpoint/2010/main" val="3071431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Nebentätigkeiten</a:t>
            </a:r>
          </a:p>
        </p:txBody>
      </p:sp>
      <p:sp>
        <p:nvSpPr>
          <p:cNvPr id="3" name="Inhaltsplatzhalter 2"/>
          <p:cNvSpPr>
            <a:spLocks noGrp="1"/>
          </p:cNvSpPr>
          <p:nvPr>
            <p:ph idx="1"/>
          </p:nvPr>
        </p:nvSpPr>
        <p:spPr/>
        <p:txBody>
          <a:bodyPr/>
          <a:lstStyle/>
          <a:p>
            <a:pPr marL="0" indent="0">
              <a:buNone/>
            </a:pPr>
            <a:r>
              <a:rPr lang="de-AT" sz="3600" dirty="0"/>
              <a:t>Abgrenzung Nebentätigkeiten – </a:t>
            </a:r>
          </a:p>
          <a:p>
            <a:pPr marL="0" indent="0">
              <a:buNone/>
            </a:pPr>
            <a:r>
              <a:rPr lang="de-AT" sz="3600" dirty="0"/>
              <a:t>Nebenbetrieb</a:t>
            </a:r>
          </a:p>
        </p:txBody>
      </p:sp>
      <p:sp>
        <p:nvSpPr>
          <p:cNvPr id="4" name="Foliennummernplatzhalter 3"/>
          <p:cNvSpPr>
            <a:spLocks noGrp="1"/>
          </p:cNvSpPr>
          <p:nvPr>
            <p:ph type="sldNum" sz="quarter" idx="10"/>
          </p:nvPr>
        </p:nvSpPr>
        <p:spPr/>
        <p:txBody>
          <a:bodyPr/>
          <a:lstStyle/>
          <a:p>
            <a:fld id="{1E41FFCC-503A-4A0D-ACA3-779B235AC49E}" type="slidenum">
              <a:rPr lang="de-AT" smtClean="0"/>
              <a:pPr/>
              <a:t>30</a:t>
            </a:fld>
            <a:endParaRPr lang="de-AT"/>
          </a:p>
        </p:txBody>
      </p:sp>
    </p:spTree>
    <p:extLst>
      <p:ext uri="{BB962C8B-B14F-4D97-AF65-F5344CB8AC3E}">
        <p14:creationId xmlns:p14="http://schemas.microsoft.com/office/powerpoint/2010/main" val="903793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8173E70D-1D54-423B-B513-44730086816D}" type="slidenum">
              <a:rPr lang="de-AT" altLang="de-DE"/>
              <a:pPr/>
              <a:t>31</a:t>
            </a:fld>
            <a:endParaRPr lang="de-AT" altLang="de-DE"/>
          </a:p>
        </p:txBody>
      </p:sp>
      <p:sp>
        <p:nvSpPr>
          <p:cNvPr id="246786" name="Rectangle 2" descr="HEADLINE"/>
          <p:cNvSpPr>
            <a:spLocks noGrp="1" noChangeArrowheads="1"/>
          </p:cNvSpPr>
          <p:nvPr>
            <p:ph type="title"/>
          </p:nvPr>
        </p:nvSpPr>
        <p:spPr/>
        <p:txBody>
          <a:bodyPr/>
          <a:lstStyle/>
          <a:p>
            <a:r>
              <a:rPr lang="de-DE" altLang="de-DE"/>
              <a:t>Begriff</a:t>
            </a:r>
            <a:endParaRPr lang="de-AT" altLang="de-DE"/>
          </a:p>
        </p:txBody>
      </p:sp>
      <p:sp>
        <p:nvSpPr>
          <p:cNvPr id="246787" name="Rectangle 3"/>
          <p:cNvSpPr>
            <a:spLocks noGrp="1" noChangeArrowheads="1"/>
          </p:cNvSpPr>
          <p:nvPr>
            <p:ph type="body" idx="1"/>
          </p:nvPr>
        </p:nvSpPr>
        <p:spPr/>
        <p:txBody>
          <a:bodyPr/>
          <a:lstStyle/>
          <a:p>
            <a:pPr>
              <a:buFont typeface="Wingdings" pitchFamily="2" charset="2"/>
              <a:buNone/>
            </a:pPr>
            <a:r>
              <a:rPr lang="de-DE" altLang="de-DE"/>
              <a:t>Grundsatz:</a:t>
            </a:r>
          </a:p>
          <a:p>
            <a:pPr>
              <a:buFont typeface="Wingdings" pitchFamily="2" charset="2"/>
              <a:buNone/>
            </a:pPr>
            <a:endParaRPr lang="de-DE" altLang="de-DE"/>
          </a:p>
          <a:p>
            <a:pPr>
              <a:buFont typeface="Wingdings" pitchFamily="2" charset="2"/>
              <a:buNone/>
            </a:pPr>
            <a:r>
              <a:rPr lang="de-DE" altLang="de-DE"/>
              <a:t>Die landwirtschaftliche Nebentätigkeit ist eine untergeordnete Tätigkeit im Rahmen des landwirtschaftlichen Unternehmens. Es kann als Unterstützung der landwirtschaftlichen Tätigkeit passieren. Das Einkommen kann in jeder Hinsicht untergeordnet beeinflusst werden.</a:t>
            </a:r>
          </a:p>
          <a:p>
            <a:pPr>
              <a:buFont typeface="Wingdings" pitchFamily="2" charset="2"/>
              <a:buNone/>
            </a:pPr>
            <a:endParaRPr lang="de-DE" altLang="de-DE"/>
          </a:p>
          <a:p>
            <a:pPr>
              <a:buFont typeface="Wingdings" pitchFamily="2" charset="2"/>
              <a:buNone/>
            </a:pPr>
            <a:r>
              <a:rPr lang="de-DE" altLang="de-DE"/>
              <a:t>Keine Teilbetriebsfiktion!</a:t>
            </a:r>
            <a:endParaRPr lang="de-AT" altLang="de-DE"/>
          </a:p>
        </p:txBody>
      </p:sp>
    </p:spTree>
    <p:extLst>
      <p:ext uri="{BB962C8B-B14F-4D97-AF65-F5344CB8AC3E}">
        <p14:creationId xmlns:p14="http://schemas.microsoft.com/office/powerpoint/2010/main" val="4116485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AEB4C569-BE1B-47D2-9CA1-C51B4DCCF80E}" type="slidenum">
              <a:rPr lang="de-AT" altLang="de-DE"/>
              <a:pPr/>
              <a:t>32</a:t>
            </a:fld>
            <a:endParaRPr lang="de-AT" altLang="de-DE"/>
          </a:p>
        </p:txBody>
      </p:sp>
      <p:sp>
        <p:nvSpPr>
          <p:cNvPr id="247810" name="Rectangle 2" descr="HEADLINE"/>
          <p:cNvSpPr>
            <a:spLocks noGrp="1" noChangeArrowheads="1"/>
          </p:cNvSpPr>
          <p:nvPr>
            <p:ph type="title"/>
          </p:nvPr>
        </p:nvSpPr>
        <p:spPr/>
        <p:txBody>
          <a:bodyPr/>
          <a:lstStyle/>
          <a:p>
            <a:r>
              <a:rPr lang="de-DE" altLang="de-DE"/>
              <a:t>Abgrenzung Gewerbe</a:t>
            </a:r>
            <a:endParaRPr lang="de-AT" altLang="de-DE"/>
          </a:p>
        </p:txBody>
      </p:sp>
      <p:sp>
        <p:nvSpPr>
          <p:cNvPr id="247811" name="Rectangle 3"/>
          <p:cNvSpPr>
            <a:spLocks noGrp="1" noChangeArrowheads="1"/>
          </p:cNvSpPr>
          <p:nvPr>
            <p:ph type="body" idx="1"/>
          </p:nvPr>
        </p:nvSpPr>
        <p:spPr/>
        <p:txBody>
          <a:bodyPr/>
          <a:lstStyle/>
          <a:p>
            <a:pPr marL="381000" indent="-381000">
              <a:lnSpc>
                <a:spcPct val="90000"/>
              </a:lnSpc>
              <a:buFont typeface="Wingdings" pitchFamily="2" charset="2"/>
              <a:buAutoNum type="arabicPeriod"/>
            </a:pPr>
            <a:r>
              <a:rPr lang="de-DE" altLang="de-DE"/>
              <a:t>Grundsatz Unterordnung: &lt; 50 % Umsatz bezogen auf den Gesamten landwirtschaftlichen Betrieb, &lt; 50 % Arbeitstätigkeit und nach äußeren Gesichtspunkten dem landwirtschaftlichen Unternehmen dienend</a:t>
            </a:r>
          </a:p>
          <a:p>
            <a:pPr marL="381000" indent="-381000">
              <a:lnSpc>
                <a:spcPct val="90000"/>
              </a:lnSpc>
              <a:buFont typeface="Wingdings" pitchFamily="2" charset="2"/>
              <a:buAutoNum type="arabicPeriod"/>
            </a:pPr>
            <a:r>
              <a:rPr lang="de-DE" altLang="de-DE"/>
              <a:t>Mostbuschenschank sowie Be- und Verarbeitung nach Urproduktekatalog</a:t>
            </a:r>
          </a:p>
          <a:p>
            <a:pPr marL="381000" indent="-381000">
              <a:lnSpc>
                <a:spcPct val="90000"/>
              </a:lnSpc>
              <a:buFont typeface="Wingdings" pitchFamily="2" charset="2"/>
              <a:buAutoNum type="arabicPeriod"/>
            </a:pPr>
            <a:r>
              <a:rPr lang="de-DE" altLang="de-DE"/>
              <a:t>Zimmervermietung bis zu 10 Betten</a:t>
            </a:r>
          </a:p>
          <a:p>
            <a:pPr marL="381000" indent="-381000">
              <a:lnSpc>
                <a:spcPct val="90000"/>
              </a:lnSpc>
              <a:buFont typeface="Wingdings" pitchFamily="2" charset="2"/>
              <a:buAutoNum type="arabicPeriod"/>
            </a:pPr>
            <a:r>
              <a:rPr lang="de-DE" altLang="de-DE"/>
              <a:t>Dienstleitungen ohne bäuerliche Nachbarschaftshilfe</a:t>
            </a:r>
          </a:p>
          <a:p>
            <a:pPr marL="381000" indent="-381000">
              <a:lnSpc>
                <a:spcPct val="90000"/>
              </a:lnSpc>
              <a:buFont typeface="Wingdings" pitchFamily="2" charset="2"/>
              <a:buAutoNum type="arabicPeriod"/>
            </a:pPr>
            <a:r>
              <a:rPr lang="de-DE" altLang="de-DE"/>
              <a:t>Zukaufsregelungen nach Überwiegensprinzip oder bei Weinbau 1500 l pro ha</a:t>
            </a:r>
          </a:p>
          <a:p>
            <a:pPr marL="381000" indent="-381000">
              <a:lnSpc>
                <a:spcPct val="90000"/>
              </a:lnSpc>
              <a:buFont typeface="Wingdings" pitchFamily="2" charset="2"/>
              <a:buAutoNum type="arabicPeriod"/>
            </a:pPr>
            <a:r>
              <a:rPr lang="de-DE" altLang="de-DE"/>
              <a:t>Umsatzgrenze € 33.000,-- und 5 ha LN oder 1 ha Weinbau oder gärtnerisch genutzte Fläche (Prüfung Unterordnung entfällt)</a:t>
            </a:r>
          </a:p>
          <a:p>
            <a:pPr marL="381000" indent="-381000">
              <a:lnSpc>
                <a:spcPct val="90000"/>
              </a:lnSpc>
              <a:buFont typeface="Wingdings" pitchFamily="2" charset="2"/>
              <a:buAutoNum type="arabicPeriod"/>
            </a:pPr>
            <a:r>
              <a:rPr lang="de-DE" altLang="de-DE"/>
              <a:t>Konkurrenzregel</a:t>
            </a:r>
          </a:p>
          <a:p>
            <a:pPr marL="381000" indent="-381000">
              <a:lnSpc>
                <a:spcPct val="90000"/>
              </a:lnSpc>
              <a:buFont typeface="Wingdings" pitchFamily="2" charset="2"/>
              <a:buAutoNum type="arabicPeriod"/>
            </a:pPr>
            <a:endParaRPr lang="de-AT" altLang="de-DE"/>
          </a:p>
        </p:txBody>
      </p:sp>
    </p:spTree>
    <p:extLst>
      <p:ext uri="{BB962C8B-B14F-4D97-AF65-F5344CB8AC3E}">
        <p14:creationId xmlns:p14="http://schemas.microsoft.com/office/powerpoint/2010/main" val="2511647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A34FAF51-4ACE-417A-8AFB-7E758BD1E12A}" type="slidenum">
              <a:rPr lang="de-AT" altLang="de-DE"/>
              <a:pPr/>
              <a:t>33</a:t>
            </a:fld>
            <a:endParaRPr lang="de-AT" altLang="de-DE"/>
          </a:p>
        </p:txBody>
      </p:sp>
      <p:sp>
        <p:nvSpPr>
          <p:cNvPr id="249858" name="Rectangle 2" descr="HEADLINE"/>
          <p:cNvSpPr>
            <a:spLocks noGrp="1" noChangeArrowheads="1"/>
          </p:cNvSpPr>
          <p:nvPr>
            <p:ph type="title"/>
          </p:nvPr>
        </p:nvSpPr>
        <p:spPr/>
        <p:txBody>
          <a:bodyPr/>
          <a:lstStyle/>
          <a:p>
            <a:r>
              <a:rPr lang="de-DE" altLang="de-DE" sz="2600" dirty="0" err="1"/>
              <a:t>Mostbuschenschank</a:t>
            </a:r>
            <a:r>
              <a:rPr lang="de-DE" altLang="de-DE" sz="2600" dirty="0"/>
              <a:t> und </a:t>
            </a:r>
            <a:r>
              <a:rPr lang="de-DE" altLang="de-DE" sz="2600" dirty="0" err="1"/>
              <a:t>Be</a:t>
            </a:r>
            <a:r>
              <a:rPr lang="de-DE" altLang="de-DE" sz="2600" dirty="0"/>
              <a:t>- &amp; Verarbeitung</a:t>
            </a:r>
            <a:endParaRPr lang="de-AT" altLang="de-DE" sz="2600" dirty="0"/>
          </a:p>
        </p:txBody>
      </p:sp>
      <p:sp>
        <p:nvSpPr>
          <p:cNvPr id="249859" name="Rectangle 3"/>
          <p:cNvSpPr>
            <a:spLocks noGrp="1" noChangeArrowheads="1"/>
          </p:cNvSpPr>
          <p:nvPr>
            <p:ph type="body" idx="1"/>
          </p:nvPr>
        </p:nvSpPr>
        <p:spPr/>
        <p:txBody>
          <a:bodyPr/>
          <a:lstStyle/>
          <a:p>
            <a:pPr>
              <a:lnSpc>
                <a:spcPct val="90000"/>
              </a:lnSpc>
            </a:pPr>
            <a:r>
              <a:rPr lang="de-DE" altLang="de-DE" sz="2400" b="1" dirty="0" err="1"/>
              <a:t>Mostbuschenschank</a:t>
            </a:r>
            <a:r>
              <a:rPr lang="de-DE" altLang="de-DE" sz="2400" b="1" dirty="0"/>
              <a:t>:</a:t>
            </a:r>
          </a:p>
          <a:p>
            <a:pPr>
              <a:lnSpc>
                <a:spcPct val="90000"/>
              </a:lnSpc>
            </a:pPr>
            <a:endParaRPr lang="de-DE" altLang="de-DE" sz="2400" b="1" dirty="0"/>
          </a:p>
          <a:p>
            <a:pPr>
              <a:lnSpc>
                <a:spcPct val="90000"/>
              </a:lnSpc>
              <a:buFont typeface="Wingdings" pitchFamily="2" charset="2"/>
              <a:buNone/>
            </a:pPr>
            <a:r>
              <a:rPr lang="de-DE" altLang="de-DE" dirty="0"/>
              <a:t>Einkommensteuer: </a:t>
            </a:r>
          </a:p>
          <a:p>
            <a:pPr>
              <a:lnSpc>
                <a:spcPct val="90000"/>
              </a:lnSpc>
              <a:buFontTx/>
              <a:buChar char="-"/>
            </a:pPr>
            <a:r>
              <a:rPr lang="de-DE" altLang="de-DE" dirty="0"/>
              <a:t>ab dem 1. Euro </a:t>
            </a:r>
            <a:r>
              <a:rPr lang="de-DE" altLang="de-DE" dirty="0" err="1"/>
              <a:t>Aufzeichungspflicht</a:t>
            </a:r>
            <a:r>
              <a:rPr lang="de-DE" altLang="de-DE" dirty="0"/>
              <a:t> mindestens Kassasturz</a:t>
            </a:r>
          </a:p>
          <a:p>
            <a:pPr>
              <a:lnSpc>
                <a:spcPct val="90000"/>
              </a:lnSpc>
              <a:buFontTx/>
              <a:buChar char="-"/>
            </a:pPr>
            <a:r>
              <a:rPr lang="de-DE" altLang="de-DE" dirty="0"/>
              <a:t>Einnahmen minus 70 % stellen den Gewinn dar</a:t>
            </a:r>
          </a:p>
          <a:p>
            <a:pPr>
              <a:lnSpc>
                <a:spcPct val="90000"/>
              </a:lnSpc>
              <a:buFontTx/>
              <a:buChar char="-"/>
            </a:pPr>
            <a:r>
              <a:rPr lang="de-DE" altLang="de-DE" dirty="0"/>
              <a:t>keine Umsatzgrenze</a:t>
            </a:r>
          </a:p>
          <a:p>
            <a:pPr>
              <a:lnSpc>
                <a:spcPct val="90000"/>
              </a:lnSpc>
              <a:buFontTx/>
              <a:buChar char="-"/>
            </a:pPr>
            <a:r>
              <a:rPr lang="de-DE" altLang="de-DE" dirty="0" err="1"/>
              <a:t>Zukaufsregelung</a:t>
            </a:r>
            <a:r>
              <a:rPr lang="de-DE" altLang="de-DE" dirty="0"/>
              <a:t> Abgrenzung Gewerbe &lt; 50 % des Umsatzes</a:t>
            </a:r>
          </a:p>
          <a:p>
            <a:pPr>
              <a:lnSpc>
                <a:spcPct val="90000"/>
              </a:lnSpc>
              <a:buFontTx/>
              <a:buNone/>
            </a:pPr>
            <a:endParaRPr lang="de-DE" altLang="de-DE" dirty="0"/>
          </a:p>
          <a:p>
            <a:pPr>
              <a:lnSpc>
                <a:spcPct val="90000"/>
              </a:lnSpc>
              <a:buFontTx/>
              <a:buNone/>
            </a:pPr>
            <a:r>
              <a:rPr lang="de-DE" altLang="de-DE" dirty="0"/>
              <a:t>Umsatzsteuer:</a:t>
            </a:r>
          </a:p>
          <a:p>
            <a:pPr>
              <a:lnSpc>
                <a:spcPct val="90000"/>
              </a:lnSpc>
              <a:buFontTx/>
              <a:buChar char="-"/>
            </a:pPr>
            <a:r>
              <a:rPr lang="de-DE" altLang="de-DE" dirty="0"/>
              <a:t>Gesamtbetriebsumsatz &lt; € 550.000,-- Zusatzsteuer für Getränke 8 oder 10 %</a:t>
            </a:r>
          </a:p>
          <a:p>
            <a:pPr>
              <a:lnSpc>
                <a:spcPct val="90000"/>
              </a:lnSpc>
              <a:buFontTx/>
              <a:buChar char="-"/>
            </a:pPr>
            <a:r>
              <a:rPr lang="de-DE" altLang="de-DE" dirty="0"/>
              <a:t>Möglichkeit der </a:t>
            </a:r>
            <a:r>
              <a:rPr lang="de-DE" altLang="de-DE" dirty="0" err="1"/>
              <a:t>USt</a:t>
            </a:r>
            <a:r>
              <a:rPr lang="de-DE" altLang="de-DE" dirty="0"/>
              <a:t>-Option nur Gesamtbetrieblich</a:t>
            </a:r>
            <a:endParaRPr lang="de-AT" altLang="de-DE" dirty="0"/>
          </a:p>
        </p:txBody>
      </p:sp>
    </p:spTree>
    <p:extLst>
      <p:ext uri="{BB962C8B-B14F-4D97-AF65-F5344CB8AC3E}">
        <p14:creationId xmlns:p14="http://schemas.microsoft.com/office/powerpoint/2010/main" val="3517303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98D96B2F-8C87-4021-880C-AB9F279007B6}" type="slidenum">
              <a:rPr lang="de-AT" altLang="de-DE"/>
              <a:pPr/>
              <a:t>34</a:t>
            </a:fld>
            <a:endParaRPr lang="de-AT" altLang="de-DE"/>
          </a:p>
        </p:txBody>
      </p:sp>
      <p:sp>
        <p:nvSpPr>
          <p:cNvPr id="251906" name="Rectangle 2" descr="HEADLINE"/>
          <p:cNvSpPr>
            <a:spLocks noGrp="1" noChangeArrowheads="1"/>
          </p:cNvSpPr>
          <p:nvPr>
            <p:ph type="title"/>
          </p:nvPr>
        </p:nvSpPr>
        <p:spPr/>
        <p:txBody>
          <a:bodyPr/>
          <a:lstStyle/>
          <a:p>
            <a:r>
              <a:rPr lang="de-DE" altLang="de-DE" sz="2600" dirty="0" err="1"/>
              <a:t>Mostbuschenschank</a:t>
            </a:r>
            <a:r>
              <a:rPr lang="de-DE" altLang="de-DE" sz="2600" dirty="0"/>
              <a:t> und </a:t>
            </a:r>
            <a:r>
              <a:rPr lang="de-DE" altLang="de-DE" sz="2600" dirty="0" err="1"/>
              <a:t>Be</a:t>
            </a:r>
            <a:r>
              <a:rPr lang="de-DE" altLang="de-DE" sz="2600" dirty="0"/>
              <a:t>- &amp; Verarbeitung</a:t>
            </a:r>
            <a:endParaRPr lang="de-AT" altLang="de-DE" sz="2600" dirty="0"/>
          </a:p>
        </p:txBody>
      </p:sp>
      <p:sp>
        <p:nvSpPr>
          <p:cNvPr id="251907" name="Rectangle 3"/>
          <p:cNvSpPr>
            <a:spLocks noGrp="1" noChangeArrowheads="1"/>
          </p:cNvSpPr>
          <p:nvPr>
            <p:ph type="body" idx="1"/>
          </p:nvPr>
        </p:nvSpPr>
        <p:spPr/>
        <p:txBody>
          <a:bodyPr/>
          <a:lstStyle/>
          <a:p>
            <a:r>
              <a:rPr lang="de-DE" altLang="de-DE" sz="2400" dirty="0" err="1"/>
              <a:t>Be</a:t>
            </a:r>
            <a:r>
              <a:rPr lang="de-DE" altLang="de-DE" sz="2400" dirty="0"/>
              <a:t>- &amp; Verarbeitung</a:t>
            </a:r>
          </a:p>
          <a:p>
            <a:endParaRPr lang="de-DE" altLang="de-DE" dirty="0"/>
          </a:p>
          <a:p>
            <a:pPr>
              <a:buFont typeface="Wingdings" pitchFamily="2" charset="2"/>
              <a:buNone/>
            </a:pPr>
            <a:r>
              <a:rPr lang="de-DE" altLang="de-DE" dirty="0"/>
              <a:t>Einkommensteuer:</a:t>
            </a:r>
          </a:p>
          <a:p>
            <a:pPr>
              <a:buFont typeface="Wingdings" pitchFamily="2" charset="2"/>
              <a:buNone/>
            </a:pPr>
            <a:endParaRPr lang="de-DE" altLang="de-DE" dirty="0"/>
          </a:p>
          <a:p>
            <a:pPr>
              <a:buFontTx/>
              <a:buChar char="-"/>
            </a:pPr>
            <a:r>
              <a:rPr lang="de-DE" altLang="de-DE" dirty="0"/>
              <a:t>Urproduktekatalog</a:t>
            </a:r>
          </a:p>
          <a:p>
            <a:pPr>
              <a:buFontTx/>
              <a:buChar char="-"/>
            </a:pPr>
            <a:r>
              <a:rPr lang="de-DE" altLang="de-DE" dirty="0"/>
              <a:t>Bis € 33.000,-- brutto Einnahmen minus 70 %</a:t>
            </a:r>
          </a:p>
          <a:p>
            <a:pPr>
              <a:buFontTx/>
              <a:buChar char="-"/>
            </a:pPr>
            <a:r>
              <a:rPr lang="de-DE" altLang="de-DE" dirty="0"/>
              <a:t>Über € 33.000,-- brutto bis € 550.000,-- Einnahmen-Ausgabenrechnung (Pflicht!)</a:t>
            </a:r>
          </a:p>
          <a:p>
            <a:pPr>
              <a:buFontTx/>
              <a:buChar char="-"/>
            </a:pPr>
            <a:r>
              <a:rPr lang="de-DE" altLang="de-DE" dirty="0"/>
              <a:t>Steuerliches Gewerbe = Einkünfte aus Gewerbetrieb</a:t>
            </a:r>
          </a:p>
          <a:p>
            <a:pPr>
              <a:buFontTx/>
              <a:buChar char="-"/>
            </a:pPr>
            <a:r>
              <a:rPr lang="de-DE" altLang="de-DE" dirty="0"/>
              <a:t>Über € 550.000,-- netto Bilanzierung</a:t>
            </a:r>
          </a:p>
          <a:p>
            <a:pPr>
              <a:buFontTx/>
              <a:buChar char="-"/>
            </a:pPr>
            <a:endParaRPr lang="de-AT" altLang="de-DE" dirty="0"/>
          </a:p>
        </p:txBody>
      </p:sp>
    </p:spTree>
    <p:extLst>
      <p:ext uri="{BB962C8B-B14F-4D97-AF65-F5344CB8AC3E}">
        <p14:creationId xmlns:p14="http://schemas.microsoft.com/office/powerpoint/2010/main" val="4151614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87FB365D-BA86-486F-AF04-DEE581F7E72B}" type="slidenum">
              <a:rPr lang="de-AT" altLang="de-DE"/>
              <a:pPr/>
              <a:t>35</a:t>
            </a:fld>
            <a:endParaRPr lang="de-AT" altLang="de-DE"/>
          </a:p>
        </p:txBody>
      </p:sp>
      <p:sp>
        <p:nvSpPr>
          <p:cNvPr id="252930" name="Rectangle 2" descr="HEADLINE"/>
          <p:cNvSpPr>
            <a:spLocks noGrp="1" noChangeArrowheads="1"/>
          </p:cNvSpPr>
          <p:nvPr>
            <p:ph type="title"/>
          </p:nvPr>
        </p:nvSpPr>
        <p:spPr/>
        <p:txBody>
          <a:bodyPr/>
          <a:lstStyle/>
          <a:p>
            <a:r>
              <a:rPr lang="de-DE" altLang="de-DE" sz="2600" dirty="0" err="1"/>
              <a:t>Mostbuschenschank</a:t>
            </a:r>
            <a:r>
              <a:rPr lang="de-DE" altLang="de-DE" sz="2600" dirty="0"/>
              <a:t> und </a:t>
            </a:r>
            <a:r>
              <a:rPr lang="de-DE" altLang="de-DE" sz="2600" dirty="0" err="1"/>
              <a:t>Be</a:t>
            </a:r>
            <a:r>
              <a:rPr lang="de-DE" altLang="de-DE" sz="2600" dirty="0"/>
              <a:t>- &amp; Verarbeitung</a:t>
            </a:r>
            <a:endParaRPr lang="de-AT" altLang="de-DE" sz="2600" dirty="0"/>
          </a:p>
        </p:txBody>
      </p:sp>
      <p:sp>
        <p:nvSpPr>
          <p:cNvPr id="252931" name="Rectangle 3"/>
          <p:cNvSpPr>
            <a:spLocks noGrp="1" noChangeArrowheads="1"/>
          </p:cNvSpPr>
          <p:nvPr>
            <p:ph type="body" idx="1"/>
          </p:nvPr>
        </p:nvSpPr>
        <p:spPr/>
        <p:txBody>
          <a:bodyPr/>
          <a:lstStyle/>
          <a:p>
            <a:pPr>
              <a:buFont typeface="Wingdings" pitchFamily="2" charset="2"/>
              <a:buNone/>
            </a:pPr>
            <a:r>
              <a:rPr lang="de-DE" altLang="de-DE" sz="1800" dirty="0"/>
              <a:t>Umsatzsteuer:</a:t>
            </a:r>
          </a:p>
          <a:p>
            <a:pPr>
              <a:buFontTx/>
              <a:buChar char="-"/>
            </a:pPr>
            <a:r>
              <a:rPr lang="de-DE" altLang="de-DE" sz="1800" dirty="0"/>
              <a:t>Bis € 33.000,-- brutto Pauschalierung wie „Hauptbetrieb“ (Achtung: Zusatzsteuer für Säfte und Alkoholika ausgenommen Weine)</a:t>
            </a:r>
          </a:p>
          <a:p>
            <a:pPr>
              <a:buFontTx/>
              <a:buChar char="-"/>
            </a:pPr>
            <a:r>
              <a:rPr lang="de-DE" altLang="de-DE" sz="1800" dirty="0"/>
              <a:t>Über € 33.000,-- brutto steuerlicher Gewerbebetrieb – Regelbesteuerung</a:t>
            </a:r>
          </a:p>
          <a:p>
            <a:pPr>
              <a:buFontTx/>
              <a:buChar char="-"/>
            </a:pPr>
            <a:r>
              <a:rPr lang="de-DE" altLang="de-DE" sz="1800" dirty="0"/>
              <a:t>Keine </a:t>
            </a:r>
            <a:r>
              <a:rPr lang="de-DE" altLang="de-DE" sz="1800" dirty="0" err="1"/>
              <a:t>Ust</a:t>
            </a:r>
            <a:r>
              <a:rPr lang="de-DE" altLang="de-DE" sz="1800" dirty="0"/>
              <a:t> zwischen „Haupt- und Nebenbetrieb“</a:t>
            </a:r>
          </a:p>
          <a:p>
            <a:pPr>
              <a:buFontTx/>
              <a:buChar char="-"/>
            </a:pPr>
            <a:r>
              <a:rPr lang="de-DE" altLang="de-DE" sz="1800" dirty="0"/>
              <a:t>Über € 33.000,-- brutto </a:t>
            </a:r>
            <a:r>
              <a:rPr lang="de-DE" altLang="de-DE" sz="1800" dirty="0" err="1"/>
              <a:t>VorSt</a:t>
            </a:r>
            <a:r>
              <a:rPr lang="de-DE" altLang="de-DE" sz="1800" dirty="0"/>
              <a:t> Pauschalierung möglich (6 % vom Nettoumsatz)</a:t>
            </a:r>
          </a:p>
          <a:p>
            <a:pPr>
              <a:buFontTx/>
              <a:buChar char="-"/>
            </a:pPr>
            <a:endParaRPr lang="de-DE" altLang="de-DE" sz="1800" dirty="0"/>
          </a:p>
          <a:p>
            <a:pPr>
              <a:buFontTx/>
              <a:buChar char="-"/>
            </a:pPr>
            <a:endParaRPr lang="de-AT" altLang="de-DE" sz="1800" dirty="0"/>
          </a:p>
        </p:txBody>
      </p:sp>
    </p:spTree>
    <p:extLst>
      <p:ext uri="{BB962C8B-B14F-4D97-AF65-F5344CB8AC3E}">
        <p14:creationId xmlns:p14="http://schemas.microsoft.com/office/powerpoint/2010/main" val="2129400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err="1"/>
              <a:t>Mostbuschenschank</a:t>
            </a:r>
            <a:r>
              <a:rPr lang="de-DE" altLang="de-DE" dirty="0"/>
              <a:t> und </a:t>
            </a:r>
            <a:r>
              <a:rPr lang="de-DE" altLang="de-DE" dirty="0" err="1"/>
              <a:t>Be</a:t>
            </a:r>
            <a:r>
              <a:rPr lang="de-DE" altLang="de-DE" dirty="0"/>
              <a:t>- &amp; Verarbeitung</a:t>
            </a:r>
            <a:endParaRPr lang="de-AT" dirty="0"/>
          </a:p>
        </p:txBody>
      </p:sp>
      <p:sp>
        <p:nvSpPr>
          <p:cNvPr id="3" name="Inhaltsplatzhalter 2"/>
          <p:cNvSpPr>
            <a:spLocks noGrp="1"/>
          </p:cNvSpPr>
          <p:nvPr>
            <p:ph idx="1"/>
          </p:nvPr>
        </p:nvSpPr>
        <p:spPr/>
        <p:txBody>
          <a:bodyPr/>
          <a:lstStyle/>
          <a:p>
            <a:pPr marL="0" indent="0">
              <a:buNone/>
            </a:pPr>
            <a:r>
              <a:rPr lang="de-AT" dirty="0"/>
              <a:t> Aufzeichnungserfordernisse:</a:t>
            </a:r>
          </a:p>
          <a:p>
            <a:pPr marL="0" indent="0">
              <a:buNone/>
            </a:pPr>
            <a:endParaRPr lang="de-AT" dirty="0"/>
          </a:p>
          <a:p>
            <a:pPr marL="0" indent="0">
              <a:buNone/>
            </a:pPr>
            <a:r>
              <a:rPr lang="de-AT" dirty="0"/>
              <a:t>Barbewegungsverordnung </a:t>
            </a:r>
          </a:p>
          <a:p>
            <a:pPr marL="0" indent="0">
              <a:buNone/>
            </a:pPr>
            <a:endParaRPr lang="de-AT" dirty="0"/>
          </a:p>
          <a:p>
            <a:pPr marL="0" indent="0">
              <a:buNone/>
            </a:pPr>
            <a:r>
              <a:rPr lang="de-AT" dirty="0"/>
              <a:t>Beispiel: Kalte Hände Regel</a:t>
            </a:r>
          </a:p>
          <a:p>
            <a:pPr marL="0" indent="0">
              <a:buNone/>
            </a:pPr>
            <a:endParaRPr lang="de-AT" dirty="0"/>
          </a:p>
          <a:p>
            <a:pPr marL="0" indent="0">
              <a:buNone/>
            </a:pPr>
            <a:r>
              <a:rPr lang="de-AT" dirty="0"/>
              <a:t>Grenzen: € 150.000,-- Betriebsumsatz!</a:t>
            </a:r>
          </a:p>
        </p:txBody>
      </p:sp>
      <p:sp>
        <p:nvSpPr>
          <p:cNvPr id="4" name="Foliennummernplatzhalter 3"/>
          <p:cNvSpPr>
            <a:spLocks noGrp="1"/>
          </p:cNvSpPr>
          <p:nvPr>
            <p:ph type="sldNum" sz="quarter" idx="10"/>
          </p:nvPr>
        </p:nvSpPr>
        <p:spPr/>
        <p:txBody>
          <a:bodyPr/>
          <a:lstStyle/>
          <a:p>
            <a:fld id="{1E41FFCC-503A-4A0D-ACA3-779B235AC49E}" type="slidenum">
              <a:rPr lang="de-AT" smtClean="0"/>
              <a:pPr/>
              <a:t>36</a:t>
            </a:fld>
            <a:endParaRPr lang="de-AT"/>
          </a:p>
        </p:txBody>
      </p:sp>
    </p:spTree>
    <p:extLst>
      <p:ext uri="{BB962C8B-B14F-4D97-AF65-F5344CB8AC3E}">
        <p14:creationId xmlns:p14="http://schemas.microsoft.com/office/powerpoint/2010/main" val="684603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EC22F5D1-1A23-4856-A856-70E201AB3754}" type="slidenum">
              <a:rPr lang="de-AT" altLang="de-DE"/>
              <a:pPr/>
              <a:t>37</a:t>
            </a:fld>
            <a:endParaRPr lang="de-AT" altLang="de-DE"/>
          </a:p>
        </p:txBody>
      </p:sp>
      <p:sp>
        <p:nvSpPr>
          <p:cNvPr id="385026" name="Rectangle 2" descr="HEADLINE"/>
          <p:cNvSpPr>
            <a:spLocks noGrp="1" noChangeArrowheads="1"/>
          </p:cNvSpPr>
          <p:nvPr>
            <p:ph type="title"/>
          </p:nvPr>
        </p:nvSpPr>
        <p:spPr/>
        <p:txBody>
          <a:bodyPr/>
          <a:lstStyle/>
          <a:p>
            <a:r>
              <a:rPr lang="de-DE" altLang="de-DE"/>
              <a:t>Land- und forstwirtschaftlicher Nebenerwerb</a:t>
            </a:r>
          </a:p>
        </p:txBody>
      </p:sp>
      <p:sp>
        <p:nvSpPr>
          <p:cNvPr id="385027" name="Rectangle 3"/>
          <p:cNvSpPr>
            <a:spLocks noGrp="1" noChangeArrowheads="1"/>
          </p:cNvSpPr>
          <p:nvPr>
            <p:ph type="body" idx="1"/>
          </p:nvPr>
        </p:nvSpPr>
        <p:spPr>
          <a:xfrm>
            <a:off x="457200" y="1955800"/>
            <a:ext cx="8229600" cy="4210050"/>
          </a:xfrm>
        </p:spPr>
        <p:txBody>
          <a:bodyPr/>
          <a:lstStyle/>
          <a:p>
            <a:pPr marL="342900" indent="-342900"/>
            <a:r>
              <a:rPr lang="de-DE" altLang="de-DE" sz="1800" b="0" dirty="0"/>
              <a:t>Problematik: Bio-Kontrolleur, </a:t>
            </a:r>
            <a:r>
              <a:rPr lang="de-DE" altLang="de-DE" sz="1800" b="0" dirty="0" err="1"/>
              <a:t>Schweinezertifizierer</a:t>
            </a:r>
            <a:r>
              <a:rPr lang="de-DE" altLang="de-DE" sz="1800" b="0" dirty="0"/>
              <a:t>, Klauenpflege</a:t>
            </a:r>
          </a:p>
          <a:p>
            <a:pPr marL="342900" indent="-342900"/>
            <a:endParaRPr lang="de-DE" altLang="de-DE" sz="1800" b="0" dirty="0"/>
          </a:p>
          <a:p>
            <a:pPr marL="0" indent="0">
              <a:buNone/>
            </a:pPr>
            <a:r>
              <a:rPr lang="de-DE" altLang="de-DE" sz="1800" b="0" dirty="0"/>
              <a:t>	Abgrenzung </a:t>
            </a:r>
            <a:r>
              <a:rPr lang="de-DE" altLang="de-DE" sz="1800" b="0" dirty="0" err="1"/>
              <a:t>Ust</a:t>
            </a:r>
            <a:r>
              <a:rPr lang="de-DE" altLang="de-DE" sz="1800" b="0" dirty="0"/>
              <a:t> – </a:t>
            </a:r>
            <a:r>
              <a:rPr lang="de-DE" altLang="de-DE" sz="1800" b="0" dirty="0" err="1"/>
              <a:t>Est</a:t>
            </a:r>
            <a:r>
              <a:rPr lang="de-DE" altLang="de-DE" sz="1800" b="0" dirty="0"/>
              <a:t> – SVB</a:t>
            </a:r>
          </a:p>
          <a:p>
            <a:pPr marL="0" indent="0">
              <a:buNone/>
            </a:pPr>
            <a:endParaRPr lang="de-DE" altLang="de-DE" sz="1800" b="0" dirty="0"/>
          </a:p>
          <a:p>
            <a:pPr marL="0" indent="0">
              <a:buNone/>
            </a:pPr>
            <a:r>
              <a:rPr lang="de-DE" altLang="de-DE" sz="1800" b="0" dirty="0"/>
              <a:t>	jährliche Änderungen lt. Rechtsprechung vorbehalten!</a:t>
            </a:r>
          </a:p>
        </p:txBody>
      </p:sp>
    </p:spTree>
    <p:extLst>
      <p:ext uri="{BB962C8B-B14F-4D97-AF65-F5344CB8AC3E}">
        <p14:creationId xmlns:p14="http://schemas.microsoft.com/office/powerpoint/2010/main" val="41262231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D38B946C-51E9-46FD-A3C0-85A2DF550A24}" type="slidenum">
              <a:rPr lang="de-AT" altLang="de-DE"/>
              <a:pPr/>
              <a:t>38</a:t>
            </a:fld>
            <a:endParaRPr lang="de-AT" altLang="de-DE"/>
          </a:p>
        </p:txBody>
      </p:sp>
      <p:sp>
        <p:nvSpPr>
          <p:cNvPr id="386050" name="Rectangle 2" descr="HEADLINE"/>
          <p:cNvSpPr>
            <a:spLocks noGrp="1" noChangeArrowheads="1"/>
          </p:cNvSpPr>
          <p:nvPr>
            <p:ph type="title"/>
          </p:nvPr>
        </p:nvSpPr>
        <p:spPr/>
        <p:txBody>
          <a:bodyPr/>
          <a:lstStyle/>
          <a:p>
            <a:r>
              <a:rPr lang="de-DE" altLang="de-DE"/>
              <a:t>Land- und forstwirtschaftlicher Nebenerwerb</a:t>
            </a:r>
          </a:p>
        </p:txBody>
      </p:sp>
      <p:sp>
        <p:nvSpPr>
          <p:cNvPr id="386051" name="Rectangle 3"/>
          <p:cNvSpPr>
            <a:spLocks noGrp="1" noChangeArrowheads="1"/>
          </p:cNvSpPr>
          <p:nvPr>
            <p:ph type="body" idx="1"/>
          </p:nvPr>
        </p:nvSpPr>
        <p:spPr/>
        <p:txBody>
          <a:bodyPr/>
          <a:lstStyle/>
          <a:p>
            <a:pPr marL="342900" indent="-342900">
              <a:lnSpc>
                <a:spcPct val="90000"/>
              </a:lnSpc>
            </a:pPr>
            <a:r>
              <a:rPr lang="de-AT" altLang="de-DE" sz="1600" b="0" dirty="0"/>
              <a:t>Einnahmen-Ausgaben-Rechnung oder </a:t>
            </a:r>
            <a:r>
              <a:rPr lang="de-AT" altLang="de-DE" sz="1600" dirty="0"/>
              <a:t>50% pauschale Betriebsausgaben</a:t>
            </a:r>
            <a:r>
              <a:rPr lang="de-AT" altLang="de-DE" sz="1600" b="0" dirty="0"/>
              <a:t> bei Erbringung von Dienstleistungen gegenüber Nichtlandwirten unter Verwendung eigener land- und forstwirtschaftlicher Geräte, sofern das Entgelt für die Bereitstellung von Fahrzeugen, Maschinen oder Geräten das Dienstleistungsentgelt übersteigt. Dies gilt auch, wenn das anteilige Entgelt für die Arbeitsleistung zu Einkünften aus nichtselbstständiger Arbeit führt.</a:t>
            </a:r>
          </a:p>
          <a:p>
            <a:pPr marL="342900" indent="-342900">
              <a:lnSpc>
                <a:spcPct val="90000"/>
              </a:lnSpc>
            </a:pPr>
            <a:endParaRPr lang="de-AT" altLang="de-DE" sz="1600" b="0" dirty="0"/>
          </a:p>
          <a:p>
            <a:pPr marL="342900" indent="-342900">
              <a:lnSpc>
                <a:spcPct val="90000"/>
              </a:lnSpc>
            </a:pPr>
            <a:r>
              <a:rPr lang="de-AT" altLang="de-DE" sz="1600" b="0" dirty="0"/>
              <a:t>Abzug der </a:t>
            </a:r>
            <a:r>
              <a:rPr lang="de-AT" altLang="de-DE" sz="1600" dirty="0"/>
              <a:t>ÖKL-Sätze</a:t>
            </a:r>
            <a:r>
              <a:rPr lang="de-AT" altLang="de-DE" sz="1600" b="0" dirty="0"/>
              <a:t> als Betriebsausgaben gegenüber Nichtlandwirten ist weiterhin unzulässig, wohl aber bei bäuerlicher Nachbarschaftshilfe (</a:t>
            </a:r>
            <a:r>
              <a:rPr lang="de-AT" altLang="de-DE" sz="1600" b="0" dirty="0" err="1"/>
              <a:t>Rz</a:t>
            </a:r>
            <a:r>
              <a:rPr lang="de-AT" altLang="de-DE" sz="1600" b="0" dirty="0"/>
              <a:t> 4206 bis </a:t>
            </a:r>
            <a:r>
              <a:rPr lang="de-AT" altLang="de-DE" sz="1600" b="0" dirty="0" err="1"/>
              <a:t>Rz</a:t>
            </a:r>
            <a:r>
              <a:rPr lang="de-AT" altLang="de-DE" sz="1600" b="0" dirty="0"/>
              <a:t> 4208).</a:t>
            </a:r>
            <a:br>
              <a:rPr lang="de-AT" altLang="de-DE" sz="1600" b="0" dirty="0"/>
            </a:br>
            <a:r>
              <a:rPr lang="de-AT" altLang="de-DE" sz="1600" b="0" dirty="0"/>
              <a:t>Keine ÖKL-Richtsätze auch bei Leistungen des Landwirtes an eigenen (oder fremden) Gewerbebetrieb</a:t>
            </a:r>
          </a:p>
          <a:p>
            <a:pPr marL="342900" indent="-342900">
              <a:lnSpc>
                <a:spcPct val="90000"/>
              </a:lnSpc>
            </a:pPr>
            <a:endParaRPr lang="de-AT" altLang="de-DE" sz="1600" b="0" dirty="0"/>
          </a:p>
          <a:p>
            <a:pPr marL="342900" indent="-342900">
              <a:lnSpc>
                <a:spcPct val="90000"/>
              </a:lnSpc>
            </a:pPr>
            <a:r>
              <a:rPr lang="de-AT" altLang="de-DE" sz="1600" b="0" dirty="0"/>
              <a:t>Winterdienst für Großstadt: eigenständiger Gewerbebetrieb (kein landwirtschaftlicher Nebenerwerb), siehe UFS 22.9.2009, RV/1407-W/07</a:t>
            </a:r>
          </a:p>
          <a:p>
            <a:pPr marL="342900" indent="-342900">
              <a:lnSpc>
                <a:spcPct val="90000"/>
              </a:lnSpc>
            </a:pPr>
            <a:endParaRPr lang="de-AT" altLang="de-DE" sz="1600" dirty="0"/>
          </a:p>
          <a:p>
            <a:pPr marL="342900" indent="-342900">
              <a:lnSpc>
                <a:spcPct val="90000"/>
              </a:lnSpc>
            </a:pPr>
            <a:r>
              <a:rPr lang="de-AT" altLang="de-DE" sz="1600" dirty="0"/>
              <a:t>kein Verlust aus </a:t>
            </a:r>
            <a:r>
              <a:rPr lang="de-AT" altLang="de-DE" sz="1600" dirty="0" err="1"/>
              <a:t>luf</a:t>
            </a:r>
            <a:r>
              <a:rPr lang="de-AT" altLang="de-DE" sz="1600" dirty="0"/>
              <a:t> Nebenerwerb</a:t>
            </a:r>
            <a:r>
              <a:rPr lang="de-AT" altLang="de-DE" sz="1600" b="0" dirty="0"/>
              <a:t>: Betriebsausgaben dürfen nur bis zur Höhe der entsprechenden Betriebseinnahmen in Abzug gebracht werden.</a:t>
            </a:r>
            <a:endParaRPr lang="de-DE" altLang="de-DE" sz="1600" b="0" dirty="0"/>
          </a:p>
        </p:txBody>
      </p:sp>
    </p:spTree>
    <p:extLst>
      <p:ext uri="{BB962C8B-B14F-4D97-AF65-F5344CB8AC3E}">
        <p14:creationId xmlns:p14="http://schemas.microsoft.com/office/powerpoint/2010/main" val="37129214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9166B6A0-8D6B-4ED1-98A4-105BAE834B70}" type="slidenum">
              <a:rPr lang="de-AT" altLang="de-DE"/>
              <a:pPr/>
              <a:t>39</a:t>
            </a:fld>
            <a:endParaRPr lang="de-AT" altLang="de-DE"/>
          </a:p>
        </p:txBody>
      </p:sp>
      <p:sp>
        <p:nvSpPr>
          <p:cNvPr id="388098" name="Rectangle 2" descr="HEADLINE"/>
          <p:cNvSpPr>
            <a:spLocks noGrp="1" noChangeArrowheads="1"/>
          </p:cNvSpPr>
          <p:nvPr>
            <p:ph type="title"/>
          </p:nvPr>
        </p:nvSpPr>
        <p:spPr/>
        <p:txBody>
          <a:bodyPr/>
          <a:lstStyle/>
          <a:p>
            <a:r>
              <a:rPr lang="de-AT" altLang="de-DE"/>
              <a:t>Zimmervermietung mit Frühstück</a:t>
            </a:r>
            <a:endParaRPr lang="de-DE" altLang="de-DE"/>
          </a:p>
        </p:txBody>
      </p:sp>
      <p:sp>
        <p:nvSpPr>
          <p:cNvPr id="388099" name="Rectangle 3"/>
          <p:cNvSpPr>
            <a:spLocks noGrp="1" noChangeArrowheads="1"/>
          </p:cNvSpPr>
          <p:nvPr>
            <p:ph type="body" idx="1"/>
          </p:nvPr>
        </p:nvSpPr>
        <p:spPr/>
        <p:txBody>
          <a:bodyPr/>
          <a:lstStyle/>
          <a:p>
            <a:pPr marL="342900" indent="-342900"/>
            <a:r>
              <a:rPr lang="de-AT" altLang="de-DE" dirty="0"/>
              <a:t>10-Betten-Grenze: siehe auch </a:t>
            </a:r>
            <a:r>
              <a:rPr lang="de-AT" altLang="de-DE" dirty="0" err="1"/>
              <a:t>Rz</a:t>
            </a:r>
            <a:r>
              <a:rPr lang="de-AT" altLang="de-DE" dirty="0"/>
              <a:t> 4193a EStR</a:t>
            </a:r>
          </a:p>
          <a:p>
            <a:pPr marL="742950" lvl="1" indent="-285750"/>
            <a:r>
              <a:rPr lang="de-AT" altLang="de-DE" b="1" dirty="0"/>
              <a:t>bis 10 Betten</a:t>
            </a:r>
            <a:r>
              <a:rPr lang="de-AT" altLang="de-DE" dirty="0"/>
              <a:t>: Einnahmen – 50% pauschale Betriebsausgaben oder tatsächliche Betriebsausgaben </a:t>
            </a:r>
            <a:r>
              <a:rPr lang="de-AT" altLang="de-DE" dirty="0">
                <a:sym typeface="Wingdings" pitchFamily="2" charset="2"/>
              </a:rPr>
              <a:t> </a:t>
            </a:r>
            <a:r>
              <a:rPr lang="de-AT" altLang="de-DE" dirty="0"/>
              <a:t>Einkünfte aus land- und forstwirtschaftlichem Nebenerwerb (Formular </a:t>
            </a:r>
            <a:r>
              <a:rPr lang="de-AT" altLang="de-DE" dirty="0" err="1"/>
              <a:t>Komb</a:t>
            </a:r>
            <a:r>
              <a:rPr lang="de-AT" altLang="de-DE" dirty="0"/>
              <a:t> 26)</a:t>
            </a:r>
          </a:p>
          <a:p>
            <a:pPr marL="742950" lvl="1" indent="-285750"/>
            <a:r>
              <a:rPr lang="de-AT" altLang="de-DE" b="1" dirty="0"/>
              <a:t>mehr als 10 Betten</a:t>
            </a:r>
            <a:r>
              <a:rPr lang="de-AT" altLang="de-DE" dirty="0"/>
              <a:t>: Einkünfte aus Gewerbebetrieb</a:t>
            </a:r>
          </a:p>
          <a:p>
            <a:pPr marL="742950" lvl="1" indent="-285750"/>
            <a:endParaRPr lang="de-AT" altLang="de-DE" dirty="0"/>
          </a:p>
          <a:p>
            <a:pPr marL="342900" indent="-342900"/>
            <a:r>
              <a:rPr lang="de-AT" altLang="de-DE" dirty="0"/>
              <a:t>Vermietung von max. 5 Appartements ohne Nebenleistungen (</a:t>
            </a:r>
            <a:r>
              <a:rPr lang="de-AT" altLang="de-DE" dirty="0" err="1"/>
              <a:t>dh</a:t>
            </a:r>
            <a:r>
              <a:rPr lang="de-AT" altLang="de-DE" dirty="0"/>
              <a:t> ohne Frühstück und tägliche Reinigung) </a:t>
            </a:r>
          </a:p>
          <a:p>
            <a:pPr marL="742950" lvl="1" indent="-285750"/>
            <a:r>
              <a:rPr lang="de-AT" altLang="de-DE" dirty="0"/>
              <a:t>Einkünfte aus Vermietung und Verpachtung</a:t>
            </a:r>
          </a:p>
          <a:p>
            <a:pPr marL="742950" lvl="1" indent="-285750"/>
            <a:r>
              <a:rPr lang="de-AT" altLang="de-DE" dirty="0"/>
              <a:t>Werbungskosten können mit 30% der Einnahmen (ohne </a:t>
            </a:r>
            <a:r>
              <a:rPr lang="de-AT" altLang="de-DE" dirty="0" err="1"/>
              <a:t>USt</a:t>
            </a:r>
            <a:r>
              <a:rPr lang="de-AT" altLang="de-DE" dirty="0"/>
              <a:t> und Kurtaxe) geschätzt werden, siehe </a:t>
            </a:r>
            <a:r>
              <a:rPr lang="de-AT" altLang="de-DE" dirty="0" err="1"/>
              <a:t>Rz</a:t>
            </a:r>
            <a:r>
              <a:rPr lang="de-AT" altLang="de-DE" dirty="0"/>
              <a:t> 5436 EStR</a:t>
            </a:r>
            <a:endParaRPr lang="de-DE" altLang="de-DE" dirty="0"/>
          </a:p>
          <a:p>
            <a:pPr marL="342900" indent="-342900"/>
            <a:endParaRPr lang="de-DE" altLang="de-DE" sz="1800" b="0" dirty="0"/>
          </a:p>
        </p:txBody>
      </p:sp>
    </p:spTree>
    <p:extLst>
      <p:ext uri="{BB962C8B-B14F-4D97-AF65-F5344CB8AC3E}">
        <p14:creationId xmlns:p14="http://schemas.microsoft.com/office/powerpoint/2010/main" val="611148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pPr marL="0" indent="0">
              <a:buNone/>
            </a:pPr>
            <a:r>
              <a:rPr lang="de-AT" dirty="0"/>
              <a:t>Ablauf der Feststellung</a:t>
            </a:r>
          </a:p>
          <a:p>
            <a:pPr marL="0" indent="0">
              <a:buNone/>
            </a:pPr>
            <a:endParaRPr lang="de-AT" dirty="0"/>
          </a:p>
          <a:p>
            <a:pPr>
              <a:buFontTx/>
              <a:buChar char="-"/>
            </a:pPr>
            <a:r>
              <a:rPr lang="de-AT" dirty="0"/>
              <a:t>2013/14: Datenverbund, technische Grundlagen AMA – SVB – 	Finanz</a:t>
            </a:r>
          </a:p>
          <a:p>
            <a:pPr>
              <a:buFontTx/>
              <a:buChar char="-"/>
            </a:pPr>
            <a:r>
              <a:rPr lang="de-AT" dirty="0"/>
              <a:t>2014: Datenfluss mit Stichtag 31.12.2013</a:t>
            </a:r>
          </a:p>
          <a:p>
            <a:pPr marL="0" indent="0">
              <a:buNone/>
            </a:pPr>
            <a:r>
              <a:rPr lang="de-AT" dirty="0"/>
              <a:t>	Finanzämter ermitteln EHW NEU bis 31.12.2014 (bereits 	jetzt im Zeitverzug!)</a:t>
            </a:r>
          </a:p>
          <a:p>
            <a:pPr marL="0" indent="0">
              <a:buNone/>
            </a:pPr>
            <a:r>
              <a:rPr lang="de-AT" dirty="0"/>
              <a:t>	Versand von Erklärungsformularen</a:t>
            </a:r>
          </a:p>
          <a:p>
            <a:pPr>
              <a:buFontTx/>
              <a:buChar char="-"/>
            </a:pPr>
            <a:r>
              <a:rPr lang="de-AT" dirty="0"/>
              <a:t>2015: Stichtag 1.1.2015 EHW NEU wird festgesetzt (Möglichkeit 	des Zeitverzugs – Stichtag individuell später!) </a:t>
            </a:r>
            <a:r>
              <a:rPr lang="de-AT" sz="2000" b="1" dirty="0"/>
              <a:t>Wirksamkeit 	der </a:t>
            </a:r>
            <a:r>
              <a:rPr lang="de-AT" sz="2000" b="1" dirty="0" err="1"/>
              <a:t>PauschVO</a:t>
            </a:r>
            <a:r>
              <a:rPr lang="de-AT" sz="2000" b="1" dirty="0"/>
              <a:t> 2015</a:t>
            </a:r>
          </a:p>
          <a:p>
            <a:pPr>
              <a:buFontTx/>
              <a:buChar char="-"/>
            </a:pPr>
            <a:r>
              <a:rPr lang="de-AT" dirty="0"/>
              <a:t>2017: EHW NEU Grundlage für SVB</a:t>
            </a:r>
            <a:endParaRPr lang="de-AT" sz="2000" b="1" dirty="0"/>
          </a:p>
          <a:p>
            <a:pPr marL="0" indent="0">
              <a:buNone/>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4</a:t>
            </a:fld>
            <a:endParaRPr lang="de-AT">
              <a:solidFill>
                <a:srgbClr val="000000"/>
              </a:solidFill>
            </a:endParaRPr>
          </a:p>
        </p:txBody>
      </p:sp>
    </p:spTree>
    <p:extLst>
      <p:ext uri="{BB962C8B-B14F-4D97-AF65-F5344CB8AC3E}">
        <p14:creationId xmlns:p14="http://schemas.microsoft.com/office/powerpoint/2010/main" val="3426350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descr="HEADLINE"/>
          <p:cNvSpPr>
            <a:spLocks noGrp="1" noChangeArrowheads="1"/>
          </p:cNvSpPr>
          <p:nvPr>
            <p:ph type="title"/>
          </p:nvPr>
        </p:nvSpPr>
        <p:spPr>
          <a:xfrm>
            <a:off x="323850" y="620713"/>
            <a:ext cx="5545138" cy="647700"/>
          </a:xfrm>
          <a:noFill/>
        </p:spPr>
        <p:txBody>
          <a:bodyPr/>
          <a:lstStyle/>
          <a:p>
            <a:r>
              <a:rPr lang="de-DE" altLang="de-DE" dirty="0"/>
              <a:t>Gewinnermittlung nach der </a:t>
            </a:r>
            <a:br>
              <a:rPr lang="de-DE" altLang="de-DE" dirty="0"/>
            </a:br>
            <a:r>
              <a:rPr lang="de-DE" altLang="de-DE" dirty="0"/>
              <a:t>Pauschalierungsverordnung</a:t>
            </a:r>
            <a:endParaRPr lang="de-AT" altLang="de-DE" dirty="0"/>
          </a:p>
        </p:txBody>
      </p:sp>
      <p:sp>
        <p:nvSpPr>
          <p:cNvPr id="24579" name="Rectangle 3"/>
          <p:cNvSpPr>
            <a:spLocks noGrp="1" noChangeArrowheads="1"/>
          </p:cNvSpPr>
          <p:nvPr>
            <p:ph idx="1"/>
          </p:nvPr>
        </p:nvSpPr>
        <p:spPr>
          <a:xfrm>
            <a:off x="467544" y="1556792"/>
            <a:ext cx="8229600" cy="4210050"/>
          </a:xfrm>
        </p:spPr>
        <p:txBody>
          <a:bodyPr/>
          <a:lstStyle/>
          <a:p>
            <a:pPr marL="1588" indent="6350" eaLnBrk="1" hangingPunct="1">
              <a:buFont typeface="Wingdings" pitchFamily="2" charset="2"/>
              <a:buNone/>
            </a:pPr>
            <a:r>
              <a:rPr lang="de-DE" altLang="de-DE" dirty="0"/>
              <a:t>Ergebnis aus Voll- bzw. Teilpauschalierung inkl. Forst, Wein-, Obst- u. Gartenbau sowie Nebentätigkeiten</a:t>
            </a:r>
          </a:p>
          <a:p>
            <a:pPr marL="174625" indent="-174625" eaLnBrk="1" hangingPunct="1">
              <a:lnSpc>
                <a:spcPts val="1200"/>
              </a:lnSpc>
              <a:spcBef>
                <a:spcPts val="0"/>
              </a:spcBef>
              <a:buFont typeface="Wingdings" pitchFamily="2" charset="2"/>
              <a:buNone/>
            </a:pPr>
            <a:endParaRPr lang="de-DE" altLang="de-DE" dirty="0"/>
          </a:p>
          <a:p>
            <a:pPr marL="174625" indent="-174625" eaLnBrk="1" hangingPunct="1">
              <a:spcBef>
                <a:spcPts val="0"/>
              </a:spcBef>
              <a:buFont typeface="Wingdings" pitchFamily="2" charset="2"/>
              <a:buNone/>
            </a:pPr>
            <a:r>
              <a:rPr lang="de-DE" altLang="de-DE" dirty="0"/>
              <a:t>zuzüglich</a:t>
            </a:r>
          </a:p>
          <a:p>
            <a:pPr marL="536575" lvl="1" indent="-174625"/>
            <a:r>
              <a:rPr lang="de-DE" altLang="de-DE" dirty="0"/>
              <a:t>Pachteinnahmen einschl. Jagdpacht u. Verpachtung von Fischereirechten</a:t>
            </a:r>
          </a:p>
          <a:p>
            <a:pPr marL="536575" lvl="1" indent="-174625"/>
            <a:r>
              <a:rPr lang="de-DE" altLang="de-DE" dirty="0"/>
              <a:t>Abschusstaxen</a:t>
            </a:r>
          </a:p>
          <a:p>
            <a:pPr marL="536575" lvl="1" indent="-174625"/>
            <a:r>
              <a:rPr lang="de-DE" altLang="de-DE" dirty="0"/>
              <a:t>Waldverkäufe</a:t>
            </a:r>
          </a:p>
          <a:p>
            <a:pPr marL="174625" indent="-174625" eaLnBrk="1" hangingPunct="1">
              <a:buFont typeface="Wingdings" pitchFamily="2" charset="2"/>
              <a:buNone/>
            </a:pPr>
            <a:r>
              <a:rPr lang="de-DE" altLang="de-DE" dirty="0"/>
              <a:t>abzüglich</a:t>
            </a:r>
            <a:endParaRPr lang="de-DE" altLang="de-DE" b="1" dirty="0"/>
          </a:p>
          <a:p>
            <a:pPr marL="536575" lvl="1" indent="-173038" eaLnBrk="1" hangingPunct="1"/>
            <a:r>
              <a:rPr lang="de-DE" altLang="de-DE" dirty="0"/>
              <a:t>Sozialversicherungsbeiträge</a:t>
            </a:r>
          </a:p>
          <a:p>
            <a:pPr marL="536575" lvl="1" indent="-173038" eaLnBrk="1" hangingPunct="1"/>
            <a:r>
              <a:rPr lang="de-DE" altLang="de-DE" dirty="0"/>
              <a:t>Pachtzinse (max. 25 % des EHW der </a:t>
            </a:r>
            <a:r>
              <a:rPr lang="de-DE" altLang="de-DE" dirty="0" err="1"/>
              <a:t>zugepachteten</a:t>
            </a:r>
            <a:r>
              <a:rPr lang="de-DE" altLang="de-DE" dirty="0"/>
              <a:t> Flächen)</a:t>
            </a:r>
          </a:p>
          <a:p>
            <a:pPr marL="536575" lvl="1" indent="-173038" eaLnBrk="1" hangingPunct="1"/>
            <a:r>
              <a:rPr lang="de-DE" altLang="de-DE" dirty="0"/>
              <a:t>Bezahlte betriebliche Schuldzinsen</a:t>
            </a:r>
          </a:p>
          <a:p>
            <a:pPr marL="536575" lvl="1" indent="-173038" eaLnBrk="1" hangingPunct="1">
              <a:lnSpc>
                <a:spcPct val="110000"/>
              </a:lnSpc>
            </a:pPr>
            <a:r>
              <a:rPr lang="de-DE" altLang="de-DE" dirty="0" err="1"/>
              <a:t>Ausgedingelasten</a:t>
            </a:r>
            <a:endParaRPr lang="de-DE" altLang="de-DE" dirty="0"/>
          </a:p>
          <a:p>
            <a:pPr marL="536575" lvl="1" indent="-173038" eaLnBrk="1" hangingPunct="1">
              <a:lnSpc>
                <a:spcPct val="110000"/>
              </a:lnSpc>
            </a:pPr>
            <a:endParaRPr lang="de-DE" altLang="de-DE" sz="1800" dirty="0"/>
          </a:p>
          <a:p>
            <a:pPr marL="0" indent="0" eaLnBrk="1" hangingPunct="1">
              <a:buNone/>
            </a:pPr>
            <a:r>
              <a:rPr lang="de-DE" altLang="de-DE" sz="1800" dirty="0"/>
              <a:t>Durch den Abzug dieser gewinnmindernden Beträge darf insgesamt kein Verlust entstehen!</a:t>
            </a:r>
          </a:p>
        </p:txBody>
      </p:sp>
      <p:sp>
        <p:nvSpPr>
          <p:cNvPr id="24580"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b="1">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D3512A7B-1523-499A-8BEB-1528A1932E9F}" type="slidenum">
              <a:rPr lang="de-AT" altLang="de-DE" sz="1000" b="0" smtClean="0"/>
              <a:pPr eaLnBrk="1" hangingPunct="1">
                <a:spcBef>
                  <a:spcPct val="0"/>
                </a:spcBef>
                <a:buClrTx/>
                <a:buFontTx/>
                <a:buNone/>
              </a:pPr>
              <a:t>40</a:t>
            </a:fld>
            <a:endParaRPr lang="de-AT" altLang="de-DE" sz="1000" b="0"/>
          </a:p>
        </p:txBody>
      </p:sp>
    </p:spTree>
    <p:extLst>
      <p:ext uri="{BB962C8B-B14F-4D97-AF65-F5344CB8AC3E}">
        <p14:creationId xmlns:p14="http://schemas.microsoft.com/office/powerpoint/2010/main" val="1279394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AT" dirty="0"/>
              <a:t>Vollpauschalierung (Regelung ab 2015)</a:t>
            </a:r>
            <a:br>
              <a:rPr lang="de-AT" dirty="0"/>
            </a:br>
            <a:endParaRPr lang="de-AT" dirty="0"/>
          </a:p>
          <a:p>
            <a:pPr lvl="1"/>
            <a:r>
              <a:rPr lang="de-AT" dirty="0"/>
              <a:t>Beispiel:</a:t>
            </a:r>
            <a:br>
              <a:rPr lang="de-AT" dirty="0"/>
            </a:br>
            <a:r>
              <a:rPr lang="de-AT" dirty="0"/>
              <a:t>EHW Eigenbesitz			  € 25.000,--</a:t>
            </a:r>
            <a:br>
              <a:rPr lang="de-AT" dirty="0"/>
            </a:br>
            <a:r>
              <a:rPr lang="de-AT" dirty="0"/>
              <a:t>EHW </a:t>
            </a:r>
            <a:r>
              <a:rPr lang="de-AT" dirty="0" err="1"/>
              <a:t>Zupachtung</a:t>
            </a:r>
            <a:r>
              <a:rPr lang="de-AT" dirty="0"/>
              <a:t>			  € 15.000,--</a:t>
            </a:r>
            <a:br>
              <a:rPr lang="de-AT" dirty="0"/>
            </a:br>
            <a:r>
              <a:rPr lang="de-AT" u="sng" dirty="0"/>
              <a:t>EHW Verpachtung			- €   3.000,--</a:t>
            </a:r>
            <a:br>
              <a:rPr lang="de-AT" dirty="0"/>
            </a:br>
            <a:r>
              <a:rPr lang="de-AT" u="dbl" dirty="0"/>
              <a:t>EHW selbst </a:t>
            </a:r>
            <a:r>
              <a:rPr lang="de-AT" u="dbl" dirty="0" err="1"/>
              <a:t>bew</a:t>
            </a:r>
            <a:r>
              <a:rPr lang="de-AT" u="dbl" dirty="0"/>
              <a:t>. Fläche		  € 37.000,--</a:t>
            </a:r>
            <a:br>
              <a:rPr lang="de-AT" u="dbl" dirty="0"/>
            </a:br>
            <a:br>
              <a:rPr lang="de-AT" u="dbl" dirty="0"/>
            </a:br>
            <a:r>
              <a:rPr lang="de-AT" dirty="0"/>
              <a:t>Gewinnpauschale (42 %)		  € 15.540,--</a:t>
            </a:r>
            <a:br>
              <a:rPr lang="de-AT" dirty="0"/>
            </a:br>
            <a:r>
              <a:rPr lang="de-AT" dirty="0"/>
              <a:t>Pachteinnahmen			  €      900,--</a:t>
            </a:r>
            <a:br>
              <a:rPr lang="de-AT" dirty="0"/>
            </a:br>
            <a:r>
              <a:rPr lang="de-AT" dirty="0"/>
              <a:t>Pachtausgaben			- €   3.750,--</a:t>
            </a:r>
            <a:br>
              <a:rPr lang="de-AT" dirty="0"/>
            </a:br>
            <a:r>
              <a:rPr lang="de-AT" dirty="0"/>
              <a:t>Ausgedinge			- €      700,--</a:t>
            </a:r>
            <a:br>
              <a:rPr lang="de-AT" dirty="0"/>
            </a:br>
            <a:r>
              <a:rPr lang="de-AT" u="sng" dirty="0"/>
              <a:t>BSVG-Beiträge			- € 11.200,--</a:t>
            </a:r>
            <a:br>
              <a:rPr lang="de-AT" dirty="0"/>
            </a:br>
            <a:r>
              <a:rPr lang="de-AT" b="1" u="dbl" dirty="0"/>
              <a:t>Einkünfte aus L+F		  €       790,--</a:t>
            </a:r>
          </a:p>
        </p:txBody>
      </p:sp>
      <p:sp>
        <p:nvSpPr>
          <p:cNvPr id="4" name="Foliennummernplatzhalter 3"/>
          <p:cNvSpPr>
            <a:spLocks noGrp="1"/>
          </p:cNvSpPr>
          <p:nvPr>
            <p:ph type="sldNum" sz="quarter" idx="10"/>
          </p:nvPr>
        </p:nvSpPr>
        <p:spPr/>
        <p:txBody>
          <a:bodyPr/>
          <a:lstStyle/>
          <a:p>
            <a:fld id="{1E41FFCC-503A-4A0D-ACA3-779B235AC49E}" type="slidenum">
              <a:rPr lang="de-AT" smtClean="0"/>
              <a:pPr/>
              <a:t>41</a:t>
            </a:fld>
            <a:endParaRPr lang="de-AT"/>
          </a:p>
        </p:txBody>
      </p:sp>
      <p:sp>
        <p:nvSpPr>
          <p:cNvPr id="5" name="Titel 1"/>
          <p:cNvSpPr txBox="1">
            <a:spLocks/>
          </p:cNvSpPr>
          <p:nvPr/>
        </p:nvSpPr>
        <p:spPr bwMode="auto">
          <a:xfrm>
            <a:off x="466378" y="684666"/>
            <a:ext cx="5545138"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0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a:lstStyle>
          <a:p>
            <a:r>
              <a:rPr lang="de-AT" kern="0"/>
              <a:t>Gewinnermittlung in der Landwirtschaft</a:t>
            </a:r>
            <a:endParaRPr lang="de-AT" kern="0" dirty="0"/>
          </a:p>
        </p:txBody>
      </p:sp>
    </p:spTree>
    <p:extLst>
      <p:ext uri="{BB962C8B-B14F-4D97-AF65-F5344CB8AC3E}">
        <p14:creationId xmlns:p14="http://schemas.microsoft.com/office/powerpoint/2010/main" val="38452825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AT" dirty="0"/>
              <a:t>Teilpauschalierung (Regelung ab 2015)</a:t>
            </a:r>
            <a:br>
              <a:rPr lang="de-AT" dirty="0"/>
            </a:br>
            <a:endParaRPr lang="de-AT" dirty="0"/>
          </a:p>
          <a:p>
            <a:pPr lvl="1"/>
            <a:r>
              <a:rPr lang="de-AT" dirty="0"/>
              <a:t>Beispiel:</a:t>
            </a:r>
            <a:br>
              <a:rPr lang="de-AT" dirty="0"/>
            </a:br>
            <a:r>
              <a:rPr lang="de-AT" dirty="0"/>
              <a:t>Einnahmen ohne Veredelung	  € 150.000,--</a:t>
            </a:r>
            <a:br>
              <a:rPr lang="de-AT" dirty="0"/>
            </a:br>
            <a:r>
              <a:rPr lang="de-AT" u="sng" dirty="0"/>
              <a:t>Einnahmen Veredelung  		  €   50.000,--</a:t>
            </a:r>
            <a:br>
              <a:rPr lang="de-AT" dirty="0"/>
            </a:br>
            <a:r>
              <a:rPr lang="de-AT" dirty="0"/>
              <a:t>Einnahmen gesamt		  € 200.000,--</a:t>
            </a:r>
            <a:br>
              <a:rPr lang="de-AT" u="dbl" dirty="0"/>
            </a:br>
            <a:r>
              <a:rPr lang="de-AT" dirty="0"/>
              <a:t>Ausgabenpauschale (72,5 %)	- € 145.000,--</a:t>
            </a:r>
            <a:br>
              <a:rPr lang="de-AT" dirty="0"/>
            </a:br>
            <a:r>
              <a:rPr lang="de-AT" dirty="0"/>
              <a:t>Pachtausgaben			- €   15.000,--</a:t>
            </a:r>
            <a:br>
              <a:rPr lang="de-AT" dirty="0"/>
            </a:br>
            <a:r>
              <a:rPr lang="de-AT" dirty="0"/>
              <a:t>Schuldzinsen			- €     3.000,--</a:t>
            </a:r>
            <a:br>
              <a:rPr lang="de-AT" dirty="0"/>
            </a:br>
            <a:r>
              <a:rPr lang="de-AT" u="sng" dirty="0"/>
              <a:t>BSVG-Beiträge			- €   15.200,--</a:t>
            </a:r>
            <a:br>
              <a:rPr lang="de-AT" dirty="0"/>
            </a:br>
            <a:r>
              <a:rPr lang="de-AT" b="1" u="dbl" dirty="0"/>
              <a:t>Einkünfte aus L+F		  €    21.800,--</a:t>
            </a:r>
            <a:br>
              <a:rPr lang="de-AT" b="1" u="dbl" dirty="0"/>
            </a:br>
            <a:br>
              <a:rPr lang="de-AT" b="1" u="dbl" dirty="0"/>
            </a:br>
            <a:endParaRPr lang="de-AT" i="1"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42</a:t>
            </a:fld>
            <a:endParaRPr lang="de-AT"/>
          </a:p>
        </p:txBody>
      </p:sp>
      <p:sp>
        <p:nvSpPr>
          <p:cNvPr id="5" name="Titel 1"/>
          <p:cNvSpPr txBox="1">
            <a:spLocks/>
          </p:cNvSpPr>
          <p:nvPr/>
        </p:nvSpPr>
        <p:spPr bwMode="auto">
          <a:xfrm>
            <a:off x="466378" y="684666"/>
            <a:ext cx="5545138"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0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a:lstStyle>
          <a:p>
            <a:r>
              <a:rPr lang="de-AT" kern="0"/>
              <a:t>Gewinnermittlung in der Landwirtschaft</a:t>
            </a:r>
            <a:endParaRPr lang="de-AT" kern="0" dirty="0"/>
          </a:p>
        </p:txBody>
      </p:sp>
    </p:spTree>
    <p:extLst>
      <p:ext uri="{BB962C8B-B14F-4D97-AF65-F5344CB8AC3E}">
        <p14:creationId xmlns:p14="http://schemas.microsoft.com/office/powerpoint/2010/main" val="14626368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Einnahmen-Ausgaben-Rechnung</a:t>
            </a:r>
          </a:p>
          <a:p>
            <a:pPr lvl="1"/>
            <a:r>
              <a:rPr lang="de-AT" dirty="0"/>
              <a:t>Voraussetzungen</a:t>
            </a:r>
          </a:p>
          <a:p>
            <a:pPr lvl="2"/>
            <a:r>
              <a:rPr lang="de-AT" i="1" dirty="0"/>
              <a:t>Ab 2015 Einheitswert zw. € 130.000,-- und € 150.000,-- verpflichtend</a:t>
            </a:r>
          </a:p>
          <a:p>
            <a:pPr lvl="2"/>
            <a:r>
              <a:rPr lang="de-AT" dirty="0"/>
              <a:t>Umsatz max. € 550.000,--</a:t>
            </a:r>
            <a:br>
              <a:rPr lang="de-AT" dirty="0"/>
            </a:br>
            <a:endParaRPr lang="de-AT" dirty="0"/>
          </a:p>
          <a:p>
            <a:pPr lvl="1"/>
            <a:r>
              <a:rPr lang="de-AT" dirty="0"/>
              <a:t>Gewinnermittlung</a:t>
            </a:r>
          </a:p>
          <a:p>
            <a:pPr lvl="2"/>
            <a:r>
              <a:rPr lang="de-AT" dirty="0"/>
              <a:t>Gesamteinnahmen (</a:t>
            </a:r>
            <a:r>
              <a:rPr lang="de-AT" dirty="0" err="1"/>
              <a:t>Zuflussprinzip</a:t>
            </a:r>
            <a:r>
              <a:rPr lang="de-AT" dirty="0"/>
              <a:t>)</a:t>
            </a:r>
          </a:p>
          <a:p>
            <a:pPr lvl="2"/>
            <a:r>
              <a:rPr lang="de-AT" dirty="0"/>
              <a:t>Gesamtausgaben (Abflussprinzip)</a:t>
            </a:r>
          </a:p>
          <a:p>
            <a:pPr lvl="2"/>
            <a:r>
              <a:rPr lang="de-AT" dirty="0"/>
              <a:t>Abschreibungen</a:t>
            </a:r>
          </a:p>
          <a:p>
            <a:pPr lvl="2"/>
            <a:r>
              <a:rPr lang="de-AT" dirty="0"/>
              <a:t>Investitionsbedingter Gewinnfreibetrag ist möglich</a:t>
            </a:r>
            <a:br>
              <a:rPr lang="de-AT" dirty="0"/>
            </a:br>
            <a:endParaRPr lang="de-AT" dirty="0"/>
          </a:p>
          <a:p>
            <a:pPr lvl="1"/>
            <a:r>
              <a:rPr lang="de-AT" dirty="0"/>
              <a:t>Verlustvortrag für 3 Jahre möglich</a:t>
            </a:r>
          </a:p>
          <a:p>
            <a:pPr lvl="1"/>
            <a:r>
              <a:rPr lang="de-AT" dirty="0"/>
              <a:t>Bei freiwilliger E/A-Rechnung: 5jährige Bindungswirkung</a:t>
            </a:r>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43</a:t>
            </a:fld>
            <a:endParaRPr lang="de-AT"/>
          </a:p>
        </p:txBody>
      </p:sp>
    </p:spTree>
    <p:extLst>
      <p:ext uri="{BB962C8B-B14F-4D97-AF65-F5344CB8AC3E}">
        <p14:creationId xmlns:p14="http://schemas.microsoft.com/office/powerpoint/2010/main" val="878453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Einnahmen-Ausgaben-Rechnung</a:t>
            </a:r>
          </a:p>
          <a:p>
            <a:pPr lvl="1"/>
            <a:endParaRPr lang="de-AT" dirty="0"/>
          </a:p>
          <a:p>
            <a:pPr lvl="1"/>
            <a:r>
              <a:rPr lang="de-AT" dirty="0"/>
              <a:t>Entspricht in etwa der Gewinn- und Verlustrechnung eines Jahresabschlusses</a:t>
            </a:r>
            <a:br>
              <a:rPr lang="de-AT" dirty="0"/>
            </a:br>
            <a:endParaRPr lang="de-AT" dirty="0"/>
          </a:p>
          <a:p>
            <a:pPr lvl="1"/>
            <a:r>
              <a:rPr lang="de-AT" dirty="0"/>
              <a:t>Keine Aufstellung der Vermögens- und Finanzierungsseite des Betriebes</a:t>
            </a:r>
          </a:p>
          <a:p>
            <a:pPr lvl="2"/>
            <a:r>
              <a:rPr lang="de-AT" dirty="0"/>
              <a:t>Ausnahme bildet das Anlagevermögen (Anlageverzeichnis)</a:t>
            </a:r>
            <a:br>
              <a:rPr lang="de-AT" dirty="0"/>
            </a:br>
            <a:endParaRPr lang="de-AT" dirty="0"/>
          </a:p>
          <a:p>
            <a:pPr lvl="1"/>
            <a:r>
              <a:rPr lang="de-AT" dirty="0"/>
              <a:t>Gegenüberstellung der tatsächlich erzielten Einnahmen und Ausgaben eines Jahres (unter Berücksichtigung von Anlagenabschreibungen)</a:t>
            </a:r>
            <a:br>
              <a:rPr lang="de-AT" dirty="0"/>
            </a:br>
            <a:endParaRPr lang="de-AT" dirty="0"/>
          </a:p>
          <a:p>
            <a:pPr lvl="1"/>
            <a:r>
              <a:rPr lang="de-AT" dirty="0"/>
              <a:t>Maßgeblich ist der Zeitpunkt des Geldzuflusses oder -abflusses</a:t>
            </a:r>
          </a:p>
          <a:p>
            <a:pPr lvl="2"/>
            <a:r>
              <a:rPr lang="de-AT" dirty="0"/>
              <a:t>Ausnahme bildet das Anlagevermögen</a:t>
            </a:r>
            <a:br>
              <a:rPr lang="de-AT" dirty="0"/>
            </a:br>
            <a:endParaRPr lang="de-AT" dirty="0"/>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44</a:t>
            </a:fld>
            <a:endParaRPr lang="de-AT"/>
          </a:p>
        </p:txBody>
      </p:sp>
    </p:spTree>
    <p:extLst>
      <p:ext uri="{BB962C8B-B14F-4D97-AF65-F5344CB8AC3E}">
        <p14:creationId xmlns:p14="http://schemas.microsoft.com/office/powerpoint/2010/main" val="24258134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a:xfrm>
            <a:off x="323850" y="1700808"/>
            <a:ext cx="8229600" cy="4680520"/>
          </a:xfrm>
        </p:spPr>
        <p:txBody>
          <a:bodyPr/>
          <a:lstStyle/>
          <a:p>
            <a:r>
              <a:rPr lang="de-AT" dirty="0"/>
              <a:t>Einnahmen-Ausgaben-Rechnung</a:t>
            </a:r>
            <a:br>
              <a:rPr lang="de-AT" dirty="0"/>
            </a:br>
            <a:endParaRPr lang="de-AT" dirty="0"/>
          </a:p>
          <a:p>
            <a:pPr lvl="1"/>
            <a:r>
              <a:rPr lang="de-AT" dirty="0"/>
              <a:t>Notwendige Aufzeichnungen</a:t>
            </a:r>
            <a:br>
              <a:rPr lang="de-AT" dirty="0"/>
            </a:br>
            <a:endParaRPr lang="de-AT" dirty="0"/>
          </a:p>
          <a:p>
            <a:pPr lvl="2"/>
            <a:r>
              <a:rPr lang="de-AT" dirty="0"/>
              <a:t>Erfassung sämtlicher Einnahmen und Ausgaben</a:t>
            </a:r>
          </a:p>
          <a:p>
            <a:pPr marL="1371600" lvl="3" indent="0">
              <a:buNone/>
            </a:pPr>
            <a:r>
              <a:rPr lang="de-AT" sz="1400" dirty="0"/>
              <a:t>- Besondere Vorschriften für die Aufzeichnung der Bareinnahmen</a:t>
            </a:r>
            <a:br>
              <a:rPr lang="de-AT" sz="1400" dirty="0"/>
            </a:br>
            <a:r>
              <a:rPr lang="de-AT" sz="1400" dirty="0"/>
              <a:t>  Barbewegungsverordnung </a:t>
            </a:r>
          </a:p>
          <a:p>
            <a:pPr lvl="2"/>
            <a:r>
              <a:rPr lang="de-AT" dirty="0"/>
              <a:t>Wareneingangsbuch</a:t>
            </a:r>
          </a:p>
          <a:p>
            <a:pPr lvl="2"/>
            <a:r>
              <a:rPr lang="de-AT" dirty="0"/>
              <a:t>Anlagenverzeichnis</a:t>
            </a:r>
            <a:br>
              <a:rPr lang="de-AT" dirty="0"/>
            </a:br>
            <a:endParaRPr lang="de-AT" dirty="0"/>
          </a:p>
          <a:p>
            <a:pPr lvl="1"/>
            <a:r>
              <a:rPr lang="de-AT" dirty="0"/>
              <a:t>Die Führung eines lückenlosen Kassabuches ist nur bei Rückrechnung der Tageslosung aus dem Kassaanfangs- und -endbestand eines Tages notwendig</a:t>
            </a:r>
            <a:br>
              <a:rPr lang="de-AT" dirty="0"/>
            </a:br>
            <a:endParaRPr lang="de-AT" dirty="0"/>
          </a:p>
          <a:p>
            <a:pPr lvl="1"/>
            <a:r>
              <a:rPr lang="de-AT" dirty="0"/>
              <a:t>Alle Eintragungen haben bis spätestens zum 15. des zweitfolgenden Monats zu erfolgen (</a:t>
            </a:r>
            <a:r>
              <a:rPr lang="de-AT" dirty="0" err="1"/>
              <a:t>Ust</a:t>
            </a:r>
            <a:r>
              <a:rPr lang="de-AT" dirty="0"/>
              <a:t> Regel – Zeitnah!)</a:t>
            </a:r>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45</a:t>
            </a:fld>
            <a:endParaRPr lang="de-AT"/>
          </a:p>
        </p:txBody>
      </p:sp>
    </p:spTree>
    <p:extLst>
      <p:ext uri="{BB962C8B-B14F-4D97-AF65-F5344CB8AC3E}">
        <p14:creationId xmlns:p14="http://schemas.microsoft.com/office/powerpoint/2010/main" val="1229542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Einnahmen-Ausgaben-Rechnung</a:t>
            </a:r>
          </a:p>
          <a:p>
            <a:pPr lvl="1"/>
            <a:endParaRPr lang="de-AT" dirty="0"/>
          </a:p>
          <a:p>
            <a:pPr lvl="1"/>
            <a:r>
              <a:rPr lang="de-AT" dirty="0"/>
              <a:t>Beispiele:</a:t>
            </a:r>
          </a:p>
          <a:p>
            <a:pPr lvl="2"/>
            <a:r>
              <a:rPr lang="de-AT" dirty="0"/>
              <a:t>Kauf von 2000 l Diesel</a:t>
            </a:r>
            <a:br>
              <a:rPr lang="de-AT" dirty="0"/>
            </a:br>
            <a:r>
              <a:rPr lang="de-AT" dirty="0"/>
              <a:t>	- Lieferung am 23. 12. 2013</a:t>
            </a:r>
            <a:br>
              <a:rPr lang="de-AT" dirty="0"/>
            </a:br>
            <a:r>
              <a:rPr lang="de-AT" dirty="0"/>
              <a:t>	- Rechnung langt am 30. 12. 2013 mit Rechnungsdatum </a:t>
            </a:r>
            <a:br>
              <a:rPr lang="de-AT" dirty="0"/>
            </a:br>
            <a:r>
              <a:rPr lang="de-AT" dirty="0"/>
              <a:t>	  27. 12. 2013 ein</a:t>
            </a:r>
            <a:br>
              <a:rPr lang="de-AT" dirty="0"/>
            </a:br>
            <a:r>
              <a:rPr lang="de-AT" dirty="0"/>
              <a:t>	- Zahlung erfolgt am 3. 1. 2014</a:t>
            </a:r>
            <a:br>
              <a:rPr lang="de-AT" dirty="0"/>
            </a:br>
            <a:endParaRPr lang="de-AT" dirty="0"/>
          </a:p>
          <a:p>
            <a:pPr lvl="2"/>
            <a:r>
              <a:rPr lang="de-AT" dirty="0"/>
              <a:t>Maßgeblich ist die Zahlung -&gt; Wirksamkeit der Ausgabe daher erst in der Einnahmen-Ausgaben-Rechnung für das Jahr 2014</a:t>
            </a:r>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46</a:t>
            </a:fld>
            <a:endParaRPr lang="de-AT"/>
          </a:p>
        </p:txBody>
      </p:sp>
    </p:spTree>
    <p:extLst>
      <p:ext uri="{BB962C8B-B14F-4D97-AF65-F5344CB8AC3E}">
        <p14:creationId xmlns:p14="http://schemas.microsoft.com/office/powerpoint/2010/main" val="1055576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a:xfrm>
            <a:off x="323850" y="1700808"/>
            <a:ext cx="8229600" cy="4608512"/>
          </a:xfrm>
        </p:spPr>
        <p:txBody>
          <a:bodyPr/>
          <a:lstStyle/>
          <a:p>
            <a:r>
              <a:rPr lang="de-AT" dirty="0"/>
              <a:t>Einnahmen-Ausgaben-Rechnung</a:t>
            </a:r>
          </a:p>
          <a:p>
            <a:pPr marL="544513" lvl="1" indent="0">
              <a:buNone/>
            </a:pPr>
            <a:r>
              <a:rPr lang="de-AT" dirty="0"/>
              <a:t>Produktverkäufe			249.000</a:t>
            </a:r>
          </a:p>
          <a:p>
            <a:pPr marL="544513" lvl="1" indent="0">
              <a:buNone/>
            </a:pPr>
            <a:r>
              <a:rPr lang="de-AT" u="sng" dirty="0"/>
              <a:t>Förderungen und Prämien		  49.000</a:t>
            </a:r>
          </a:p>
          <a:p>
            <a:pPr marL="544513" lvl="1" indent="0">
              <a:buNone/>
            </a:pPr>
            <a:r>
              <a:rPr lang="de-AT" i="1" dirty="0"/>
              <a:t>Summe der Einnahmen		298.000</a:t>
            </a:r>
          </a:p>
          <a:p>
            <a:pPr marL="544513" lvl="1" indent="0">
              <a:buNone/>
            </a:pPr>
            <a:r>
              <a:rPr lang="de-AT" dirty="0"/>
              <a:t>- Wareneinkauf			163.000</a:t>
            </a:r>
          </a:p>
          <a:p>
            <a:pPr marL="544513" lvl="1" indent="0">
              <a:buNone/>
            </a:pPr>
            <a:r>
              <a:rPr lang="de-AT" dirty="0"/>
              <a:t>- Bezogene Leistungen		  10.000</a:t>
            </a:r>
          </a:p>
          <a:p>
            <a:pPr marL="544513" lvl="1" indent="0">
              <a:buNone/>
            </a:pPr>
            <a:r>
              <a:rPr lang="de-AT" dirty="0"/>
              <a:t>- Anlagenabschreibungen		  42.000</a:t>
            </a:r>
          </a:p>
          <a:p>
            <a:pPr marL="544513" lvl="1" indent="0">
              <a:buNone/>
            </a:pPr>
            <a:r>
              <a:rPr lang="de-AT" dirty="0"/>
              <a:t>- Instandhaltungen u. Treibstoffe	  24.000</a:t>
            </a:r>
          </a:p>
          <a:p>
            <a:pPr marL="544513" lvl="1" indent="0">
              <a:buNone/>
            </a:pPr>
            <a:r>
              <a:rPr lang="de-AT" dirty="0"/>
              <a:t>- Pachtzahlungen			    9.000</a:t>
            </a:r>
          </a:p>
          <a:p>
            <a:pPr marL="544513" lvl="1" indent="0">
              <a:buNone/>
            </a:pPr>
            <a:r>
              <a:rPr lang="de-AT" dirty="0"/>
              <a:t>- Pflichtbeiträge zur BSVG		  12.000</a:t>
            </a:r>
          </a:p>
          <a:p>
            <a:pPr marL="544513" lvl="1" indent="0">
              <a:buNone/>
            </a:pPr>
            <a:r>
              <a:rPr lang="de-AT" u="sng" dirty="0"/>
              <a:t>- Sonst. betr. Aufwand (inkl. Zinsen)	  23.000</a:t>
            </a:r>
          </a:p>
          <a:p>
            <a:pPr marL="544513" lvl="1" indent="0">
              <a:buNone/>
            </a:pPr>
            <a:r>
              <a:rPr lang="de-AT" i="1" u="sng" dirty="0"/>
              <a:t>Summe der Ausgaben		283.000</a:t>
            </a:r>
          </a:p>
          <a:p>
            <a:pPr marL="544513" lvl="1" indent="0">
              <a:buNone/>
            </a:pPr>
            <a:r>
              <a:rPr lang="de-AT" b="1" u="dbl" dirty="0"/>
              <a:t>Gewinn				  15.000</a:t>
            </a:r>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47</a:t>
            </a:fld>
            <a:endParaRPr lang="de-AT"/>
          </a:p>
        </p:txBody>
      </p:sp>
    </p:spTree>
    <p:extLst>
      <p:ext uri="{BB962C8B-B14F-4D97-AF65-F5344CB8AC3E}">
        <p14:creationId xmlns:p14="http://schemas.microsoft.com/office/powerpoint/2010/main" val="38073350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Doppelte Buchführung (Bilanzierung)</a:t>
            </a:r>
            <a:br>
              <a:rPr lang="de-AT" dirty="0"/>
            </a:br>
            <a:endParaRPr lang="de-AT" dirty="0"/>
          </a:p>
          <a:p>
            <a:pPr lvl="1"/>
            <a:r>
              <a:rPr lang="de-AT" dirty="0"/>
              <a:t>Voraussetzungen</a:t>
            </a:r>
          </a:p>
          <a:p>
            <a:pPr lvl="2"/>
            <a:r>
              <a:rPr lang="de-AT" dirty="0"/>
              <a:t>Einheitswert über € 150.000,-- oder</a:t>
            </a:r>
          </a:p>
          <a:p>
            <a:pPr lvl="2"/>
            <a:r>
              <a:rPr lang="de-AT" dirty="0"/>
              <a:t>Umsatz über € 550.000,--</a:t>
            </a:r>
            <a:br>
              <a:rPr lang="de-AT" dirty="0"/>
            </a:br>
            <a:endParaRPr lang="de-AT" dirty="0"/>
          </a:p>
          <a:p>
            <a:pPr lvl="1"/>
            <a:r>
              <a:rPr lang="de-AT" dirty="0"/>
              <a:t>Gewinnermittlung</a:t>
            </a:r>
          </a:p>
          <a:p>
            <a:pPr lvl="2"/>
            <a:r>
              <a:rPr lang="de-AT" dirty="0"/>
              <a:t>Periodenrichtige Gewinnermittlung</a:t>
            </a:r>
          </a:p>
          <a:p>
            <a:pPr lvl="2"/>
            <a:r>
              <a:rPr lang="de-AT" dirty="0"/>
              <a:t>Übersicht über Vermögen und Finanzierung des Betriebes</a:t>
            </a:r>
          </a:p>
          <a:p>
            <a:pPr lvl="2"/>
            <a:r>
              <a:rPr lang="de-AT" dirty="0"/>
              <a:t>Investitionsbedingter Gewinnfreibetrag ist möglich</a:t>
            </a:r>
            <a:br>
              <a:rPr lang="de-AT" dirty="0"/>
            </a:br>
            <a:endParaRPr lang="de-AT" dirty="0"/>
          </a:p>
          <a:p>
            <a:pPr lvl="1"/>
            <a:r>
              <a:rPr lang="de-AT" dirty="0"/>
              <a:t>Verlustvortrag unbegrenzt möglich</a:t>
            </a:r>
          </a:p>
          <a:p>
            <a:pPr lvl="1"/>
            <a:r>
              <a:rPr lang="de-AT" dirty="0"/>
              <a:t>Vom Kalender abweichendes Wirtschaftsjahr ist möglich</a:t>
            </a:r>
          </a:p>
          <a:p>
            <a:pPr lvl="1"/>
            <a:r>
              <a:rPr lang="de-AT" dirty="0"/>
              <a:t>Bei freiwilliger Buchführung: 5-jährige Bindungswirkung</a:t>
            </a:r>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48</a:t>
            </a:fld>
            <a:endParaRPr lang="de-AT"/>
          </a:p>
        </p:txBody>
      </p:sp>
    </p:spTree>
    <p:extLst>
      <p:ext uri="{BB962C8B-B14F-4D97-AF65-F5344CB8AC3E}">
        <p14:creationId xmlns:p14="http://schemas.microsoft.com/office/powerpoint/2010/main" val="214517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Bilanzierung</a:t>
            </a:r>
          </a:p>
          <a:p>
            <a:pPr lvl="1"/>
            <a:endParaRPr lang="de-AT" dirty="0"/>
          </a:p>
          <a:p>
            <a:pPr lvl="1"/>
            <a:r>
              <a:rPr lang="de-AT" dirty="0"/>
              <a:t>Berücksichtigung der Vermögens- und Finanzierungsseite des Betriebes</a:t>
            </a:r>
          </a:p>
          <a:p>
            <a:pPr marL="809625" lvl="2" indent="0">
              <a:buNone/>
            </a:pPr>
            <a:endParaRPr lang="de-AT" dirty="0"/>
          </a:p>
          <a:p>
            <a:pPr lvl="1"/>
            <a:r>
              <a:rPr lang="de-AT" dirty="0"/>
              <a:t>Periodenrichtige Gegenüberstellung der tatsächlichen Erträge und Aufwendungen eines Jahres</a:t>
            </a:r>
          </a:p>
          <a:p>
            <a:pPr lvl="2"/>
            <a:r>
              <a:rPr lang="de-AT" dirty="0"/>
              <a:t>Bewertung der Vorräte und deren Veränderung</a:t>
            </a:r>
          </a:p>
          <a:p>
            <a:pPr lvl="2"/>
            <a:r>
              <a:rPr lang="de-AT" dirty="0"/>
              <a:t>Berücksichtigung der offen Forderungen und Verbindlichkeiten</a:t>
            </a:r>
          </a:p>
          <a:p>
            <a:pPr lvl="2"/>
            <a:r>
              <a:rPr lang="de-AT" dirty="0"/>
              <a:t>Abgrenzung von geleisteten Vorauszahlungen</a:t>
            </a:r>
          </a:p>
          <a:p>
            <a:pPr lvl="2"/>
            <a:r>
              <a:rPr lang="de-AT" dirty="0"/>
              <a:t>Berücksichtigung von Rückstellung</a:t>
            </a:r>
            <a:br>
              <a:rPr lang="de-AT" dirty="0"/>
            </a:br>
            <a:endParaRPr lang="de-AT" dirty="0"/>
          </a:p>
          <a:p>
            <a:pPr lvl="1"/>
            <a:r>
              <a:rPr lang="de-AT" dirty="0"/>
              <a:t>Maßgeblich ist der Zeitpunkt der Leistungserbringung</a:t>
            </a:r>
          </a:p>
          <a:p>
            <a:pPr marL="809625" lvl="2" indent="0">
              <a:buNone/>
            </a:pPr>
            <a:br>
              <a:rPr lang="de-AT" dirty="0"/>
            </a:br>
            <a:endParaRPr lang="de-AT" dirty="0"/>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49</a:t>
            </a:fld>
            <a:endParaRPr lang="de-AT"/>
          </a:p>
        </p:txBody>
      </p:sp>
    </p:spTree>
    <p:extLst>
      <p:ext uri="{BB962C8B-B14F-4D97-AF65-F5344CB8AC3E}">
        <p14:creationId xmlns:p14="http://schemas.microsoft.com/office/powerpoint/2010/main" val="1971233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EHW als Grundlage für:</a:t>
            </a:r>
          </a:p>
          <a:p>
            <a:pPr marL="0" indent="0">
              <a:buNone/>
            </a:pPr>
            <a:endParaRPr lang="de-AT" dirty="0"/>
          </a:p>
          <a:p>
            <a:pPr marL="0" indent="0" algn="ctr">
              <a:buNone/>
            </a:pPr>
            <a:r>
              <a:rPr lang="de-AT" dirty="0"/>
              <a:t>Gewinnermittlung in der Land- und Forstwirtschaft</a:t>
            </a:r>
          </a:p>
          <a:p>
            <a:pPr marL="0" indent="0" algn="ctr">
              <a:buNone/>
            </a:pPr>
            <a:r>
              <a:rPr lang="de-AT" dirty="0"/>
              <a:t>Grundsteuer</a:t>
            </a:r>
          </a:p>
          <a:p>
            <a:pPr marL="0" indent="0" algn="ctr">
              <a:buNone/>
            </a:pPr>
            <a:r>
              <a:rPr lang="de-AT" dirty="0"/>
              <a:t>Abgabe Land- und Forstbetriebe</a:t>
            </a:r>
          </a:p>
          <a:p>
            <a:pPr marL="0" indent="0" algn="ctr">
              <a:buNone/>
            </a:pPr>
            <a:r>
              <a:rPr lang="de-AT" dirty="0"/>
              <a:t>Grunderwerbsteueräquivalent</a:t>
            </a:r>
          </a:p>
          <a:p>
            <a:pPr marL="0" indent="0" algn="ctr">
              <a:buNone/>
            </a:pPr>
            <a:r>
              <a:rPr lang="de-AT" dirty="0"/>
              <a:t>Sozialversicherungsbeiträge</a:t>
            </a:r>
          </a:p>
          <a:p>
            <a:pPr marL="0" indent="0" algn="ctr">
              <a:buNone/>
            </a:pPr>
            <a:r>
              <a:rPr lang="de-AT" dirty="0"/>
              <a:t>Kirchenbeiträge</a:t>
            </a:r>
          </a:p>
          <a:p>
            <a:pPr marL="0" indent="0" algn="ctr">
              <a:buNone/>
            </a:pPr>
            <a:r>
              <a:rPr lang="de-AT" dirty="0"/>
              <a:t>Ansprüche AMS, Kinderbetreuungsgeld, Studienbeihilfe</a:t>
            </a:r>
          </a:p>
          <a:p>
            <a:pPr marL="0" indent="0" algn="ctr">
              <a:buNone/>
            </a:pPr>
            <a:r>
              <a:rPr lang="de-AT" dirty="0" err="1"/>
              <a:t>Uvm</a:t>
            </a:r>
            <a:r>
              <a:rPr lang="de-AT" dirty="0"/>
              <a:t>.</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5</a:t>
            </a:fld>
            <a:endParaRPr lang="de-AT">
              <a:solidFill>
                <a:srgbClr val="000000"/>
              </a:solidFill>
            </a:endParaRPr>
          </a:p>
        </p:txBody>
      </p:sp>
    </p:spTree>
    <p:extLst>
      <p:ext uri="{BB962C8B-B14F-4D97-AF65-F5344CB8AC3E}">
        <p14:creationId xmlns:p14="http://schemas.microsoft.com/office/powerpoint/2010/main" val="28280458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Bilanzierung</a:t>
            </a:r>
            <a:br>
              <a:rPr lang="de-AT" dirty="0"/>
            </a:br>
            <a:endParaRPr lang="de-AT" dirty="0"/>
          </a:p>
          <a:p>
            <a:pPr lvl="1"/>
            <a:r>
              <a:rPr lang="de-AT" dirty="0"/>
              <a:t>Notwendige Aufzeichnungen</a:t>
            </a:r>
            <a:br>
              <a:rPr lang="de-AT" dirty="0"/>
            </a:br>
            <a:endParaRPr lang="de-AT" dirty="0"/>
          </a:p>
          <a:p>
            <a:pPr lvl="2"/>
            <a:r>
              <a:rPr lang="de-AT" dirty="0"/>
              <a:t>Erfassung sämtlicher Einnahmen und Ausgaben</a:t>
            </a:r>
          </a:p>
          <a:p>
            <a:pPr marL="1371600" lvl="3" indent="0">
              <a:buNone/>
            </a:pPr>
            <a:r>
              <a:rPr lang="de-AT" sz="1400" dirty="0"/>
              <a:t>- Besondere Vorschriften für die Aufzeichnung der Bareinnahmen</a:t>
            </a:r>
            <a:br>
              <a:rPr lang="de-AT" sz="1400" dirty="0"/>
            </a:br>
            <a:r>
              <a:rPr lang="de-AT" sz="1400" dirty="0"/>
              <a:t>  Barbewegungsverordnung </a:t>
            </a:r>
          </a:p>
          <a:p>
            <a:pPr lvl="2"/>
            <a:r>
              <a:rPr lang="de-AT" dirty="0"/>
              <a:t>Kassabuch</a:t>
            </a:r>
          </a:p>
          <a:p>
            <a:pPr lvl="2"/>
            <a:r>
              <a:rPr lang="de-AT" dirty="0"/>
              <a:t>Wareneingangsbuch</a:t>
            </a:r>
          </a:p>
          <a:p>
            <a:pPr lvl="2"/>
            <a:r>
              <a:rPr lang="de-AT" dirty="0"/>
              <a:t>Anlagenverzeichnis</a:t>
            </a:r>
          </a:p>
          <a:p>
            <a:pPr lvl="2"/>
            <a:r>
              <a:rPr lang="de-AT" dirty="0"/>
              <a:t>Grundstücks-, Anbau- und Ernteverzeichnis, Vieh- und Naturalregister (VO vom 2. 2. 1962, </a:t>
            </a:r>
            <a:r>
              <a:rPr lang="de-AT" dirty="0" err="1"/>
              <a:t>BGBl</a:t>
            </a:r>
            <a:r>
              <a:rPr lang="de-AT" dirty="0"/>
              <a:t> 51/1962)</a:t>
            </a:r>
          </a:p>
          <a:p>
            <a:pPr lvl="2"/>
            <a:r>
              <a:rPr lang="de-AT" dirty="0"/>
              <a:t>Bestandsaufnahme (Inventur)</a:t>
            </a:r>
            <a:br>
              <a:rPr lang="de-AT" dirty="0"/>
            </a:br>
            <a:endParaRPr lang="de-AT" dirty="0"/>
          </a:p>
          <a:p>
            <a:pPr lvl="1"/>
            <a:r>
              <a:rPr lang="de-AT" dirty="0"/>
              <a:t>Alle Eintragungen haben bis spätestens zum 15. des zweitfolgenden Monats zu erfolgen</a:t>
            </a:r>
          </a:p>
          <a:p>
            <a:pPr lvl="2"/>
            <a:endParaRPr lang="de-AT" dirty="0"/>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50</a:t>
            </a:fld>
            <a:endParaRPr lang="de-AT"/>
          </a:p>
        </p:txBody>
      </p:sp>
    </p:spTree>
    <p:extLst>
      <p:ext uri="{BB962C8B-B14F-4D97-AF65-F5344CB8AC3E}">
        <p14:creationId xmlns:p14="http://schemas.microsoft.com/office/powerpoint/2010/main" val="5015338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Bilanzierung</a:t>
            </a:r>
            <a:br>
              <a:rPr lang="de-AT" dirty="0"/>
            </a:br>
            <a:endParaRPr lang="de-AT" dirty="0"/>
          </a:p>
          <a:p>
            <a:pPr lvl="1"/>
            <a:r>
              <a:rPr lang="de-AT" dirty="0"/>
              <a:t>Notwendige Aufzeichnungen</a:t>
            </a:r>
            <a:br>
              <a:rPr lang="de-AT" dirty="0"/>
            </a:br>
            <a:endParaRPr lang="de-AT" dirty="0"/>
          </a:p>
          <a:p>
            <a:pPr lvl="2"/>
            <a:r>
              <a:rPr lang="de-AT" dirty="0"/>
              <a:t>Aufzeichnungen sind vollständig, richtig, zeitgerecht und geordnet vorzunehmen</a:t>
            </a:r>
          </a:p>
          <a:p>
            <a:pPr lvl="2"/>
            <a:r>
              <a:rPr lang="de-AT" dirty="0"/>
              <a:t>Bücher und Aufzeichnungen müssen einem sachverständigen Dritten innerhalb angemessener Zeit einen Überblick über die Geschäftsvorfälle vermitteln können.</a:t>
            </a:r>
          </a:p>
          <a:p>
            <a:pPr lvl="2"/>
            <a:r>
              <a:rPr lang="de-AT" dirty="0"/>
              <a:t>Grundsatz der Bilanzidentität, der Bilanzkontinuität, der Bilanzwahrheit und der Bilanzklarheit</a:t>
            </a:r>
          </a:p>
          <a:p>
            <a:pPr lvl="2"/>
            <a:r>
              <a:rPr lang="de-AT" dirty="0"/>
              <a:t>Regelungen in §§ 125 – 132 BAO</a:t>
            </a:r>
          </a:p>
          <a:p>
            <a:pPr lvl="2"/>
            <a:endParaRPr lang="de-AT" dirty="0"/>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51</a:t>
            </a:fld>
            <a:endParaRPr lang="de-AT"/>
          </a:p>
        </p:txBody>
      </p:sp>
    </p:spTree>
    <p:extLst>
      <p:ext uri="{BB962C8B-B14F-4D97-AF65-F5344CB8AC3E}">
        <p14:creationId xmlns:p14="http://schemas.microsoft.com/office/powerpoint/2010/main" val="1571334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p:txBody>
          <a:bodyPr/>
          <a:lstStyle/>
          <a:p>
            <a:r>
              <a:rPr lang="de-AT" dirty="0"/>
              <a:t>Bilanzierung</a:t>
            </a:r>
          </a:p>
          <a:p>
            <a:pPr lvl="1"/>
            <a:endParaRPr lang="de-AT" dirty="0"/>
          </a:p>
          <a:p>
            <a:pPr lvl="1"/>
            <a:r>
              <a:rPr lang="de-AT" dirty="0"/>
              <a:t>Beispiele:</a:t>
            </a:r>
          </a:p>
          <a:p>
            <a:pPr lvl="2"/>
            <a:r>
              <a:rPr lang="de-AT" dirty="0"/>
              <a:t>Kauf von 2000 l Diesel</a:t>
            </a:r>
            <a:br>
              <a:rPr lang="de-AT" dirty="0"/>
            </a:br>
            <a:r>
              <a:rPr lang="de-AT" dirty="0"/>
              <a:t>	- Lieferung am 23. 12. 2013</a:t>
            </a:r>
            <a:br>
              <a:rPr lang="de-AT" dirty="0"/>
            </a:br>
            <a:r>
              <a:rPr lang="de-AT" dirty="0"/>
              <a:t>	- Rechnung langt am 30. 12. 2013 mit Rechnungsdatum </a:t>
            </a:r>
            <a:br>
              <a:rPr lang="de-AT" dirty="0"/>
            </a:br>
            <a:r>
              <a:rPr lang="de-AT" dirty="0"/>
              <a:t>	  27. 12. 2013 ein</a:t>
            </a:r>
            <a:br>
              <a:rPr lang="de-AT" dirty="0"/>
            </a:br>
            <a:r>
              <a:rPr lang="de-AT" dirty="0"/>
              <a:t>	- Zahlung erfolgt am 3. 1. 2014</a:t>
            </a:r>
            <a:br>
              <a:rPr lang="de-AT" dirty="0"/>
            </a:br>
            <a:endParaRPr lang="de-AT" dirty="0"/>
          </a:p>
          <a:p>
            <a:pPr lvl="2"/>
            <a:r>
              <a:rPr lang="de-AT" dirty="0"/>
              <a:t>Maßgeblich ist die Lieferung / Rechnungslegung -&gt; Wirksamkeit des Aufwandes daher grundsätzlich im Jahresabschluss für das Jahr 2013</a:t>
            </a:r>
          </a:p>
          <a:p>
            <a:pPr lvl="2"/>
            <a:r>
              <a:rPr lang="de-AT" dirty="0"/>
              <a:t>Jedoch Berücksichtigung des am 31. 12. 2013 vorhandenen Vorrates an Diesel</a:t>
            </a:r>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52</a:t>
            </a:fld>
            <a:endParaRPr lang="de-AT"/>
          </a:p>
        </p:txBody>
      </p:sp>
    </p:spTree>
    <p:extLst>
      <p:ext uri="{BB962C8B-B14F-4D97-AF65-F5344CB8AC3E}">
        <p14:creationId xmlns:p14="http://schemas.microsoft.com/office/powerpoint/2010/main" val="17747239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a:xfrm>
            <a:off x="323850" y="1700808"/>
            <a:ext cx="8496622" cy="4680520"/>
          </a:xfrm>
        </p:spPr>
        <p:txBody>
          <a:bodyPr/>
          <a:lstStyle/>
          <a:p>
            <a:pPr marL="0" indent="0" algn="ctr">
              <a:buNone/>
            </a:pPr>
            <a:r>
              <a:rPr lang="de-AT" dirty="0"/>
              <a:t>Bilanz zum 31. 12. 20xx</a:t>
            </a:r>
          </a:p>
          <a:p>
            <a:pPr marL="0" indent="0" algn="ctr">
              <a:buNone/>
            </a:pPr>
            <a:endParaRPr lang="de-AT" dirty="0"/>
          </a:p>
          <a:p>
            <a:pPr lvl="1"/>
            <a:endParaRPr lang="de-AT" dirty="0"/>
          </a:p>
          <a:p>
            <a:pPr lvl="1"/>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53</a:t>
            </a:fld>
            <a:endParaRPr lang="de-AT"/>
          </a:p>
        </p:txBody>
      </p:sp>
      <p:graphicFrame>
        <p:nvGraphicFramePr>
          <p:cNvPr id="5" name="Tabelle 4"/>
          <p:cNvGraphicFramePr>
            <a:graphicFrameLocks noGrp="1"/>
          </p:cNvGraphicFramePr>
          <p:nvPr>
            <p:extLst>
              <p:ext uri="{D42A27DB-BD31-4B8C-83A1-F6EECF244321}">
                <p14:modId xmlns:p14="http://schemas.microsoft.com/office/powerpoint/2010/main" val="4019982008"/>
              </p:ext>
            </p:extLst>
          </p:nvPr>
        </p:nvGraphicFramePr>
        <p:xfrm>
          <a:off x="395536" y="2132856"/>
          <a:ext cx="8352928" cy="3708400"/>
        </p:xfrm>
        <a:graphic>
          <a:graphicData uri="http://schemas.openxmlformats.org/drawingml/2006/table">
            <a:tbl>
              <a:tblPr firstRow="1" bandRow="1">
                <a:tableStyleId>{F5AB1C69-6EDB-4FF4-983F-18BD219EF322}</a:tableStyleId>
              </a:tblPr>
              <a:tblGrid>
                <a:gridCol w="295232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2952328">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tblGrid>
              <a:tr h="370840">
                <a:tc>
                  <a:txBody>
                    <a:bodyPr/>
                    <a:lstStyle/>
                    <a:p>
                      <a:r>
                        <a:rPr lang="de-AT" dirty="0">
                          <a:solidFill>
                            <a:schemeClr val="tx1"/>
                          </a:solidFill>
                        </a:rPr>
                        <a:t>Aktiva</a:t>
                      </a:r>
                    </a:p>
                  </a:txBody>
                  <a:tcPr>
                    <a:lnB w="12700" cap="flat" cmpd="sng" algn="ctr">
                      <a:solidFill>
                        <a:schemeClr val="tx1"/>
                      </a:solidFill>
                      <a:prstDash val="solid"/>
                      <a:round/>
                      <a:headEnd type="none" w="med" len="med"/>
                      <a:tailEnd type="none" w="med" len="med"/>
                    </a:lnB>
                  </a:tcPr>
                </a:tc>
                <a:tc>
                  <a:txBody>
                    <a:bodyPr/>
                    <a:lstStyle/>
                    <a:p>
                      <a:endParaRPr lang="de-AT"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de-AT"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Passiva</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de-AT" dirty="0">
                          <a:solidFill>
                            <a:schemeClr val="tx1"/>
                          </a:solidFill>
                        </a:rPr>
                        <a:t>Bauten</a:t>
                      </a:r>
                    </a:p>
                  </a:txBody>
                  <a:tcPr>
                    <a:lnT w="12700" cap="flat" cmpd="sng" algn="ctr">
                      <a:solidFill>
                        <a:schemeClr val="tx1"/>
                      </a:solidFill>
                      <a:prstDash val="solid"/>
                      <a:round/>
                      <a:headEnd type="none" w="med" len="med"/>
                      <a:tailEnd type="none" w="med" len="med"/>
                    </a:lnT>
                  </a:tcPr>
                </a:tc>
                <a:tc>
                  <a:txBody>
                    <a:bodyPr/>
                    <a:lstStyle/>
                    <a:p>
                      <a:pPr algn="r"/>
                      <a:r>
                        <a:rPr lang="de-AT" dirty="0">
                          <a:solidFill>
                            <a:schemeClr val="tx1"/>
                          </a:solidFill>
                        </a:rPr>
                        <a:t>325</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de-AT" dirty="0">
                          <a:solidFill>
                            <a:schemeClr val="tx1"/>
                          </a:solidFill>
                        </a:rPr>
                        <a:t>Eigenkapital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380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de-AT" dirty="0">
                          <a:solidFill>
                            <a:schemeClr val="tx1"/>
                          </a:solidFill>
                        </a:rPr>
                        <a:t>Maschinen</a:t>
                      </a:r>
                    </a:p>
                  </a:txBody>
                  <a:tcPr>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121</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de-AT" b="1" dirty="0">
                          <a:solidFill>
                            <a:schemeClr val="tx1"/>
                          </a:solidFill>
                        </a:rPr>
                        <a:t>Summe Eigenkapital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380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de-AT" b="1" dirty="0">
                          <a:solidFill>
                            <a:schemeClr val="tx1"/>
                          </a:solidFill>
                        </a:rPr>
                        <a:t>Summe Anlagevermögen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446</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solidFill>
                            <a:schemeClr val="tx1"/>
                          </a:solidFill>
                        </a:rPr>
                        <a:t>Rückstellungen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de-AT" dirty="0">
                          <a:solidFill>
                            <a:schemeClr val="tx1"/>
                          </a:solidFill>
                        </a:rPr>
                        <a:t>Vorräte</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de-AT" dirty="0">
                          <a:solidFill>
                            <a:schemeClr val="tx1"/>
                          </a:solidFill>
                        </a:rPr>
                        <a:t>111</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AT" b="1" dirty="0">
                          <a:solidFill>
                            <a:schemeClr val="tx1"/>
                          </a:solidFill>
                        </a:rPr>
                        <a:t>Summe</a:t>
                      </a:r>
                      <a:r>
                        <a:rPr lang="de-AT" b="1" baseline="0" dirty="0">
                          <a:solidFill>
                            <a:schemeClr val="tx1"/>
                          </a:solidFill>
                        </a:rPr>
                        <a:t> Rückstellungen</a:t>
                      </a:r>
                      <a:endParaRPr lang="de-AT" b="1"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de-AT" dirty="0">
                          <a:solidFill>
                            <a:schemeClr val="tx1"/>
                          </a:solidFill>
                        </a:rPr>
                        <a:t>Forderungen</a:t>
                      </a:r>
                    </a:p>
                  </a:txBody>
                  <a:tcPr>
                    <a:lnT w="12700" cap="flat" cmpd="sng" algn="ctr">
                      <a:noFill/>
                      <a:prstDash val="solid"/>
                      <a:round/>
                      <a:headEnd type="none" w="med" len="med"/>
                      <a:tailEnd type="none" w="med" len="med"/>
                    </a:lnT>
                    <a:lnB w="12700" cmpd="sng">
                      <a:noFill/>
                    </a:lnB>
                  </a:tcPr>
                </a:tc>
                <a:tc>
                  <a:txBody>
                    <a:bodyPr/>
                    <a:lstStyle/>
                    <a:p>
                      <a:pPr algn="r"/>
                      <a:r>
                        <a:rPr lang="de-AT" dirty="0">
                          <a:solidFill>
                            <a:schemeClr val="tx1"/>
                          </a:solidFill>
                        </a:rPr>
                        <a:t>121</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tcPr>
                </a:tc>
                <a:tc>
                  <a:txBody>
                    <a:bodyPr/>
                    <a:lstStyle/>
                    <a:p>
                      <a:r>
                        <a:rPr lang="de-AT" dirty="0" err="1">
                          <a:solidFill>
                            <a:schemeClr val="tx1"/>
                          </a:solidFill>
                        </a:rPr>
                        <a:t>Verbindl</a:t>
                      </a:r>
                      <a:r>
                        <a:rPr lang="de-AT" dirty="0">
                          <a:solidFill>
                            <a:schemeClr val="tx1"/>
                          </a:solidFill>
                        </a:rPr>
                        <a:t>. </a:t>
                      </a:r>
                      <a:r>
                        <a:rPr lang="de-AT" dirty="0" err="1">
                          <a:solidFill>
                            <a:schemeClr val="tx1"/>
                          </a:solidFill>
                        </a:rPr>
                        <a:t>gg</a:t>
                      </a:r>
                      <a:r>
                        <a:rPr lang="de-AT" dirty="0">
                          <a:solidFill>
                            <a:schemeClr val="tx1"/>
                          </a:solidFill>
                        </a:rPr>
                        <a:t>. </a:t>
                      </a:r>
                      <a:r>
                        <a:rPr lang="de-AT" dirty="0" err="1">
                          <a:solidFill>
                            <a:schemeClr val="tx1"/>
                          </a:solidFill>
                        </a:rPr>
                        <a:t>Kreditinst</a:t>
                      </a:r>
                      <a:r>
                        <a:rPr lang="de-AT" dirty="0">
                          <a:solidFill>
                            <a:schemeClr val="tx1"/>
                          </a:solidFill>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a:r>
                        <a:rPr lang="de-AT" dirty="0">
                          <a:solidFill>
                            <a:schemeClr val="tx1"/>
                          </a:solidFill>
                        </a:rPr>
                        <a:t>283</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370840">
                <a:tc>
                  <a:txBody>
                    <a:bodyPr/>
                    <a:lstStyle/>
                    <a:p>
                      <a:r>
                        <a:rPr lang="de-AT" dirty="0">
                          <a:solidFill>
                            <a:schemeClr val="tx1"/>
                          </a:solidFill>
                        </a:rPr>
                        <a:t>Guthaben bei </a:t>
                      </a:r>
                      <a:r>
                        <a:rPr lang="de-AT" dirty="0" err="1">
                          <a:solidFill>
                            <a:schemeClr val="tx1"/>
                          </a:solidFill>
                        </a:rPr>
                        <a:t>Kreditinst</a:t>
                      </a:r>
                      <a:r>
                        <a:rPr lang="de-AT" dirty="0">
                          <a:solidFill>
                            <a:schemeClr val="tx1"/>
                          </a:solidFill>
                        </a:rPr>
                        <a:t>.</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31</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solidFill>
                            <a:schemeClr val="tx1"/>
                          </a:solidFill>
                        </a:rPr>
                        <a:t>Lieferverbindlichkeiten</a:t>
                      </a:r>
                    </a:p>
                  </a:txBody>
                  <a:tcPr>
                    <a:lnL w="12700" cap="flat" cmpd="sng" algn="ctr">
                      <a:solidFill>
                        <a:schemeClr val="tx1"/>
                      </a:solidFill>
                      <a:prstDash val="solid"/>
                      <a:round/>
                      <a:headEnd type="none" w="med" len="med"/>
                      <a:tailEnd type="none" w="med" len="med"/>
                    </a:lnL>
                  </a:tcPr>
                </a:tc>
                <a:tc>
                  <a:txBody>
                    <a:bodyPr/>
                    <a:lstStyle/>
                    <a:p>
                      <a:pPr algn="r"/>
                      <a:r>
                        <a:rPr lang="de-AT" dirty="0">
                          <a:solidFill>
                            <a:schemeClr val="tx1"/>
                          </a:solidFill>
                        </a:rPr>
                        <a:t>35</a:t>
                      </a:r>
                    </a:p>
                  </a:txBody>
                  <a:tcPr/>
                </a:tc>
                <a:extLst>
                  <a:ext uri="{0D108BD9-81ED-4DB2-BD59-A6C34878D82A}">
                    <a16:rowId xmlns:a16="http://schemas.microsoft.com/office/drawing/2014/main" val="10006"/>
                  </a:ext>
                </a:extLst>
              </a:tr>
              <a:tr h="370840">
                <a:tc>
                  <a:txBody>
                    <a:bodyPr/>
                    <a:lstStyle/>
                    <a:p>
                      <a:r>
                        <a:rPr lang="de-AT" b="1" dirty="0">
                          <a:solidFill>
                            <a:schemeClr val="tx1"/>
                          </a:solidFill>
                        </a:rPr>
                        <a:t>Summe Umlaufvermögen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263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dirty="0">
                          <a:solidFill>
                            <a:schemeClr val="tx1"/>
                          </a:solidFill>
                        </a:rPr>
                        <a:t>Sonst. Verbindlichkeiten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a:r>
                        <a:rPr lang="de-AT" dirty="0">
                          <a:solidFill>
                            <a:schemeClr val="tx1"/>
                          </a:solidFill>
                        </a:rPr>
                        <a:t>9</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de-AT" dirty="0">
                        <a:solidFill>
                          <a:schemeClr val="tx1"/>
                        </a:solidFill>
                      </a:endParaRPr>
                    </a:p>
                  </a:txBody>
                  <a:tcPr>
                    <a:lnT w="12700" cap="flat" cmpd="sng" algn="ctr">
                      <a:solidFill>
                        <a:schemeClr val="tx1"/>
                      </a:solidFill>
                      <a:prstDash val="solid"/>
                      <a:round/>
                      <a:headEnd type="none" w="med" len="med"/>
                      <a:tailEnd type="none" w="med" len="med"/>
                    </a:lnT>
                    <a:lnB w="12700" cmpd="sng">
                      <a:noFill/>
                    </a:lnB>
                  </a:tcPr>
                </a:tc>
                <a:tc>
                  <a:txBody>
                    <a:bodyPr/>
                    <a:lstStyle/>
                    <a:p>
                      <a:pPr algn="r"/>
                      <a:endParaRPr lang="de-AT"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a:txBody>
                    <a:bodyPr/>
                    <a:lstStyle/>
                    <a:p>
                      <a:r>
                        <a:rPr lang="de-AT" b="1" dirty="0">
                          <a:solidFill>
                            <a:schemeClr val="tx1"/>
                          </a:solidFill>
                        </a:rPr>
                        <a:t>Summe </a:t>
                      </a:r>
                      <a:r>
                        <a:rPr lang="de-AT" b="1" dirty="0" err="1">
                          <a:solidFill>
                            <a:schemeClr val="tx1"/>
                          </a:solidFill>
                        </a:rPr>
                        <a:t>Verbindlichk</a:t>
                      </a:r>
                      <a:r>
                        <a:rPr lang="de-AT" b="1" dirty="0">
                          <a:solidFill>
                            <a:schemeClr val="tx1"/>
                          </a:solidFill>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327</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r>
                        <a:rPr lang="de-AT" b="1" dirty="0">
                          <a:solidFill>
                            <a:schemeClr val="tx1"/>
                          </a:solidFill>
                        </a:rPr>
                        <a:t>Summe</a:t>
                      </a:r>
                      <a:r>
                        <a:rPr lang="de-AT" b="1" baseline="0" dirty="0">
                          <a:solidFill>
                            <a:schemeClr val="tx1"/>
                          </a:solidFill>
                        </a:rPr>
                        <a:t> Aktiva</a:t>
                      </a:r>
                      <a:endParaRPr lang="de-AT" b="1" dirty="0">
                        <a:solidFill>
                          <a:schemeClr val="tx1"/>
                        </a:solidFill>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dirty="0">
                          <a:solidFill>
                            <a:schemeClr val="tx1"/>
                          </a:solidFill>
                        </a:rPr>
                        <a:t>709</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b="1" u="none" baseline="0" dirty="0">
                          <a:solidFill>
                            <a:schemeClr val="tx1"/>
                          </a:solidFill>
                        </a:rPr>
                        <a:t>Summe Passiva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b="1" u="none" baseline="0" dirty="0">
                          <a:solidFill>
                            <a:schemeClr val="tx1"/>
                          </a:solidFill>
                        </a:rPr>
                        <a:t>709</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931219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Gewinnermittlung in der Landwirtschaft</a:t>
            </a:r>
          </a:p>
        </p:txBody>
      </p:sp>
      <p:sp>
        <p:nvSpPr>
          <p:cNvPr id="3" name="Inhaltsplatzhalter 2"/>
          <p:cNvSpPr>
            <a:spLocks noGrp="1"/>
          </p:cNvSpPr>
          <p:nvPr>
            <p:ph idx="1"/>
          </p:nvPr>
        </p:nvSpPr>
        <p:spPr>
          <a:xfrm>
            <a:off x="323850" y="1700808"/>
            <a:ext cx="8229600" cy="4608512"/>
          </a:xfrm>
        </p:spPr>
        <p:txBody>
          <a:bodyPr/>
          <a:lstStyle/>
          <a:p>
            <a:pPr marL="544513" lvl="1" indent="0">
              <a:buNone/>
            </a:pPr>
            <a:r>
              <a:rPr lang="de-AT" b="1" i="1" dirty="0"/>
              <a:t>Gewinn- und Verlustrechnung</a:t>
            </a:r>
          </a:p>
          <a:p>
            <a:pPr marL="544513" lvl="1" indent="0">
              <a:buNone/>
            </a:pPr>
            <a:r>
              <a:rPr lang="de-AT" dirty="0"/>
              <a:t>Produktverkäufe und Förderungen	549.000</a:t>
            </a:r>
          </a:p>
          <a:p>
            <a:pPr marL="544513" lvl="1" indent="0">
              <a:buNone/>
            </a:pPr>
            <a:r>
              <a:rPr lang="de-AT" dirty="0"/>
              <a:t>Bestandsveränderungen		  66.000</a:t>
            </a:r>
          </a:p>
          <a:p>
            <a:pPr marL="544513" lvl="1" indent="0">
              <a:buNone/>
            </a:pPr>
            <a:r>
              <a:rPr lang="de-AT" u="sng" dirty="0"/>
              <a:t>Sonst. </a:t>
            </a:r>
            <a:r>
              <a:rPr lang="de-AT" u="sng" dirty="0" err="1"/>
              <a:t>betriebl</a:t>
            </a:r>
            <a:r>
              <a:rPr lang="de-AT" u="sng" dirty="0"/>
              <a:t>. Erträge		  56.000</a:t>
            </a:r>
          </a:p>
          <a:p>
            <a:pPr marL="544513" lvl="1" indent="0">
              <a:buNone/>
            </a:pPr>
            <a:r>
              <a:rPr lang="de-AT" i="1" dirty="0"/>
              <a:t>Summe der Erträge			671.000</a:t>
            </a:r>
          </a:p>
          <a:p>
            <a:pPr marL="544513" lvl="1" indent="0">
              <a:buNone/>
            </a:pPr>
            <a:r>
              <a:rPr lang="de-AT" dirty="0"/>
              <a:t>- Wareneinkauf			554.000</a:t>
            </a:r>
          </a:p>
          <a:p>
            <a:pPr marL="544513" lvl="1" indent="0">
              <a:buNone/>
            </a:pPr>
            <a:r>
              <a:rPr lang="de-AT" dirty="0"/>
              <a:t>- Bezogene Leistungen		    1.000</a:t>
            </a:r>
          </a:p>
          <a:p>
            <a:pPr marL="544513" lvl="1" indent="0">
              <a:buNone/>
            </a:pPr>
            <a:r>
              <a:rPr lang="de-AT" dirty="0"/>
              <a:t>- Anlagenabschreibungen		  30.000</a:t>
            </a:r>
          </a:p>
          <a:p>
            <a:pPr marL="544513" lvl="1" indent="0">
              <a:buNone/>
            </a:pPr>
            <a:r>
              <a:rPr lang="de-AT" dirty="0"/>
              <a:t>- Sonst. betr. Aufwand		  45.000</a:t>
            </a:r>
            <a:br>
              <a:rPr lang="de-AT" u="sng" dirty="0"/>
            </a:br>
            <a:r>
              <a:rPr lang="de-AT" u="sng" dirty="0"/>
              <a:t>- Zinsen für Kredite			  16.000</a:t>
            </a:r>
          </a:p>
          <a:p>
            <a:pPr marL="544513" lvl="1" indent="0">
              <a:buNone/>
            </a:pPr>
            <a:r>
              <a:rPr lang="de-AT" i="1" u="sng" dirty="0"/>
              <a:t>Summe der Ausgaben		646.000</a:t>
            </a:r>
          </a:p>
          <a:p>
            <a:pPr marL="544513" lvl="1" indent="0">
              <a:buNone/>
            </a:pPr>
            <a:r>
              <a:rPr lang="de-AT" b="1" u="dbl" dirty="0"/>
              <a:t>Gewinn				</a:t>
            </a:r>
            <a:r>
              <a:rPr lang="de-AT" b="1" u="dbl"/>
              <a:t>  25.000</a:t>
            </a:r>
            <a:endParaRPr lang="de-AT" b="1" u="dbl"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54</a:t>
            </a:fld>
            <a:endParaRPr lang="de-AT"/>
          </a:p>
        </p:txBody>
      </p:sp>
    </p:spTree>
    <p:extLst>
      <p:ext uri="{BB962C8B-B14F-4D97-AF65-F5344CB8AC3E}">
        <p14:creationId xmlns:p14="http://schemas.microsoft.com/office/powerpoint/2010/main" val="19175818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Wechsel der Gewinnermittlung</a:t>
            </a:r>
          </a:p>
        </p:txBody>
      </p:sp>
      <p:sp>
        <p:nvSpPr>
          <p:cNvPr id="3" name="Inhaltsplatzhalter 2"/>
          <p:cNvSpPr>
            <a:spLocks noGrp="1"/>
          </p:cNvSpPr>
          <p:nvPr>
            <p:ph idx="1"/>
          </p:nvPr>
        </p:nvSpPr>
        <p:spPr/>
        <p:txBody>
          <a:bodyPr/>
          <a:lstStyle/>
          <a:p>
            <a:r>
              <a:rPr lang="de-AT" dirty="0"/>
              <a:t>Wechsel der Gewinnermittlung kann zur Notwendigkeit der Ermittlung eines Übergangsergebnisses führen</a:t>
            </a:r>
            <a:br>
              <a:rPr lang="de-AT" dirty="0"/>
            </a:br>
            <a:endParaRPr lang="de-AT" dirty="0"/>
          </a:p>
          <a:p>
            <a:r>
              <a:rPr lang="de-AT" dirty="0"/>
              <a:t>Damit soll verhindert werden, dass Einnahmen und Ausgaben doppelt oder gar nicht erfasst werden</a:t>
            </a:r>
            <a:br>
              <a:rPr lang="de-AT" dirty="0"/>
            </a:br>
            <a:endParaRPr lang="de-AT" dirty="0"/>
          </a:p>
          <a:p>
            <a:r>
              <a:rPr lang="de-AT" dirty="0"/>
              <a:t>Keine Übergangsergebnisermittlung laut Gesetz bei Wechsel zwischen Voll- und Teilpauschalierung und umgekehrt</a:t>
            </a:r>
            <a:br>
              <a:rPr lang="de-AT" dirty="0"/>
            </a:br>
            <a:endParaRPr lang="de-AT" dirty="0"/>
          </a:p>
          <a:p>
            <a:r>
              <a:rPr lang="de-AT" dirty="0"/>
              <a:t>Übergangsgewinn ist sofort voll zu versteuern</a:t>
            </a:r>
            <a:br>
              <a:rPr lang="de-AT" dirty="0"/>
            </a:br>
            <a:endParaRPr lang="de-AT" dirty="0"/>
          </a:p>
          <a:p>
            <a:r>
              <a:rPr lang="de-AT" dirty="0"/>
              <a:t>Übergangsverlust ist auf sieben Jahre zu verteilen</a:t>
            </a:r>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55</a:t>
            </a:fld>
            <a:endParaRPr lang="de-AT"/>
          </a:p>
        </p:txBody>
      </p:sp>
    </p:spTree>
    <p:extLst>
      <p:ext uri="{BB962C8B-B14F-4D97-AF65-F5344CB8AC3E}">
        <p14:creationId xmlns:p14="http://schemas.microsoft.com/office/powerpoint/2010/main" val="3144435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Wechsel der Gewinnermittlung</a:t>
            </a:r>
          </a:p>
        </p:txBody>
      </p:sp>
      <p:sp>
        <p:nvSpPr>
          <p:cNvPr id="3" name="Inhaltsplatzhalter 2"/>
          <p:cNvSpPr>
            <a:spLocks noGrp="1"/>
          </p:cNvSpPr>
          <p:nvPr>
            <p:ph idx="1"/>
          </p:nvPr>
        </p:nvSpPr>
        <p:spPr/>
        <p:txBody>
          <a:bodyPr/>
          <a:lstStyle/>
          <a:p>
            <a:r>
              <a:rPr lang="de-AT" dirty="0"/>
              <a:t>Übergangsgewinn entsteht </a:t>
            </a:r>
            <a:r>
              <a:rPr lang="de-AT" dirty="0" err="1"/>
              <a:t>iA</a:t>
            </a:r>
            <a:r>
              <a:rPr lang="de-AT" dirty="0"/>
              <a:t> bei Wechsel von</a:t>
            </a:r>
          </a:p>
          <a:p>
            <a:pPr lvl="1"/>
            <a:r>
              <a:rPr lang="de-AT" dirty="0"/>
              <a:t>Teilpauschalierung zur Bilanzierung</a:t>
            </a:r>
          </a:p>
          <a:p>
            <a:pPr lvl="1"/>
            <a:r>
              <a:rPr lang="de-AT" dirty="0"/>
              <a:t>Einnahmen-Ausgaben-Rechnung zur Bilanzierung</a:t>
            </a:r>
            <a:br>
              <a:rPr lang="de-AT" dirty="0"/>
            </a:br>
            <a:endParaRPr lang="de-AT" dirty="0"/>
          </a:p>
          <a:p>
            <a:r>
              <a:rPr lang="de-AT" dirty="0"/>
              <a:t>Übergangsverlust entsteht </a:t>
            </a:r>
            <a:r>
              <a:rPr lang="de-AT" dirty="0" err="1"/>
              <a:t>iA</a:t>
            </a:r>
            <a:r>
              <a:rPr lang="de-AT" dirty="0"/>
              <a:t> bei Wechsel von</a:t>
            </a:r>
          </a:p>
          <a:p>
            <a:pPr lvl="1"/>
            <a:r>
              <a:rPr lang="de-AT" dirty="0"/>
              <a:t>Bilanzierung zur Teilpauschalierung</a:t>
            </a:r>
          </a:p>
          <a:p>
            <a:pPr lvl="1"/>
            <a:r>
              <a:rPr lang="de-AT" dirty="0"/>
              <a:t>Bilanzierung zur Einnahmen-Ausgaben-Rechnung</a:t>
            </a:r>
            <a:br>
              <a:rPr lang="de-AT" dirty="0"/>
            </a:br>
            <a:endParaRPr lang="de-AT" dirty="0"/>
          </a:p>
          <a:p>
            <a:r>
              <a:rPr lang="de-AT" dirty="0"/>
              <a:t>Kein Übergangsergebnis ist zu berechnen bei Wechsel von</a:t>
            </a:r>
          </a:p>
          <a:p>
            <a:pPr lvl="1"/>
            <a:r>
              <a:rPr lang="de-AT" dirty="0"/>
              <a:t>Teilpauschalierung zur Einnahmen-Ausgaben-Rechnung und umgekehrt</a:t>
            </a:r>
          </a:p>
          <a:p>
            <a:pPr lvl="1"/>
            <a:r>
              <a:rPr lang="de-AT" dirty="0"/>
              <a:t>Vollpauschalierung zur Bilanzierung und umgekehrt</a:t>
            </a:r>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56</a:t>
            </a:fld>
            <a:endParaRPr lang="de-AT"/>
          </a:p>
        </p:txBody>
      </p:sp>
    </p:spTree>
    <p:extLst>
      <p:ext uri="{BB962C8B-B14F-4D97-AF65-F5344CB8AC3E}">
        <p14:creationId xmlns:p14="http://schemas.microsoft.com/office/powerpoint/2010/main" val="22945723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Wechsel der Gewinnermittlung</a:t>
            </a:r>
          </a:p>
        </p:txBody>
      </p:sp>
      <p:sp>
        <p:nvSpPr>
          <p:cNvPr id="3" name="Inhaltsplatzhalter 2"/>
          <p:cNvSpPr>
            <a:spLocks noGrp="1"/>
          </p:cNvSpPr>
          <p:nvPr>
            <p:ph idx="1"/>
          </p:nvPr>
        </p:nvSpPr>
        <p:spPr/>
        <p:txBody>
          <a:bodyPr/>
          <a:lstStyle/>
          <a:p>
            <a:r>
              <a:rPr lang="de-AT" dirty="0"/>
              <a:t>Beispiel </a:t>
            </a:r>
          </a:p>
          <a:p>
            <a:pPr lvl="1"/>
            <a:r>
              <a:rPr lang="de-AT" dirty="0"/>
              <a:t>Wechsel von Einnahmen-Ausgaben-Rechnung zu Bilanzierung</a:t>
            </a:r>
            <a:br>
              <a:rPr lang="de-AT" dirty="0"/>
            </a:br>
            <a:endParaRPr lang="de-AT" dirty="0"/>
          </a:p>
          <a:p>
            <a:pPr marL="544513" lvl="1" indent="0">
              <a:buNone/>
            </a:pPr>
            <a:r>
              <a:rPr lang="de-AT" dirty="0"/>
              <a:t>	Vorräte				  85.000</a:t>
            </a:r>
          </a:p>
          <a:p>
            <a:pPr marL="544513" lvl="1" indent="0">
              <a:buNone/>
            </a:pPr>
            <a:r>
              <a:rPr lang="de-AT" dirty="0"/>
              <a:t>	Kundenforderungen (netto)	  47.000</a:t>
            </a:r>
          </a:p>
          <a:p>
            <a:pPr marL="544513" lvl="1" indent="0">
              <a:buNone/>
            </a:pPr>
            <a:r>
              <a:rPr lang="de-AT" dirty="0"/>
              <a:t>	Sonstige Forderungen (netto)	  14.000		  146.000</a:t>
            </a:r>
          </a:p>
          <a:p>
            <a:pPr marL="544513" lvl="1" indent="0">
              <a:buNone/>
            </a:pPr>
            <a:r>
              <a:rPr lang="de-AT" dirty="0"/>
              <a:t>	Rückstellungen			-   5.000</a:t>
            </a:r>
          </a:p>
          <a:p>
            <a:pPr marL="544513" lvl="1" indent="0">
              <a:buNone/>
            </a:pPr>
            <a:r>
              <a:rPr lang="de-AT" dirty="0"/>
              <a:t>	Lieferverbindlichkeiten		- 62.000</a:t>
            </a:r>
          </a:p>
          <a:p>
            <a:pPr marL="544513" lvl="1" indent="0">
              <a:buNone/>
            </a:pPr>
            <a:r>
              <a:rPr lang="de-AT" dirty="0"/>
              <a:t>	</a:t>
            </a:r>
            <a:r>
              <a:rPr lang="de-AT" u="sng" dirty="0"/>
              <a:t>Sonstige Verbindlichkeiten		- 16.000		-   83.000</a:t>
            </a:r>
          </a:p>
          <a:p>
            <a:pPr marL="544513" lvl="1" indent="0">
              <a:buNone/>
            </a:pPr>
            <a:r>
              <a:rPr lang="de-AT" dirty="0"/>
              <a:t>	</a:t>
            </a:r>
            <a:r>
              <a:rPr lang="de-AT" b="1" u="dbl" dirty="0"/>
              <a:t>Übergangsgewinn				    63.000</a:t>
            </a:r>
          </a:p>
          <a:p>
            <a:pPr marL="544513" lvl="1" indent="0">
              <a:buNone/>
            </a:pPr>
            <a:endParaRPr lang="de-AT" dirty="0"/>
          </a:p>
          <a:p>
            <a:pPr lvl="1"/>
            <a:r>
              <a:rPr lang="de-AT" dirty="0"/>
              <a:t>Beim Wechsel von Bilanzierung zur Einnahmen-Ausgaben-Rechnung ergibt sich in diesem Fall ein Übergangsverlust von € 63.000,--</a:t>
            </a:r>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57</a:t>
            </a:fld>
            <a:endParaRPr lang="de-AT"/>
          </a:p>
        </p:txBody>
      </p:sp>
    </p:spTree>
    <p:extLst>
      <p:ext uri="{BB962C8B-B14F-4D97-AF65-F5344CB8AC3E}">
        <p14:creationId xmlns:p14="http://schemas.microsoft.com/office/powerpoint/2010/main" val="12290330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 von Anlagevermögen</a:t>
            </a:r>
          </a:p>
        </p:txBody>
      </p:sp>
      <p:sp>
        <p:nvSpPr>
          <p:cNvPr id="3" name="Inhaltsplatzhalter 2"/>
          <p:cNvSpPr>
            <a:spLocks noGrp="1"/>
          </p:cNvSpPr>
          <p:nvPr>
            <p:ph idx="1"/>
          </p:nvPr>
        </p:nvSpPr>
        <p:spPr/>
        <p:txBody>
          <a:bodyPr/>
          <a:lstStyle/>
          <a:p>
            <a:r>
              <a:rPr lang="de-AT" dirty="0"/>
              <a:t>Definition des Anlagevermögens</a:t>
            </a:r>
          </a:p>
          <a:p>
            <a:endParaRPr lang="de-AT" dirty="0"/>
          </a:p>
          <a:p>
            <a:pPr lvl="1"/>
            <a:r>
              <a:rPr lang="de-AT" dirty="0"/>
              <a:t>Gegenstände, die bestimmt sind, dauernd dem Geschäftsbetrieb zu dienen. Dauernd heißt, dass ein Wirtschaftsgut während seiner betriebsgewöhnlichen Nutzungsdauer oder zumindest eines größeren Zeitraumes davon dem Geschäftsbetrieb dient. … Wirtschaftsgüter, deren betriebsgewöhnliche Nutzungsdauer erfahrungsgemäß nicht länger als ein Jahr ist, können nicht zum Anlagevermögen gerechnet werden. </a:t>
            </a:r>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58</a:t>
            </a:fld>
            <a:endParaRPr lang="de-AT"/>
          </a:p>
        </p:txBody>
      </p:sp>
    </p:spTree>
    <p:extLst>
      <p:ext uri="{BB962C8B-B14F-4D97-AF65-F5344CB8AC3E}">
        <p14:creationId xmlns:p14="http://schemas.microsoft.com/office/powerpoint/2010/main" val="7652721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 von Anlagevermögen</a:t>
            </a:r>
          </a:p>
        </p:txBody>
      </p:sp>
      <p:sp>
        <p:nvSpPr>
          <p:cNvPr id="3" name="Inhaltsplatzhalter 2"/>
          <p:cNvSpPr>
            <a:spLocks noGrp="1"/>
          </p:cNvSpPr>
          <p:nvPr>
            <p:ph idx="1"/>
          </p:nvPr>
        </p:nvSpPr>
        <p:spPr/>
        <p:txBody>
          <a:bodyPr/>
          <a:lstStyle/>
          <a:p>
            <a:r>
              <a:rPr lang="de-AT" dirty="0"/>
              <a:t>Bewertung erfolgt grundsätzlich mit den Anschaffungs- bzw. Herstellungskosten vermindert um die jährliche Abschreibung</a:t>
            </a:r>
            <a:br>
              <a:rPr lang="de-AT" dirty="0"/>
            </a:br>
            <a:endParaRPr lang="de-AT" dirty="0"/>
          </a:p>
          <a:p>
            <a:r>
              <a:rPr lang="de-AT" dirty="0"/>
              <a:t>Anschaffungskosten setzen sich aus dem direkten Kaufpreis und den Anschaffungsnebenkosten zusammen </a:t>
            </a:r>
          </a:p>
          <a:p>
            <a:pPr lvl="1"/>
            <a:r>
              <a:rPr lang="de-AT" dirty="0"/>
              <a:t>z.B. Grunderwerbsteuer, Notarkosten, Transportkosten, etc.</a:t>
            </a:r>
            <a:br>
              <a:rPr lang="de-AT" dirty="0"/>
            </a:br>
            <a:endParaRPr lang="de-AT" dirty="0"/>
          </a:p>
          <a:p>
            <a:r>
              <a:rPr lang="de-AT" dirty="0"/>
              <a:t>Festlegung der Nutzungsdauer und damit der Höhe der jährlichen Abschreibung liegt grundsätzlich im Ermessen des Unternehmers</a:t>
            </a:r>
          </a:p>
          <a:p>
            <a:pPr lvl="1"/>
            <a:r>
              <a:rPr lang="de-AT" dirty="0"/>
              <a:t>Einflussfaktoren:	- Technische Nutzungsdauer</a:t>
            </a:r>
            <a:br>
              <a:rPr lang="de-AT" dirty="0"/>
            </a:br>
            <a:r>
              <a:rPr lang="de-AT" dirty="0"/>
              <a:t>			- Wirtschaftliche Nutzungsdauer</a:t>
            </a:r>
            <a:br>
              <a:rPr lang="de-AT" dirty="0"/>
            </a:br>
            <a:r>
              <a:rPr lang="de-AT" dirty="0"/>
              <a:t>			- Intensität der Nutzung</a:t>
            </a:r>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59</a:t>
            </a:fld>
            <a:endParaRPr lang="de-AT"/>
          </a:p>
        </p:txBody>
      </p:sp>
    </p:spTree>
    <p:extLst>
      <p:ext uri="{BB962C8B-B14F-4D97-AF65-F5344CB8AC3E}">
        <p14:creationId xmlns:p14="http://schemas.microsoft.com/office/powerpoint/2010/main" val="302406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pPr marL="0" indent="0">
              <a:buNone/>
            </a:pPr>
            <a:r>
              <a:rPr lang="de-AT" dirty="0"/>
              <a:t>Grundlage der Neubewertung:</a:t>
            </a:r>
          </a:p>
          <a:p>
            <a:pPr marL="0" indent="0">
              <a:buNone/>
            </a:pPr>
            <a:endParaRPr lang="de-AT" dirty="0"/>
          </a:p>
          <a:p>
            <a:pPr marL="0" indent="0">
              <a:buNone/>
            </a:pPr>
            <a:r>
              <a:rPr lang="de-AT" dirty="0"/>
              <a:t>Gesamtösterreichischer EHW + 10 %</a:t>
            </a:r>
          </a:p>
          <a:p>
            <a:pPr marL="0" indent="0">
              <a:buNone/>
            </a:pPr>
            <a:endParaRPr lang="de-AT" dirty="0"/>
          </a:p>
          <a:p>
            <a:pPr marL="0" indent="0">
              <a:buNone/>
            </a:pPr>
            <a:r>
              <a:rPr lang="de-AT" dirty="0"/>
              <a:t>Dazu soll:</a:t>
            </a:r>
          </a:p>
          <a:p>
            <a:pPr marL="0" indent="0">
              <a:buNone/>
            </a:pPr>
            <a:endParaRPr lang="de-AT" dirty="0"/>
          </a:p>
          <a:p>
            <a:pPr marL="0" indent="0">
              <a:buNone/>
            </a:pPr>
            <a:r>
              <a:rPr lang="de-AT" dirty="0"/>
              <a:t>83 % natürliche und wirtschaftliche Ertragsbedingungen</a:t>
            </a:r>
          </a:p>
          <a:p>
            <a:pPr marL="0" indent="0">
              <a:buNone/>
            </a:pPr>
            <a:r>
              <a:rPr lang="de-AT" dirty="0"/>
              <a:t>13 % öffentliche Gelder</a:t>
            </a:r>
          </a:p>
          <a:p>
            <a:pPr marL="0" indent="0">
              <a:buNone/>
            </a:pPr>
            <a:r>
              <a:rPr lang="de-AT" dirty="0"/>
              <a:t>4 % überdurchschnittliche Tierhaltung</a:t>
            </a:r>
          </a:p>
          <a:p>
            <a:pPr marL="0" indent="0">
              <a:buNone/>
            </a:pPr>
            <a:endParaRPr lang="de-AT" dirty="0"/>
          </a:p>
          <a:p>
            <a:pPr marL="0" indent="0">
              <a:buNone/>
            </a:pPr>
            <a:r>
              <a:rPr lang="de-AT" dirty="0"/>
              <a:t>beitragen!</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6</a:t>
            </a:fld>
            <a:endParaRPr lang="de-AT">
              <a:solidFill>
                <a:srgbClr val="000000"/>
              </a:solidFill>
            </a:endParaRPr>
          </a:p>
        </p:txBody>
      </p:sp>
    </p:spTree>
    <p:extLst>
      <p:ext uri="{BB962C8B-B14F-4D97-AF65-F5344CB8AC3E}">
        <p14:creationId xmlns:p14="http://schemas.microsoft.com/office/powerpoint/2010/main" val="631345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 von Anlagevermögen</a:t>
            </a:r>
          </a:p>
        </p:txBody>
      </p:sp>
      <p:sp>
        <p:nvSpPr>
          <p:cNvPr id="3" name="Inhaltsplatzhalter 2"/>
          <p:cNvSpPr>
            <a:spLocks noGrp="1"/>
          </p:cNvSpPr>
          <p:nvPr>
            <p:ph idx="1"/>
          </p:nvPr>
        </p:nvSpPr>
        <p:spPr/>
        <p:txBody>
          <a:bodyPr/>
          <a:lstStyle/>
          <a:p>
            <a:r>
              <a:rPr lang="de-AT" dirty="0"/>
              <a:t>Gesetzlich ist die Nutzungsdauer vorgegeben bei</a:t>
            </a:r>
          </a:p>
          <a:p>
            <a:pPr lvl="1"/>
            <a:r>
              <a:rPr lang="de-AT"/>
              <a:t>Gebäuden </a:t>
            </a:r>
            <a:r>
              <a:rPr lang="de-AT" dirty="0"/>
              <a:t>in Massivbauweise		33,3 Jahre</a:t>
            </a:r>
          </a:p>
          <a:p>
            <a:pPr lvl="1"/>
            <a:r>
              <a:rPr lang="de-AT" dirty="0"/>
              <a:t>Personenkraftwagen			  8    Jahre</a:t>
            </a:r>
          </a:p>
          <a:p>
            <a:pPr lvl="1"/>
            <a:endParaRPr lang="de-AT" dirty="0"/>
          </a:p>
          <a:p>
            <a:r>
              <a:rPr lang="de-AT" dirty="0"/>
              <a:t>Keine Anlagenabschreibung ist vorgesehen bei</a:t>
            </a:r>
          </a:p>
          <a:p>
            <a:pPr lvl="1"/>
            <a:r>
              <a:rPr lang="de-AT" dirty="0"/>
              <a:t>Grund und Boden</a:t>
            </a:r>
          </a:p>
          <a:p>
            <a:pPr lvl="1"/>
            <a:r>
              <a:rPr lang="de-AT" dirty="0"/>
              <a:t>Finanzanlagen</a:t>
            </a:r>
          </a:p>
          <a:p>
            <a:pPr lvl="1"/>
            <a:endParaRPr lang="de-AT" dirty="0"/>
          </a:p>
          <a:p>
            <a:r>
              <a:rPr lang="de-AT" dirty="0"/>
              <a:t>Sofortabschreibung bei geringwertigen Wirtschaftsgütern</a:t>
            </a:r>
          </a:p>
          <a:p>
            <a:pPr lvl="1"/>
            <a:r>
              <a:rPr lang="de-AT" dirty="0"/>
              <a:t>Anschaffungskosten bis € 400,--</a:t>
            </a:r>
          </a:p>
          <a:p>
            <a:pPr lvl="1"/>
            <a:endParaRPr lang="de-AT" dirty="0"/>
          </a:p>
          <a:p>
            <a:pPr lvl="1"/>
            <a:endParaRPr lang="de-AT" dirty="0"/>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60</a:t>
            </a:fld>
            <a:endParaRPr lang="de-AT"/>
          </a:p>
        </p:txBody>
      </p:sp>
    </p:spTree>
    <p:extLst>
      <p:ext uri="{BB962C8B-B14F-4D97-AF65-F5344CB8AC3E}">
        <p14:creationId xmlns:p14="http://schemas.microsoft.com/office/powerpoint/2010/main" val="13147588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 von Anlagevermögen</a:t>
            </a:r>
          </a:p>
        </p:txBody>
      </p:sp>
      <p:sp>
        <p:nvSpPr>
          <p:cNvPr id="3" name="Inhaltsplatzhalter 2"/>
          <p:cNvSpPr>
            <a:spLocks noGrp="1"/>
          </p:cNvSpPr>
          <p:nvPr>
            <p:ph idx="1"/>
          </p:nvPr>
        </p:nvSpPr>
        <p:spPr/>
        <p:txBody>
          <a:bodyPr/>
          <a:lstStyle/>
          <a:p>
            <a:r>
              <a:rPr lang="de-AT" dirty="0"/>
              <a:t>Beispiel – Anlagenverzeichnis</a:t>
            </a:r>
          </a:p>
          <a:p>
            <a:endParaRPr lang="de-AT" dirty="0"/>
          </a:p>
          <a:p>
            <a:endParaRPr lang="de-AT" dirty="0"/>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61</a:t>
            </a:fld>
            <a:endParaRPr lang="de-AT"/>
          </a:p>
        </p:txBody>
      </p:sp>
      <p:graphicFrame>
        <p:nvGraphicFramePr>
          <p:cNvPr id="5" name="Tabelle 4"/>
          <p:cNvGraphicFramePr>
            <a:graphicFrameLocks noGrp="1"/>
          </p:cNvGraphicFramePr>
          <p:nvPr>
            <p:extLst>
              <p:ext uri="{D42A27DB-BD31-4B8C-83A1-F6EECF244321}">
                <p14:modId xmlns:p14="http://schemas.microsoft.com/office/powerpoint/2010/main" val="2835017264"/>
              </p:ext>
            </p:extLst>
          </p:nvPr>
        </p:nvGraphicFramePr>
        <p:xfrm>
          <a:off x="323528" y="2242408"/>
          <a:ext cx="8568952" cy="3723640"/>
        </p:xfrm>
        <a:graphic>
          <a:graphicData uri="http://schemas.openxmlformats.org/drawingml/2006/table">
            <a:tbl>
              <a:tblPr firstRow="1" bandRow="1">
                <a:tableStyleId>{F5AB1C69-6EDB-4FF4-983F-18BD219EF322}</a:tableStyleId>
              </a:tblPr>
              <a:tblGrid>
                <a:gridCol w="122413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gridCol w="1224136">
                  <a:extLst>
                    <a:ext uri="{9D8B030D-6E8A-4147-A177-3AD203B41FA5}">
                      <a16:colId xmlns:a16="http://schemas.microsoft.com/office/drawing/2014/main" val="20006"/>
                    </a:ext>
                  </a:extLst>
                </a:gridCol>
              </a:tblGrid>
              <a:tr h="370840">
                <a:tc>
                  <a:txBody>
                    <a:bodyPr/>
                    <a:lstStyle/>
                    <a:p>
                      <a:r>
                        <a:rPr lang="de-AT" sz="1400" dirty="0">
                          <a:solidFill>
                            <a:schemeClr val="tx1"/>
                          </a:solidFill>
                        </a:rPr>
                        <a:t>Anl.-Gut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err="1">
                          <a:solidFill>
                            <a:schemeClr val="tx1"/>
                          </a:solidFill>
                        </a:rPr>
                        <a:t>Ansch</a:t>
                      </a:r>
                      <a:r>
                        <a:rPr lang="de-AT" sz="1400" dirty="0">
                          <a:solidFill>
                            <a:schemeClr val="tx1"/>
                          </a:solidFill>
                        </a:rPr>
                        <a:t>.-Dat.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err="1">
                          <a:solidFill>
                            <a:schemeClr val="tx1"/>
                          </a:solidFill>
                        </a:rPr>
                        <a:t>Ansch</a:t>
                      </a:r>
                      <a:r>
                        <a:rPr lang="de-AT" sz="1400" dirty="0">
                          <a:solidFill>
                            <a:schemeClr val="tx1"/>
                          </a:solidFill>
                        </a:rPr>
                        <a:t>.-K.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BW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err="1">
                          <a:solidFill>
                            <a:schemeClr val="tx1"/>
                          </a:solidFill>
                        </a:rPr>
                        <a:t>AfA</a:t>
                      </a: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BW 31.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7232">
                <a:tc>
                  <a:txBody>
                    <a:bodyPr/>
                    <a:lstStyle/>
                    <a:p>
                      <a:r>
                        <a:rPr lang="de-AT" sz="1400" dirty="0">
                          <a:solidFill>
                            <a:schemeClr val="tx1"/>
                          </a:solidFill>
                        </a:rPr>
                        <a:t>Traktor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18.</a:t>
                      </a:r>
                      <a:r>
                        <a:rPr lang="de-AT" sz="1400" baseline="0" dirty="0">
                          <a:solidFill>
                            <a:schemeClr val="tx1"/>
                          </a:solidFill>
                        </a:rPr>
                        <a:t> 10. 2011</a:t>
                      </a: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10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72.200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0464">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72.200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64.600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43696">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64.600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57.000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6928">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57.000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49.400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2168">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49.400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41.800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5400">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41.800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34.200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48632">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34.200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26.600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31864">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26.600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19.000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15096">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19.000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11.400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70336">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11.400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70336">
                <a:tc>
                  <a:txBody>
                    <a:bodyPr/>
                    <a:lstStyle/>
                    <a:p>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de-A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de-AT" sz="14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924453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 von Anlagevermögen</a:t>
            </a:r>
          </a:p>
        </p:txBody>
      </p:sp>
      <p:sp>
        <p:nvSpPr>
          <p:cNvPr id="3" name="Inhaltsplatzhalter 2"/>
          <p:cNvSpPr>
            <a:spLocks noGrp="1"/>
          </p:cNvSpPr>
          <p:nvPr>
            <p:ph idx="1"/>
          </p:nvPr>
        </p:nvSpPr>
        <p:spPr/>
        <p:txBody>
          <a:bodyPr/>
          <a:lstStyle/>
          <a:p>
            <a:r>
              <a:rPr lang="de-AT" dirty="0"/>
              <a:t>Nutzungsdauer kann durch Großreparaturen verlängert werden</a:t>
            </a:r>
          </a:p>
          <a:p>
            <a:pPr lvl="1"/>
            <a:r>
              <a:rPr lang="de-AT" dirty="0"/>
              <a:t>Kosten der Großreparatur sind zu aktivieren (</a:t>
            </a:r>
            <a:r>
              <a:rPr lang="de-AT" dirty="0" err="1"/>
              <a:t>zB</a:t>
            </a:r>
            <a:r>
              <a:rPr lang="de-AT" dirty="0"/>
              <a:t> Generalüberholung eines Traktors)</a:t>
            </a:r>
          </a:p>
          <a:p>
            <a:pPr lvl="1"/>
            <a:endParaRPr lang="de-AT" dirty="0"/>
          </a:p>
          <a:p>
            <a:r>
              <a:rPr lang="de-AT" dirty="0"/>
              <a:t>Bewertung hat nach dem gemilderten Niederstwertprinzip zu erfolgen</a:t>
            </a:r>
          </a:p>
          <a:p>
            <a:pPr lvl="1"/>
            <a:r>
              <a:rPr lang="de-AT" dirty="0"/>
              <a:t>Ist der Teilwert niedriger als der Buchwert kann eine Abwertung erfolgen</a:t>
            </a:r>
          </a:p>
          <a:p>
            <a:pPr lvl="1"/>
            <a:r>
              <a:rPr lang="de-AT" dirty="0"/>
              <a:t>Abwertung ist verpflichtend, wenn sie von Dauer sein wird</a:t>
            </a:r>
          </a:p>
          <a:p>
            <a:pPr lvl="1"/>
            <a:r>
              <a:rPr lang="de-AT" dirty="0"/>
              <a:t>Maßgeblich vor allem im Bereich des Finanzanlagevermögens</a:t>
            </a:r>
          </a:p>
          <a:p>
            <a:pPr lvl="1"/>
            <a:endParaRPr lang="de-AT" dirty="0"/>
          </a:p>
          <a:p>
            <a:pPr lvl="1"/>
            <a:endParaRPr lang="de-AT" dirty="0"/>
          </a:p>
          <a:p>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62</a:t>
            </a:fld>
            <a:endParaRPr lang="de-AT"/>
          </a:p>
        </p:txBody>
      </p:sp>
    </p:spTree>
    <p:extLst>
      <p:ext uri="{BB962C8B-B14F-4D97-AF65-F5344CB8AC3E}">
        <p14:creationId xmlns:p14="http://schemas.microsoft.com/office/powerpoint/2010/main" val="19981640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3978" y="476672"/>
            <a:ext cx="5545138" cy="865188"/>
          </a:xfrm>
        </p:spPr>
        <p:txBody>
          <a:bodyPr/>
          <a:lstStyle/>
          <a:p>
            <a:r>
              <a:rPr lang="de-AT" dirty="0"/>
              <a:t>Bewertung von Umlaufvermögen</a:t>
            </a:r>
          </a:p>
        </p:txBody>
      </p:sp>
      <p:sp>
        <p:nvSpPr>
          <p:cNvPr id="3" name="Inhaltsplatzhalter 2"/>
          <p:cNvSpPr>
            <a:spLocks noGrp="1"/>
          </p:cNvSpPr>
          <p:nvPr>
            <p:ph idx="1"/>
          </p:nvPr>
        </p:nvSpPr>
        <p:spPr>
          <a:xfrm>
            <a:off x="323850" y="1700808"/>
            <a:ext cx="8229600" cy="4680520"/>
          </a:xfrm>
        </p:spPr>
        <p:txBody>
          <a:bodyPr/>
          <a:lstStyle/>
          <a:p>
            <a:r>
              <a:rPr lang="de-AT" dirty="0"/>
              <a:t>Definition des Umlaufvermögens</a:t>
            </a:r>
          </a:p>
          <a:p>
            <a:pPr lvl="1"/>
            <a:r>
              <a:rPr lang="de-AT" dirty="0"/>
              <a:t>Gegenstände, die nicht bestimmt sind, dauernd dem Geschäftsbetrieb zu dienen.</a:t>
            </a:r>
            <a:br>
              <a:rPr lang="de-AT" dirty="0"/>
            </a:br>
            <a:endParaRPr lang="de-AT" dirty="0"/>
          </a:p>
          <a:p>
            <a:r>
              <a:rPr lang="de-AT" dirty="0"/>
              <a:t>Bewertung</a:t>
            </a:r>
          </a:p>
          <a:p>
            <a:pPr lvl="1"/>
            <a:r>
              <a:rPr lang="de-AT" dirty="0"/>
              <a:t>Grundsätzlich mit den Anschaffungs- bzw. Herstellungskosten</a:t>
            </a:r>
          </a:p>
          <a:p>
            <a:pPr lvl="1"/>
            <a:r>
              <a:rPr lang="de-AT" dirty="0"/>
              <a:t>Bewertung mit dem niedrigeren Teilwert ist möglich</a:t>
            </a:r>
          </a:p>
          <a:p>
            <a:pPr lvl="1"/>
            <a:r>
              <a:rPr lang="de-AT" dirty="0"/>
              <a:t>Verschiedene Bewertungsverfahren möglich</a:t>
            </a:r>
          </a:p>
          <a:p>
            <a:pPr lvl="2"/>
            <a:r>
              <a:rPr lang="de-AT" dirty="0"/>
              <a:t>z.B. Identitätspreisverfahren, Durchschnittspreisverfahren, </a:t>
            </a:r>
            <a:r>
              <a:rPr lang="de-AT" dirty="0" err="1"/>
              <a:t>Verbrauchsabfolgeverfahren</a:t>
            </a:r>
            <a:r>
              <a:rPr lang="de-AT" dirty="0"/>
              <a:t>, Bewertung mit Festwerten</a:t>
            </a:r>
          </a:p>
          <a:p>
            <a:pPr lvl="1"/>
            <a:r>
              <a:rPr lang="de-AT" dirty="0"/>
              <a:t>Stehende Ernte ist zumindest mit den Feldbestellungskosten zu bewerten</a:t>
            </a:r>
          </a:p>
          <a:p>
            <a:pPr lvl="2"/>
            <a:r>
              <a:rPr lang="de-AT" dirty="0"/>
              <a:t>Saatgut, Dünger, Maschinenkosten, Fremdlöhne, usw.</a:t>
            </a:r>
          </a:p>
          <a:p>
            <a:pPr lvl="2"/>
            <a:r>
              <a:rPr lang="de-AT" dirty="0" err="1"/>
              <a:t>Rz</a:t>
            </a:r>
            <a:r>
              <a:rPr lang="de-AT" dirty="0"/>
              <a:t> 2302 </a:t>
            </a:r>
            <a:r>
              <a:rPr lang="de-AT" dirty="0" err="1"/>
              <a:t>EStRL</a:t>
            </a:r>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63</a:t>
            </a:fld>
            <a:endParaRPr lang="de-AT"/>
          </a:p>
        </p:txBody>
      </p:sp>
    </p:spTree>
    <p:extLst>
      <p:ext uri="{BB962C8B-B14F-4D97-AF65-F5344CB8AC3E}">
        <p14:creationId xmlns:p14="http://schemas.microsoft.com/office/powerpoint/2010/main" val="32187399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3978" y="476672"/>
            <a:ext cx="5545138" cy="865188"/>
          </a:xfrm>
        </p:spPr>
        <p:txBody>
          <a:bodyPr/>
          <a:lstStyle/>
          <a:p>
            <a:r>
              <a:rPr lang="de-AT" dirty="0"/>
              <a:t>Bewertung allgemein</a:t>
            </a:r>
          </a:p>
        </p:txBody>
      </p:sp>
      <p:sp>
        <p:nvSpPr>
          <p:cNvPr id="3" name="Inhaltsplatzhalter 2"/>
          <p:cNvSpPr>
            <a:spLocks noGrp="1"/>
          </p:cNvSpPr>
          <p:nvPr>
            <p:ph idx="1"/>
          </p:nvPr>
        </p:nvSpPr>
        <p:spPr>
          <a:xfrm>
            <a:off x="323850" y="1700808"/>
            <a:ext cx="8229600" cy="4680520"/>
          </a:xfrm>
        </p:spPr>
        <p:txBody>
          <a:bodyPr/>
          <a:lstStyle/>
          <a:p>
            <a:r>
              <a:rPr lang="de-AT" dirty="0"/>
              <a:t>Grundsätzlich dürfen bei der Bewertung die Anschaffungs- bzw. Herstellungskosten nicht überschritten werden</a:t>
            </a:r>
          </a:p>
          <a:p>
            <a:pPr lvl="1"/>
            <a:r>
              <a:rPr lang="de-AT" dirty="0"/>
              <a:t>Bei buchführenden land- und forstwirtschaftlichen Betrieben ist jedoch für Wirtschaftsgüter mit biologischem Wachstum auch der Ansatz des über den Anschaffungs- bzw. Herstellungskosten liegenden Teilwertes möglich.</a:t>
            </a:r>
          </a:p>
          <a:p>
            <a:pPr lvl="1"/>
            <a:endParaRPr lang="de-AT" dirty="0"/>
          </a:p>
          <a:p>
            <a:r>
              <a:rPr lang="de-AT" dirty="0"/>
              <a:t>Bewertung von Einlagen und Entnahmen</a:t>
            </a:r>
          </a:p>
          <a:p>
            <a:pPr lvl="1"/>
            <a:r>
              <a:rPr lang="de-AT" dirty="0"/>
              <a:t>Diese sind grundsätzlich mit dem Teilwert </a:t>
            </a:r>
            <a:r>
              <a:rPr lang="de-AT"/>
              <a:t>zu bewerten</a:t>
            </a:r>
            <a:endParaRPr lang="de-AT" dirty="0"/>
          </a:p>
          <a:p>
            <a:endParaRPr lang="de-AT" dirty="0"/>
          </a:p>
          <a:p>
            <a:endParaRPr lang="de-AT" dirty="0"/>
          </a:p>
          <a:p>
            <a:pPr lvl="1"/>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64</a:t>
            </a:fld>
            <a:endParaRPr lang="de-AT"/>
          </a:p>
        </p:txBody>
      </p:sp>
    </p:spTree>
    <p:extLst>
      <p:ext uri="{BB962C8B-B14F-4D97-AF65-F5344CB8AC3E}">
        <p14:creationId xmlns:p14="http://schemas.microsoft.com/office/powerpoint/2010/main" val="4098260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Betriebsteilung</a:t>
            </a:r>
          </a:p>
        </p:txBody>
      </p:sp>
      <p:sp>
        <p:nvSpPr>
          <p:cNvPr id="3" name="Inhaltsplatzhalter 2"/>
          <p:cNvSpPr>
            <a:spLocks noGrp="1"/>
          </p:cNvSpPr>
          <p:nvPr>
            <p:ph idx="1"/>
          </p:nvPr>
        </p:nvSpPr>
        <p:spPr/>
        <p:txBody>
          <a:bodyPr/>
          <a:lstStyle/>
          <a:p>
            <a:pPr>
              <a:buFontTx/>
              <a:buChar char="-"/>
            </a:pPr>
            <a:r>
              <a:rPr lang="de-AT" dirty="0"/>
              <a:t>Häufig gestellte Frage zu Beginn einer Betriebsanalyse!</a:t>
            </a:r>
          </a:p>
          <a:p>
            <a:pPr marL="0" indent="0">
              <a:buNone/>
            </a:pPr>
            <a:endParaRPr lang="de-AT" dirty="0"/>
          </a:p>
          <a:p>
            <a:pPr>
              <a:buFontTx/>
              <a:buChar char="-"/>
            </a:pPr>
            <a:r>
              <a:rPr lang="de-AT" dirty="0"/>
              <a:t>Sollte aber die letzte Frage sein, wenn alle Möglichkeiten der Gewinnermittlung eines land- und </a:t>
            </a:r>
            <a:r>
              <a:rPr lang="de-AT" dirty="0" err="1"/>
              <a:t>forstw</a:t>
            </a:r>
            <a:r>
              <a:rPr lang="de-AT" dirty="0"/>
              <a:t>. Betriebes durchgerechnet sind</a:t>
            </a:r>
          </a:p>
          <a:p>
            <a:pPr>
              <a:buFontTx/>
              <a:buChar char="-"/>
            </a:pPr>
            <a:endParaRPr lang="de-AT" dirty="0"/>
          </a:p>
          <a:p>
            <a:pPr>
              <a:buFontTx/>
              <a:buChar char="-"/>
            </a:pPr>
            <a:r>
              <a:rPr lang="de-AT" dirty="0"/>
              <a:t>Grundsätzlich kann durch fiktive Betriebsteilungen keine Steuerersparnis erzielt werden (§ 22 BAO MISSBRAUCH !)</a:t>
            </a:r>
          </a:p>
          <a:p>
            <a:pPr>
              <a:buFontTx/>
              <a:buChar char="-"/>
            </a:pPr>
            <a:endParaRPr lang="de-AT" dirty="0"/>
          </a:p>
          <a:p>
            <a:pPr>
              <a:buFontTx/>
              <a:buChar char="-"/>
            </a:pPr>
            <a:r>
              <a:rPr lang="de-AT" dirty="0"/>
              <a:t>Rechtsformwahl kann Steuern sparen!</a:t>
            </a:r>
          </a:p>
        </p:txBody>
      </p:sp>
      <p:sp>
        <p:nvSpPr>
          <p:cNvPr id="4" name="Foliennummernplatzhalter 3"/>
          <p:cNvSpPr>
            <a:spLocks noGrp="1"/>
          </p:cNvSpPr>
          <p:nvPr>
            <p:ph type="sldNum" sz="quarter" idx="10"/>
          </p:nvPr>
        </p:nvSpPr>
        <p:spPr/>
        <p:txBody>
          <a:bodyPr/>
          <a:lstStyle/>
          <a:p>
            <a:fld id="{1E41FFCC-503A-4A0D-ACA3-779B235AC49E}" type="slidenum">
              <a:rPr lang="de-AT" smtClean="0"/>
              <a:pPr/>
              <a:t>65</a:t>
            </a:fld>
            <a:endParaRPr lang="de-AT"/>
          </a:p>
        </p:txBody>
      </p:sp>
    </p:spTree>
    <p:extLst>
      <p:ext uri="{BB962C8B-B14F-4D97-AF65-F5344CB8AC3E}">
        <p14:creationId xmlns:p14="http://schemas.microsoft.com/office/powerpoint/2010/main" val="119854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Betriebsteilung</a:t>
            </a:r>
          </a:p>
        </p:txBody>
      </p:sp>
      <p:sp>
        <p:nvSpPr>
          <p:cNvPr id="3" name="Inhaltsplatzhalter 2"/>
          <p:cNvSpPr>
            <a:spLocks noGrp="1"/>
          </p:cNvSpPr>
          <p:nvPr>
            <p:ph idx="1"/>
          </p:nvPr>
        </p:nvSpPr>
        <p:spPr/>
        <p:txBody>
          <a:bodyPr/>
          <a:lstStyle/>
          <a:p>
            <a:pPr>
              <a:buFontTx/>
              <a:buChar char="-"/>
            </a:pPr>
            <a:r>
              <a:rPr lang="de-AT" dirty="0"/>
              <a:t>Betriebsteilungen sind max. Entlang von Produktionsebenen möglich: Weinbau – Ackerbau, Forst – Ackerbau, </a:t>
            </a:r>
            <a:r>
              <a:rPr lang="de-AT" dirty="0" err="1"/>
              <a:t>Gewerbl</a:t>
            </a:r>
            <a:r>
              <a:rPr lang="de-AT" dirty="0"/>
              <a:t>. Tierhaltung – Ackerbau …</a:t>
            </a:r>
          </a:p>
          <a:p>
            <a:pPr>
              <a:buFontTx/>
              <a:buChar char="-"/>
            </a:pPr>
            <a:r>
              <a:rPr lang="de-AT" dirty="0"/>
              <a:t>Nicht: Im gleichen Stall Milchkühe und Kälberaufzucht</a:t>
            </a:r>
          </a:p>
          <a:p>
            <a:pPr>
              <a:buFontTx/>
              <a:buChar char="-"/>
            </a:pPr>
            <a:endParaRPr lang="de-AT" dirty="0"/>
          </a:p>
          <a:p>
            <a:pPr>
              <a:buFontTx/>
              <a:buChar char="-"/>
            </a:pPr>
            <a:r>
              <a:rPr lang="de-AT" dirty="0"/>
              <a:t>Grundsätzlich jedoch ist die wirtschaftliche Betrachtung in den Vordergrund zu stellen.</a:t>
            </a:r>
          </a:p>
          <a:p>
            <a:pPr>
              <a:buFontTx/>
              <a:buChar char="-"/>
            </a:pPr>
            <a:endParaRPr lang="de-AT" dirty="0"/>
          </a:p>
          <a:p>
            <a:pPr>
              <a:buFontTx/>
              <a:buChar char="-"/>
            </a:pPr>
            <a:r>
              <a:rPr lang="de-AT" dirty="0"/>
              <a:t>Rechtsformwahl für den Gesamtbetrieb: z. B. GmbH führt </a:t>
            </a:r>
            <a:r>
              <a:rPr lang="de-AT" dirty="0" err="1"/>
              <a:t>landw</a:t>
            </a:r>
            <a:r>
              <a:rPr lang="de-AT" dirty="0"/>
              <a:t>. Betrieb – Gewinn wird mit 25 % </a:t>
            </a:r>
            <a:r>
              <a:rPr lang="de-AT" dirty="0" err="1"/>
              <a:t>KSt</a:t>
            </a:r>
            <a:r>
              <a:rPr lang="de-AT" dirty="0"/>
              <a:t> besteuert</a:t>
            </a:r>
          </a:p>
          <a:p>
            <a:pPr>
              <a:buFontTx/>
              <a:buChar char="-"/>
            </a:pPr>
            <a:r>
              <a:rPr lang="de-AT" dirty="0"/>
              <a:t>Rechtsformwahl für den Gesamtbetrieb: z. B. KG führt </a:t>
            </a:r>
            <a:r>
              <a:rPr lang="de-AT" dirty="0" err="1"/>
              <a:t>landw</a:t>
            </a:r>
            <a:r>
              <a:rPr lang="de-AT" dirty="0"/>
              <a:t>. Betrieb – Gewinn wird nach </a:t>
            </a:r>
            <a:r>
              <a:rPr lang="de-AT" dirty="0" err="1"/>
              <a:t>landw</a:t>
            </a:r>
            <a:r>
              <a:rPr lang="de-AT" dirty="0"/>
              <a:t>. </a:t>
            </a:r>
            <a:r>
              <a:rPr lang="de-AT" dirty="0" err="1"/>
              <a:t>PauschVO</a:t>
            </a:r>
            <a:r>
              <a:rPr lang="de-AT" dirty="0"/>
              <a:t> ermittelt.</a:t>
            </a:r>
          </a:p>
        </p:txBody>
      </p:sp>
      <p:sp>
        <p:nvSpPr>
          <p:cNvPr id="4" name="Foliennummernplatzhalter 3"/>
          <p:cNvSpPr>
            <a:spLocks noGrp="1"/>
          </p:cNvSpPr>
          <p:nvPr>
            <p:ph type="sldNum" sz="quarter" idx="10"/>
          </p:nvPr>
        </p:nvSpPr>
        <p:spPr/>
        <p:txBody>
          <a:bodyPr/>
          <a:lstStyle/>
          <a:p>
            <a:fld id="{1E41FFCC-503A-4A0D-ACA3-779B235AC49E}" type="slidenum">
              <a:rPr lang="de-AT" smtClean="0"/>
              <a:pPr/>
              <a:t>66</a:t>
            </a:fld>
            <a:endParaRPr lang="de-AT"/>
          </a:p>
        </p:txBody>
      </p:sp>
    </p:spTree>
    <p:extLst>
      <p:ext uri="{BB962C8B-B14F-4D97-AF65-F5344CB8AC3E}">
        <p14:creationId xmlns:p14="http://schemas.microsoft.com/office/powerpoint/2010/main" val="1243768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Betriebsteilung</a:t>
            </a:r>
          </a:p>
        </p:txBody>
      </p:sp>
      <p:sp>
        <p:nvSpPr>
          <p:cNvPr id="3" name="Inhaltsplatzhalter 2"/>
          <p:cNvSpPr>
            <a:spLocks noGrp="1"/>
          </p:cNvSpPr>
          <p:nvPr>
            <p:ph idx="1"/>
          </p:nvPr>
        </p:nvSpPr>
        <p:spPr/>
        <p:txBody>
          <a:bodyPr/>
          <a:lstStyle/>
          <a:p>
            <a:pPr>
              <a:buFontTx/>
              <a:buChar char="-"/>
            </a:pPr>
            <a:r>
              <a:rPr lang="de-AT" dirty="0"/>
              <a:t>Die Rechtsformwahl für einen fiktiven Teilbetrieb (GMBH) führt nicht grundsätzlich auch zu dessen wirtschaftlicher Glaubwürdigkeit</a:t>
            </a:r>
          </a:p>
          <a:p>
            <a:pPr>
              <a:buFontTx/>
              <a:buChar char="-"/>
            </a:pPr>
            <a:endParaRPr lang="de-AT" dirty="0"/>
          </a:p>
          <a:p>
            <a:pPr>
              <a:buFontTx/>
              <a:buChar char="-"/>
            </a:pPr>
            <a:r>
              <a:rPr lang="de-AT" dirty="0"/>
              <a:t>Grundsätzlich muss davon ausgegangen werden, dass die Finanzbehörde sehr genau auf solche Konstruktionen achten wird! </a:t>
            </a:r>
          </a:p>
        </p:txBody>
      </p:sp>
      <p:sp>
        <p:nvSpPr>
          <p:cNvPr id="4" name="Foliennummernplatzhalter 3"/>
          <p:cNvSpPr>
            <a:spLocks noGrp="1"/>
          </p:cNvSpPr>
          <p:nvPr>
            <p:ph type="sldNum" sz="quarter" idx="10"/>
          </p:nvPr>
        </p:nvSpPr>
        <p:spPr/>
        <p:txBody>
          <a:bodyPr/>
          <a:lstStyle/>
          <a:p>
            <a:fld id="{1E41FFCC-503A-4A0D-ACA3-779B235AC49E}" type="slidenum">
              <a:rPr lang="de-AT" smtClean="0"/>
              <a:pPr/>
              <a:t>67</a:t>
            </a:fld>
            <a:endParaRPr lang="de-AT"/>
          </a:p>
        </p:txBody>
      </p:sp>
    </p:spTree>
    <p:extLst>
      <p:ext uri="{BB962C8B-B14F-4D97-AF65-F5344CB8AC3E}">
        <p14:creationId xmlns:p14="http://schemas.microsoft.com/office/powerpoint/2010/main" val="3757173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Vermietung und Verpachtung</a:t>
            </a:r>
          </a:p>
        </p:txBody>
      </p:sp>
      <p:sp>
        <p:nvSpPr>
          <p:cNvPr id="3" name="Inhaltsplatzhalter 2"/>
          <p:cNvSpPr>
            <a:spLocks noGrp="1"/>
          </p:cNvSpPr>
          <p:nvPr>
            <p:ph idx="1"/>
          </p:nvPr>
        </p:nvSpPr>
        <p:spPr/>
        <p:txBody>
          <a:bodyPr/>
          <a:lstStyle/>
          <a:p>
            <a:pPr>
              <a:buFontTx/>
              <a:buChar char="-"/>
            </a:pPr>
            <a:r>
              <a:rPr lang="de-AT" dirty="0"/>
              <a:t>Aufgabe des </a:t>
            </a:r>
            <a:r>
              <a:rPr lang="de-AT" dirty="0" err="1"/>
              <a:t>landw</a:t>
            </a:r>
            <a:r>
              <a:rPr lang="de-AT" dirty="0"/>
              <a:t>. Betriebes und Verpachtung der Flächen bedeutet weiter Einkünfte aus Landwirtschaft (Achtung: Pensionseinkünfte und Pachteinkünfte lösen Einkommensteuer aus!)</a:t>
            </a:r>
          </a:p>
          <a:p>
            <a:pPr>
              <a:buFontTx/>
              <a:buChar char="-"/>
            </a:pPr>
            <a:endParaRPr lang="de-AT" dirty="0"/>
          </a:p>
          <a:p>
            <a:pPr>
              <a:buFontTx/>
              <a:buChar char="-"/>
            </a:pPr>
            <a:r>
              <a:rPr lang="de-AT" dirty="0"/>
              <a:t>Verpachtung der Gebäude nach einer </a:t>
            </a:r>
            <a:r>
              <a:rPr lang="de-AT" dirty="0" err="1"/>
              <a:t>landw</a:t>
            </a:r>
            <a:r>
              <a:rPr lang="de-AT" dirty="0"/>
              <a:t>. Betriebsaufgabe für nicht </a:t>
            </a:r>
            <a:r>
              <a:rPr lang="de-AT" dirty="0" err="1"/>
              <a:t>landw</a:t>
            </a:r>
            <a:r>
              <a:rPr lang="de-AT" dirty="0"/>
              <a:t>. Zwecke stellt eine Entnahme der Betriebsgebäude zum Gemeinen Wert dar und kann ESt auslösen (abzüglich ev. Buchwerten)</a:t>
            </a:r>
          </a:p>
          <a:p>
            <a:pPr>
              <a:buFontTx/>
              <a:buChar char="-"/>
            </a:pPr>
            <a:endParaRPr lang="de-AT" dirty="0"/>
          </a:p>
          <a:p>
            <a:pPr>
              <a:buFontTx/>
              <a:buChar char="-"/>
            </a:pPr>
            <a:r>
              <a:rPr lang="de-AT" dirty="0"/>
              <a:t>Siehe RZ 5070 ff ESt-RL</a:t>
            </a:r>
          </a:p>
        </p:txBody>
      </p:sp>
      <p:sp>
        <p:nvSpPr>
          <p:cNvPr id="4" name="Foliennummernplatzhalter 3"/>
          <p:cNvSpPr>
            <a:spLocks noGrp="1"/>
          </p:cNvSpPr>
          <p:nvPr>
            <p:ph type="sldNum" sz="quarter" idx="10"/>
          </p:nvPr>
        </p:nvSpPr>
        <p:spPr/>
        <p:txBody>
          <a:bodyPr/>
          <a:lstStyle/>
          <a:p>
            <a:fld id="{1E41FFCC-503A-4A0D-ACA3-779B235AC49E}" type="slidenum">
              <a:rPr lang="de-AT" smtClean="0"/>
              <a:pPr/>
              <a:t>68</a:t>
            </a:fld>
            <a:endParaRPr lang="de-AT"/>
          </a:p>
        </p:txBody>
      </p:sp>
    </p:spTree>
    <p:extLst>
      <p:ext uri="{BB962C8B-B14F-4D97-AF65-F5344CB8AC3E}">
        <p14:creationId xmlns:p14="http://schemas.microsoft.com/office/powerpoint/2010/main" val="5932544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Vermietung und Verpachtung</a:t>
            </a:r>
          </a:p>
        </p:txBody>
      </p:sp>
      <p:sp>
        <p:nvSpPr>
          <p:cNvPr id="3" name="Inhaltsplatzhalter 2"/>
          <p:cNvSpPr>
            <a:spLocks noGrp="1"/>
          </p:cNvSpPr>
          <p:nvPr>
            <p:ph idx="1"/>
          </p:nvPr>
        </p:nvSpPr>
        <p:spPr/>
        <p:txBody>
          <a:bodyPr/>
          <a:lstStyle/>
          <a:p>
            <a:pPr>
              <a:buFontTx/>
              <a:buChar char="-"/>
            </a:pPr>
            <a:r>
              <a:rPr lang="de-AT" dirty="0"/>
              <a:t>Werden Gebäude oder Flächen eines aktiven </a:t>
            </a:r>
            <a:r>
              <a:rPr lang="de-AT" dirty="0" err="1"/>
              <a:t>landw</a:t>
            </a:r>
            <a:r>
              <a:rPr lang="de-AT" dirty="0"/>
              <a:t>. Betriebes zur nicht </a:t>
            </a:r>
            <a:r>
              <a:rPr lang="de-AT" dirty="0" err="1"/>
              <a:t>landw</a:t>
            </a:r>
            <a:r>
              <a:rPr lang="de-AT" dirty="0"/>
              <a:t>. Nutzung verpachtet gilt gleiches wie oben</a:t>
            </a:r>
          </a:p>
          <a:p>
            <a:pPr>
              <a:buFontTx/>
              <a:buChar char="-"/>
            </a:pPr>
            <a:endParaRPr lang="de-AT" dirty="0"/>
          </a:p>
          <a:p>
            <a:pPr>
              <a:buFontTx/>
              <a:buChar char="-"/>
            </a:pPr>
            <a:r>
              <a:rPr lang="de-AT" dirty="0"/>
              <a:t>Eventuell Vorteil: Gebäude sind unecht </a:t>
            </a:r>
            <a:r>
              <a:rPr lang="de-AT" dirty="0" err="1"/>
              <a:t>USt</a:t>
            </a:r>
            <a:r>
              <a:rPr lang="de-AT" dirty="0"/>
              <a:t>-Befreit mit Optionsmöglichkeit (20 Jahre) können unabhängig vom </a:t>
            </a:r>
            <a:r>
              <a:rPr lang="de-AT" dirty="0" err="1"/>
              <a:t>USt</a:t>
            </a:r>
            <a:r>
              <a:rPr lang="de-AT" dirty="0"/>
              <a:t>-Status des </a:t>
            </a:r>
            <a:r>
              <a:rPr lang="de-AT" dirty="0" err="1"/>
              <a:t>landw</a:t>
            </a:r>
            <a:r>
              <a:rPr lang="de-AT" dirty="0"/>
              <a:t>. Betriebes Vorsteuern für die Errichtung oder Sanierung geltend gemacht werden!</a:t>
            </a:r>
          </a:p>
        </p:txBody>
      </p:sp>
      <p:sp>
        <p:nvSpPr>
          <p:cNvPr id="4" name="Foliennummernplatzhalter 3"/>
          <p:cNvSpPr>
            <a:spLocks noGrp="1"/>
          </p:cNvSpPr>
          <p:nvPr>
            <p:ph type="sldNum" sz="quarter" idx="10"/>
          </p:nvPr>
        </p:nvSpPr>
        <p:spPr/>
        <p:txBody>
          <a:bodyPr/>
          <a:lstStyle/>
          <a:p>
            <a:fld id="{1E41FFCC-503A-4A0D-ACA3-779B235AC49E}" type="slidenum">
              <a:rPr lang="de-AT" smtClean="0"/>
              <a:pPr/>
              <a:t>69</a:t>
            </a:fld>
            <a:endParaRPr lang="de-AT"/>
          </a:p>
        </p:txBody>
      </p:sp>
    </p:spTree>
    <p:extLst>
      <p:ext uri="{BB962C8B-B14F-4D97-AF65-F5344CB8AC3E}">
        <p14:creationId xmlns:p14="http://schemas.microsoft.com/office/powerpoint/2010/main" val="374221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Berechnung:</a:t>
            </a:r>
          </a:p>
          <a:p>
            <a:endParaRPr lang="de-AT" dirty="0"/>
          </a:p>
          <a:p>
            <a:pPr marL="0" indent="0">
              <a:buNone/>
            </a:pPr>
            <a:r>
              <a:rPr lang="de-AT" b="0" dirty="0"/>
              <a:t>Im Rahmen der Bodenschätzung sind historisch (aber auch immer wieder neu) die Bonität und die klimatischen Bedingungen erhoben worden. Diese führen zur </a:t>
            </a:r>
            <a:r>
              <a:rPr lang="de-AT" dirty="0"/>
              <a:t>Bodenklimazahl</a:t>
            </a:r>
            <a:r>
              <a:rPr lang="de-AT" b="0" dirty="0"/>
              <a:t>.</a:t>
            </a:r>
          </a:p>
          <a:p>
            <a:pPr marL="0" indent="0">
              <a:buNone/>
            </a:pPr>
            <a:endParaRPr lang="de-AT" b="0" dirty="0"/>
          </a:p>
          <a:p>
            <a:pPr marL="0" indent="0">
              <a:buNone/>
            </a:pPr>
            <a:r>
              <a:rPr lang="de-AT" dirty="0"/>
              <a:t>Bodenklimazahl</a:t>
            </a:r>
            <a:r>
              <a:rPr lang="de-AT" b="0" dirty="0"/>
              <a:t> bleibt durch die Neuberechnung grundsätzlich unberührt!</a:t>
            </a:r>
          </a:p>
          <a:p>
            <a:pPr marL="0" indent="0">
              <a:buNone/>
            </a:pPr>
            <a:endParaRPr lang="de-AT" dirty="0"/>
          </a:p>
          <a:p>
            <a:pPr marL="0" indent="0">
              <a:buNone/>
            </a:pPr>
            <a:r>
              <a:rPr lang="de-AT" b="0" dirty="0"/>
              <a:t>Durch Zu- und Abschläge (Lage, Feldstückgröße!, Betriebsgröße etc.) der Bodenklimazahl kommt es zur </a:t>
            </a:r>
            <a:r>
              <a:rPr lang="de-AT" dirty="0"/>
              <a:t>Betriebszahl</a:t>
            </a:r>
            <a:r>
              <a:rPr lang="de-AT" b="0" dirty="0"/>
              <a:t>.(Die Zu- und Abschläge werden im Rahmen der Neuberechnung geändert!)</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7</a:t>
            </a:fld>
            <a:endParaRPr lang="de-AT">
              <a:solidFill>
                <a:srgbClr val="000000"/>
              </a:solidFill>
            </a:endParaRPr>
          </a:p>
        </p:txBody>
      </p:sp>
    </p:spTree>
    <p:extLst>
      <p:ext uri="{BB962C8B-B14F-4D97-AF65-F5344CB8AC3E}">
        <p14:creationId xmlns:p14="http://schemas.microsoft.com/office/powerpoint/2010/main" val="400592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Steuerbegünstigungen</a:t>
            </a:r>
          </a:p>
        </p:txBody>
      </p:sp>
      <p:sp>
        <p:nvSpPr>
          <p:cNvPr id="3" name="Inhaltsplatzhalter 2"/>
          <p:cNvSpPr>
            <a:spLocks noGrp="1"/>
          </p:cNvSpPr>
          <p:nvPr>
            <p:ph idx="1"/>
          </p:nvPr>
        </p:nvSpPr>
        <p:spPr/>
        <p:txBody>
          <a:bodyPr/>
          <a:lstStyle/>
          <a:p>
            <a:pPr>
              <a:buFontTx/>
              <a:buChar char="-"/>
            </a:pPr>
            <a:r>
              <a:rPr lang="de-AT" b="0" dirty="0"/>
              <a:t>Die wichtigste Steuerbegünstigung ist die Negativsteuer bei </a:t>
            </a:r>
            <a:r>
              <a:rPr lang="de-AT" dirty="0"/>
              <a:t>Alleinverdiener- oder Alleinerzieherabsetzbeträgen</a:t>
            </a:r>
            <a:r>
              <a:rPr lang="de-AT" b="0" dirty="0"/>
              <a:t>: Viele </a:t>
            </a:r>
            <a:r>
              <a:rPr lang="de-AT" b="0" dirty="0" err="1"/>
              <a:t>landw</a:t>
            </a:r>
            <a:r>
              <a:rPr lang="de-AT" b="0" dirty="0"/>
              <a:t>. Betriebe geben derzeit keine ESt-Erklärung ab weil sie keine positiven Einkünfte erzielen werden sie auch vom FA nicht weiter aufgefordert. Bei Kindern in der Familie verlieren diese die Negativsteuern</a:t>
            </a:r>
          </a:p>
          <a:p>
            <a:pPr>
              <a:buFontTx/>
              <a:buChar char="-"/>
            </a:pPr>
            <a:endParaRPr lang="de-AT" dirty="0"/>
          </a:p>
          <a:p>
            <a:pPr>
              <a:buFontTx/>
              <a:buChar char="-"/>
            </a:pPr>
            <a:r>
              <a:rPr lang="de-AT" dirty="0"/>
              <a:t>Grundfreibetrag</a:t>
            </a:r>
            <a:r>
              <a:rPr lang="de-AT" b="0" dirty="0"/>
              <a:t>: € 3.900,-- sind linear bis zu einem steuerlichen Einkommen von € 30.000,-- möglich als Steuerabsetzbetrag: Mehr-Weniger-Rechnung (13 % vom </a:t>
            </a:r>
            <a:r>
              <a:rPr lang="de-AT" b="0" dirty="0" err="1"/>
              <a:t>steuerl</a:t>
            </a:r>
            <a:r>
              <a:rPr lang="de-AT" b="0" dirty="0"/>
              <a:t>. Gewinn) nur bei Erwerbseinkommen!</a:t>
            </a:r>
          </a:p>
          <a:p>
            <a:pPr>
              <a:buFontTx/>
              <a:buChar char="-"/>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70</a:t>
            </a:fld>
            <a:endParaRPr lang="de-AT"/>
          </a:p>
        </p:txBody>
      </p:sp>
    </p:spTree>
    <p:extLst>
      <p:ext uri="{BB962C8B-B14F-4D97-AF65-F5344CB8AC3E}">
        <p14:creationId xmlns:p14="http://schemas.microsoft.com/office/powerpoint/2010/main" val="22697489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Steuerbegünstigungen</a:t>
            </a:r>
          </a:p>
        </p:txBody>
      </p:sp>
      <p:sp>
        <p:nvSpPr>
          <p:cNvPr id="3" name="Inhaltsplatzhalter 2"/>
          <p:cNvSpPr>
            <a:spLocks noGrp="1"/>
          </p:cNvSpPr>
          <p:nvPr>
            <p:ph idx="1"/>
          </p:nvPr>
        </p:nvSpPr>
        <p:spPr/>
        <p:txBody>
          <a:bodyPr/>
          <a:lstStyle/>
          <a:p>
            <a:pPr>
              <a:buFontTx/>
              <a:buChar char="-"/>
            </a:pPr>
            <a:r>
              <a:rPr lang="de-AT" dirty="0"/>
              <a:t>Gewinnfreibetrag: 13 % vom Gewinn (Voraussetzungen wie Grundfreibetrag) und zusätzliche Voraussetzungen:</a:t>
            </a:r>
          </a:p>
          <a:p>
            <a:pPr>
              <a:buFontTx/>
              <a:buChar char="-"/>
            </a:pPr>
            <a:endParaRPr lang="de-AT" dirty="0"/>
          </a:p>
          <a:p>
            <a:pPr>
              <a:buFontTx/>
              <a:buChar char="-"/>
            </a:pPr>
            <a:r>
              <a:rPr lang="de-AT" dirty="0"/>
              <a:t>Investitionen in abnutzbare Wirtschaftsgüter mit einer Nutzungsdauer von mehr als 4 Jahren</a:t>
            </a:r>
          </a:p>
          <a:p>
            <a:pPr>
              <a:buFontTx/>
              <a:buChar char="-"/>
            </a:pPr>
            <a:r>
              <a:rPr lang="de-AT" dirty="0"/>
              <a:t>Keine PKW</a:t>
            </a:r>
          </a:p>
          <a:p>
            <a:pPr>
              <a:buFontTx/>
              <a:buChar char="-"/>
            </a:pPr>
            <a:r>
              <a:rPr lang="de-AT" dirty="0"/>
              <a:t>Wohnbauanleihen mit Laufzeit von mehr als 4 Jahren</a:t>
            </a:r>
          </a:p>
          <a:p>
            <a:pPr>
              <a:buFontTx/>
              <a:buChar char="-"/>
            </a:pPr>
            <a:r>
              <a:rPr lang="de-AT" dirty="0"/>
              <a:t>Staffelung ab € 175.000,-- des Prozentsatzes</a:t>
            </a:r>
          </a:p>
          <a:p>
            <a:pPr>
              <a:buFontTx/>
              <a:buChar char="-"/>
            </a:pPr>
            <a:r>
              <a:rPr lang="de-AT" dirty="0"/>
              <a:t>Mind. EAR oder Bilanzierung</a:t>
            </a:r>
          </a:p>
          <a:p>
            <a:pPr marL="0" indent="0">
              <a:buNone/>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pPr/>
              <a:t>71</a:t>
            </a:fld>
            <a:endParaRPr lang="de-AT"/>
          </a:p>
        </p:txBody>
      </p:sp>
    </p:spTree>
    <p:extLst>
      <p:ext uri="{BB962C8B-B14F-4D97-AF65-F5344CB8AC3E}">
        <p14:creationId xmlns:p14="http://schemas.microsoft.com/office/powerpoint/2010/main" val="3516609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Steuerbegünstigungen</a:t>
            </a:r>
          </a:p>
        </p:txBody>
      </p:sp>
      <p:sp>
        <p:nvSpPr>
          <p:cNvPr id="3" name="Inhaltsplatzhalter 2"/>
          <p:cNvSpPr>
            <a:spLocks noGrp="1"/>
          </p:cNvSpPr>
          <p:nvPr>
            <p:ph idx="1"/>
          </p:nvPr>
        </p:nvSpPr>
        <p:spPr/>
        <p:txBody>
          <a:bodyPr/>
          <a:lstStyle/>
          <a:p>
            <a:pPr marL="0" indent="0">
              <a:buNone/>
            </a:pPr>
            <a:r>
              <a:rPr lang="de-AT" dirty="0"/>
              <a:t>Übertagungsrücklage</a:t>
            </a:r>
          </a:p>
          <a:p>
            <a:pPr marL="0" indent="0">
              <a:buNone/>
            </a:pPr>
            <a:endParaRPr lang="de-AT" dirty="0"/>
          </a:p>
          <a:p>
            <a:pPr>
              <a:buFontTx/>
              <a:buChar char="-"/>
            </a:pPr>
            <a:r>
              <a:rPr lang="de-AT" dirty="0"/>
              <a:t>mind. EAR oder Bilanzierung</a:t>
            </a:r>
          </a:p>
          <a:p>
            <a:pPr>
              <a:buFontTx/>
              <a:buChar char="-"/>
            </a:pPr>
            <a:r>
              <a:rPr lang="de-AT" dirty="0"/>
              <a:t>Übertagungsregel beachten (auf Grund und Boden nur von Grund und Boden!)</a:t>
            </a:r>
          </a:p>
          <a:p>
            <a:pPr>
              <a:buFontTx/>
              <a:buChar char="-"/>
            </a:pPr>
            <a:r>
              <a:rPr lang="de-AT" dirty="0"/>
              <a:t>12 Monatsregel und 24 Monatsregel Sticktagbezogen!</a:t>
            </a:r>
          </a:p>
          <a:p>
            <a:pPr>
              <a:buFontTx/>
              <a:buChar char="-"/>
            </a:pPr>
            <a:endParaRPr lang="de-AT" dirty="0"/>
          </a:p>
          <a:p>
            <a:pPr>
              <a:buFontTx/>
              <a:buChar char="-"/>
            </a:pPr>
            <a:r>
              <a:rPr lang="de-AT" dirty="0"/>
              <a:t>Problematik: Anpassung EStG an KStG auslaufen!</a:t>
            </a:r>
          </a:p>
        </p:txBody>
      </p:sp>
      <p:sp>
        <p:nvSpPr>
          <p:cNvPr id="4" name="Foliennummernplatzhalter 3"/>
          <p:cNvSpPr>
            <a:spLocks noGrp="1"/>
          </p:cNvSpPr>
          <p:nvPr>
            <p:ph type="sldNum" sz="quarter" idx="10"/>
          </p:nvPr>
        </p:nvSpPr>
        <p:spPr/>
        <p:txBody>
          <a:bodyPr/>
          <a:lstStyle/>
          <a:p>
            <a:fld id="{1E41FFCC-503A-4A0D-ACA3-779B235AC49E}" type="slidenum">
              <a:rPr lang="de-AT" smtClean="0"/>
              <a:pPr/>
              <a:t>72</a:t>
            </a:fld>
            <a:endParaRPr lang="de-AT"/>
          </a:p>
        </p:txBody>
      </p:sp>
    </p:spTree>
    <p:extLst>
      <p:ext uri="{BB962C8B-B14F-4D97-AF65-F5344CB8AC3E}">
        <p14:creationId xmlns:p14="http://schemas.microsoft.com/office/powerpoint/2010/main" val="22548722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73</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pPr eaLnBrk="1" hangingPunct="1"/>
            <a:r>
              <a:rPr lang="de-DE" altLang="de-DE" dirty="0"/>
              <a:t>Immobilienertragsteuer NEU</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0" indent="0">
              <a:buNone/>
            </a:pPr>
            <a:r>
              <a:rPr lang="de-DE" altLang="de-DE" dirty="0"/>
              <a:t>Grundsatz für Verkauf aus einkommensteuerlicher Sicht:  </a:t>
            </a:r>
          </a:p>
          <a:p>
            <a:pPr marL="0" indent="0">
              <a:buNone/>
            </a:pPr>
            <a:endParaRPr lang="de-DE" altLang="de-DE" dirty="0"/>
          </a:p>
          <a:p>
            <a:pPr marL="0" indent="0"/>
            <a:r>
              <a:rPr lang="de-DE" altLang="de-DE" dirty="0"/>
              <a:t> Landwirtschaftliche Liegenschaften </a:t>
            </a:r>
          </a:p>
          <a:p>
            <a:pPr marL="0" indent="0">
              <a:buNone/>
            </a:pPr>
            <a:r>
              <a:rPr lang="de-DE" altLang="de-DE" dirty="0"/>
              <a:t>    bis 31. März 2012 steuerfrei</a:t>
            </a:r>
            <a:br>
              <a:rPr lang="de-DE" altLang="de-DE" dirty="0"/>
            </a:br>
            <a:r>
              <a:rPr lang="de-DE" altLang="de-DE" dirty="0"/>
              <a:t>   (§ 4 Abs. 1 EStG) – kann als Spekulation pflichtig werden </a:t>
            </a:r>
          </a:p>
          <a:p>
            <a:pPr marL="0" indent="0">
              <a:buNone/>
            </a:pPr>
            <a:r>
              <a:rPr lang="de-DE" altLang="de-DE" dirty="0"/>
              <a:t>    nach dem 31. März 2012: Immobilienertragsteuer	</a:t>
            </a:r>
          </a:p>
          <a:p>
            <a:pPr marL="0" indent="0"/>
            <a:r>
              <a:rPr lang="de-DE" altLang="de-DE" dirty="0"/>
              <a:t> Forst </a:t>
            </a:r>
          </a:p>
          <a:p>
            <a:pPr marL="796925" lvl="1" indent="-342900"/>
            <a:r>
              <a:rPr lang="de-DE" altLang="de-DE" dirty="0"/>
              <a:t>Waldboden (siehe Landwirtschaft) </a:t>
            </a:r>
          </a:p>
          <a:p>
            <a:pPr marL="796925" lvl="1" indent="-342900"/>
            <a:r>
              <a:rPr lang="de-DE" altLang="de-DE" dirty="0"/>
              <a:t>Stehendes Holz – steuerpflichtig </a:t>
            </a:r>
          </a:p>
          <a:p>
            <a:pPr marL="796925" lvl="1" indent="-342900"/>
            <a:r>
              <a:rPr lang="de-DE" altLang="de-DE" dirty="0"/>
              <a:t>Eigenjagd – steuerpflichtig</a:t>
            </a:r>
            <a:r>
              <a:rPr lang="de-DE" altLang="de-DE" sz="2000" dirty="0"/>
              <a:t> </a:t>
            </a:r>
            <a:endParaRPr lang="de-DE" altLang="de-DE" dirty="0"/>
          </a:p>
          <a:p>
            <a:pPr marL="0" indent="0">
              <a:buNone/>
            </a:pPr>
            <a:r>
              <a:rPr lang="de-AT" altLang="de-DE" sz="1800" dirty="0"/>
              <a:t>Pauschalbestimmung: Kaufpreis &lt; € 250.000 35% Regelung und von </a:t>
            </a:r>
            <a:br>
              <a:rPr lang="de-AT" altLang="de-DE" sz="1800" dirty="0"/>
            </a:br>
            <a:r>
              <a:rPr lang="de-AT" altLang="de-DE" sz="1800" dirty="0"/>
              <a:t>50 % </a:t>
            </a:r>
            <a:r>
              <a:rPr lang="de-AT" altLang="de-DE" sz="1800" dirty="0" err="1"/>
              <a:t>ImmoESt</a:t>
            </a:r>
            <a:r>
              <a:rPr lang="de-AT" altLang="de-DE" sz="1800" dirty="0"/>
              <a:t> (EStR, </a:t>
            </a:r>
            <a:r>
              <a:rPr lang="de-AT" altLang="de-DE" sz="1800" dirty="0" err="1"/>
              <a:t>Rz</a:t>
            </a:r>
            <a:r>
              <a:rPr lang="de-AT" altLang="de-DE" sz="1800" dirty="0"/>
              <a:t> 4195 b)</a:t>
            </a:r>
          </a:p>
          <a:p>
            <a:pPr marL="0" indent="0">
              <a:buNone/>
            </a:pPr>
            <a:endParaRPr lang="de-DE" altLang="de-DE" sz="2400" dirty="0"/>
          </a:p>
          <a:p>
            <a:pPr eaLnBrk="1" hangingPunct="1"/>
            <a:endParaRPr lang="de-DE" altLang="de-DE" sz="1800" dirty="0"/>
          </a:p>
        </p:txBody>
      </p:sp>
    </p:spTree>
    <p:extLst>
      <p:ext uri="{BB962C8B-B14F-4D97-AF65-F5344CB8AC3E}">
        <p14:creationId xmlns:p14="http://schemas.microsoft.com/office/powerpoint/2010/main" val="20758010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Immobilienertragsteuer NEU</a:t>
            </a:r>
            <a:endParaRPr lang="de-AT" dirty="0"/>
          </a:p>
        </p:txBody>
      </p:sp>
      <p:sp>
        <p:nvSpPr>
          <p:cNvPr id="3" name="Inhaltsplatzhalter 2"/>
          <p:cNvSpPr>
            <a:spLocks noGrp="1"/>
          </p:cNvSpPr>
          <p:nvPr>
            <p:ph idx="1"/>
          </p:nvPr>
        </p:nvSpPr>
        <p:spPr/>
        <p:txBody>
          <a:bodyPr/>
          <a:lstStyle/>
          <a:p>
            <a:pPr marL="0" indent="0">
              <a:buNone/>
            </a:pPr>
            <a:r>
              <a:rPr lang="de-AT" dirty="0"/>
              <a:t>Pauschale Ermittlung der BMGL für den besonderen Steuersatz gem. § 30a EStG:</a:t>
            </a:r>
          </a:p>
          <a:p>
            <a:pPr marL="0" indent="0">
              <a:buNone/>
            </a:pPr>
            <a:endParaRPr lang="de-AT" dirty="0"/>
          </a:p>
          <a:p>
            <a:pPr>
              <a:buFontTx/>
              <a:buChar char="-"/>
            </a:pPr>
            <a:r>
              <a:rPr lang="de-AT" dirty="0"/>
              <a:t>31.3.2012 nicht steuerverfangen (keine </a:t>
            </a:r>
            <a:r>
              <a:rPr lang="de-AT" dirty="0" err="1"/>
              <a:t>Spek</a:t>
            </a:r>
            <a:r>
              <a:rPr lang="de-AT" dirty="0"/>
              <a:t>-Frist) und Umwidmung des Grundstückes nach 31.12.1987 dann sind 60 % vom Veräußerungserlös anzusetzen (60 % von 25 % = 15 % Steuer vom Veräußerungserlös)</a:t>
            </a:r>
          </a:p>
          <a:p>
            <a:pPr>
              <a:buFontTx/>
              <a:buChar char="-"/>
            </a:pPr>
            <a:r>
              <a:rPr lang="de-AT" dirty="0"/>
              <a:t>31.3.2012 nicht steuerverfangen (keine </a:t>
            </a:r>
            <a:r>
              <a:rPr lang="de-AT" dirty="0" err="1"/>
              <a:t>Spek</a:t>
            </a:r>
            <a:r>
              <a:rPr lang="de-AT" dirty="0"/>
              <a:t>-Frist) und Umwidmung des Grundstückes vor 31.12.1987 oder keine Umwidmung dann sind 13 % vom Veräußerungserlös anzusetzen (13 % von 25 % = 3,5 % Steuer vom Veräußerungserlös</a:t>
            </a:r>
          </a:p>
        </p:txBody>
      </p:sp>
      <p:sp>
        <p:nvSpPr>
          <p:cNvPr id="4" name="Foliennummernplatzhalter 3"/>
          <p:cNvSpPr>
            <a:spLocks noGrp="1"/>
          </p:cNvSpPr>
          <p:nvPr>
            <p:ph type="sldNum" sz="quarter" idx="10"/>
          </p:nvPr>
        </p:nvSpPr>
        <p:spPr/>
        <p:txBody>
          <a:bodyPr/>
          <a:lstStyle/>
          <a:p>
            <a:fld id="{1E41FFCC-503A-4A0D-ACA3-779B235AC49E}" type="slidenum">
              <a:rPr lang="de-AT" smtClean="0"/>
              <a:pPr/>
              <a:t>74</a:t>
            </a:fld>
            <a:endParaRPr lang="de-AT"/>
          </a:p>
        </p:txBody>
      </p:sp>
    </p:spTree>
    <p:extLst>
      <p:ext uri="{BB962C8B-B14F-4D97-AF65-F5344CB8AC3E}">
        <p14:creationId xmlns:p14="http://schemas.microsoft.com/office/powerpoint/2010/main" val="23028911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Immobilienertragsteuer NEU</a:t>
            </a:r>
            <a:endParaRPr lang="de-AT" dirty="0"/>
          </a:p>
        </p:txBody>
      </p:sp>
      <p:sp>
        <p:nvSpPr>
          <p:cNvPr id="3" name="Inhaltsplatzhalter 2"/>
          <p:cNvSpPr>
            <a:spLocks noGrp="1"/>
          </p:cNvSpPr>
          <p:nvPr>
            <p:ph idx="1"/>
          </p:nvPr>
        </p:nvSpPr>
        <p:spPr/>
        <p:txBody>
          <a:bodyPr/>
          <a:lstStyle/>
          <a:p>
            <a:pPr>
              <a:buFontTx/>
              <a:buChar char="-"/>
            </a:pPr>
            <a:r>
              <a:rPr lang="de-AT" dirty="0"/>
              <a:t>Steuerverfangen zum 31.3.2012 ergibt Steuersatz 25 % (Neuvermögen)</a:t>
            </a:r>
          </a:p>
          <a:p>
            <a:pPr>
              <a:buFontTx/>
              <a:buChar char="-"/>
            </a:pPr>
            <a:endParaRPr lang="de-AT" dirty="0"/>
          </a:p>
          <a:p>
            <a:pPr>
              <a:buFontTx/>
              <a:buChar char="-"/>
            </a:pPr>
            <a:r>
              <a:rPr lang="de-AT" dirty="0"/>
              <a:t>Bei selbsterstellten und hauptwohnsitzgenutzten Gebäuden sind Begünstigungen möglich.</a:t>
            </a:r>
          </a:p>
        </p:txBody>
      </p:sp>
      <p:sp>
        <p:nvSpPr>
          <p:cNvPr id="4" name="Foliennummernplatzhalter 3"/>
          <p:cNvSpPr>
            <a:spLocks noGrp="1"/>
          </p:cNvSpPr>
          <p:nvPr>
            <p:ph type="sldNum" sz="quarter" idx="10"/>
          </p:nvPr>
        </p:nvSpPr>
        <p:spPr/>
        <p:txBody>
          <a:bodyPr/>
          <a:lstStyle/>
          <a:p>
            <a:fld id="{1E41FFCC-503A-4A0D-ACA3-779B235AC49E}" type="slidenum">
              <a:rPr lang="de-AT" smtClean="0"/>
              <a:pPr/>
              <a:t>75</a:t>
            </a:fld>
            <a:endParaRPr lang="de-AT"/>
          </a:p>
        </p:txBody>
      </p:sp>
    </p:spTree>
    <p:extLst>
      <p:ext uri="{BB962C8B-B14F-4D97-AF65-F5344CB8AC3E}">
        <p14:creationId xmlns:p14="http://schemas.microsoft.com/office/powerpoint/2010/main" val="24339151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eaLnBrk="0" hangingPunct="0">
              <a:spcBef>
                <a:spcPct val="20000"/>
              </a:spcBef>
              <a:buClr>
                <a:srgbClr val="0066CC"/>
              </a:buClr>
              <a:buFont typeface="Wingdings" pitchFamily="2" charset="2"/>
              <a:buChar char="§"/>
              <a:defRPr sz="2000">
                <a:solidFill>
                  <a:schemeClr val="tx1"/>
                </a:solidFill>
                <a:latin typeface="Arial" charset="0"/>
              </a:defRPr>
            </a:lvl1pPr>
            <a:lvl2pPr marL="742950" indent="-285750" eaLnBrk="0" hangingPunct="0">
              <a:spcBef>
                <a:spcPct val="20000"/>
              </a:spcBef>
              <a:buClr>
                <a:srgbClr val="0066CC"/>
              </a:buClr>
              <a:buFont typeface="Wingdings" pitchFamily="2" charset="2"/>
              <a:buChar char="§"/>
              <a:defRPr>
                <a:solidFill>
                  <a:schemeClr val="tx1"/>
                </a:solidFill>
                <a:latin typeface="Arial" charset="0"/>
              </a:defRPr>
            </a:lvl2pPr>
            <a:lvl3pPr marL="1143000" indent="-228600" eaLnBrk="0" hangingPunct="0">
              <a:spcBef>
                <a:spcPct val="20000"/>
              </a:spcBef>
              <a:buClr>
                <a:srgbClr val="0066CC"/>
              </a:buClr>
              <a:buFont typeface="Wingdings" pitchFamily="2" charset="2"/>
              <a:buChar char="§"/>
              <a:defRPr sz="16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fld id="{C442DF96-234E-465D-91E0-BD1CD7B16D92}" type="slidenum">
              <a:rPr lang="de-AT" altLang="de-DE" sz="1000" smtClean="0"/>
              <a:pPr eaLnBrk="1" hangingPunct="1">
                <a:spcBef>
                  <a:spcPct val="0"/>
                </a:spcBef>
                <a:buClrTx/>
                <a:buFontTx/>
                <a:buNone/>
              </a:pPr>
              <a:t>76</a:t>
            </a:fld>
            <a:endParaRPr lang="de-AT" altLang="de-DE" sz="1000"/>
          </a:p>
        </p:txBody>
      </p:sp>
      <p:sp>
        <p:nvSpPr>
          <p:cNvPr id="10243" name="Rectangle 2" descr="HEADLINE"/>
          <p:cNvSpPr>
            <a:spLocks noGrp="1" noChangeArrowheads="1"/>
          </p:cNvSpPr>
          <p:nvPr>
            <p:ph type="title"/>
          </p:nvPr>
        </p:nvSpPr>
        <p:spPr>
          <a:xfrm>
            <a:off x="323850" y="404813"/>
            <a:ext cx="6119813" cy="1008062"/>
          </a:xfrm>
        </p:spPr>
        <p:txBody>
          <a:bodyPr/>
          <a:lstStyle/>
          <a:p>
            <a:r>
              <a:rPr lang="de-DE" altLang="de-DE" dirty="0"/>
              <a:t>Immobilienertragsteuer NEU</a:t>
            </a:r>
            <a:endParaRPr lang="de-DE" altLang="de-DE" sz="2200" dirty="0"/>
          </a:p>
        </p:txBody>
      </p:sp>
      <p:sp>
        <p:nvSpPr>
          <p:cNvPr id="10244" name="Rectangle 3"/>
          <p:cNvSpPr>
            <a:spLocks noGrp="1" noChangeArrowheads="1"/>
          </p:cNvSpPr>
          <p:nvPr>
            <p:ph type="body" idx="1"/>
          </p:nvPr>
        </p:nvSpPr>
        <p:spPr>
          <a:xfrm>
            <a:off x="457200" y="1844675"/>
            <a:ext cx="8229600" cy="4281488"/>
          </a:xfrm>
        </p:spPr>
        <p:txBody>
          <a:bodyPr/>
          <a:lstStyle/>
          <a:p>
            <a:pPr marL="0" indent="0">
              <a:buNone/>
            </a:pPr>
            <a:r>
              <a:rPr lang="de-DE" altLang="de-DE" dirty="0"/>
              <a:t>Verkauf von Waldparzellen – Beispiel:</a:t>
            </a:r>
          </a:p>
          <a:p>
            <a:pPr marL="0" indent="0"/>
            <a:endParaRPr lang="de-DE" altLang="de-DE" sz="1800" dirty="0"/>
          </a:p>
          <a:p>
            <a:pPr marL="0" indent="0">
              <a:buNone/>
            </a:pPr>
            <a:r>
              <a:rPr lang="de-DE" altLang="de-DE" sz="1800" dirty="0"/>
              <a:t>Im Jahr 1990 wurden Forstflächen um € 130.000 erworben. Dabei entfielen € 50.000 auf den Waldboden.</a:t>
            </a:r>
          </a:p>
          <a:p>
            <a:pPr marL="0" indent="0">
              <a:buNone/>
            </a:pPr>
            <a:r>
              <a:rPr lang="de-DE" altLang="de-DE" sz="1800" dirty="0"/>
              <a:t>Im Jahr 2013 werden diese Forstflächen um € 190.000 veräußert.</a:t>
            </a:r>
          </a:p>
          <a:p>
            <a:r>
              <a:rPr lang="de-DE" altLang="de-DE" sz="1800" dirty="0"/>
              <a:t>35% entfallen auf den Gewinn für das stehende Holz und das Jagdrecht</a:t>
            </a:r>
          </a:p>
          <a:p>
            <a:pPr lvl="1"/>
            <a:r>
              <a:rPr lang="de-DE" altLang="de-DE" sz="1600" dirty="0"/>
              <a:t>190.000*0,35 = € 66.500 zum Tarif</a:t>
            </a:r>
          </a:p>
          <a:p>
            <a:r>
              <a:rPr lang="de-DE" altLang="de-DE" sz="1800" dirty="0"/>
              <a:t>50% entfallen auf den Grund und Boden</a:t>
            </a:r>
          </a:p>
          <a:p>
            <a:pPr lvl="1"/>
            <a:r>
              <a:rPr lang="de-DE" altLang="de-DE" sz="1600" dirty="0"/>
              <a:t>190.000*0,5 =  € 95.000 - davon 14% Gewinn = € 13.300 mit 25% </a:t>
            </a:r>
            <a:r>
              <a:rPr lang="de-DE" altLang="de-DE" sz="1600" dirty="0" err="1"/>
              <a:t>ImmoESt</a:t>
            </a:r>
            <a:endParaRPr lang="de-DE" altLang="de-DE" sz="1600" dirty="0"/>
          </a:p>
          <a:p>
            <a:pPr marL="0" indent="0">
              <a:buNone/>
            </a:pPr>
            <a:r>
              <a:rPr lang="de-DE" altLang="de-DE" sz="1800" dirty="0"/>
              <a:t>Variante: Anschaffung 2004 =&gt; Neuvermögen, pauschale Gewinnermitt-</a:t>
            </a:r>
            <a:r>
              <a:rPr lang="de-DE" altLang="de-DE" sz="1800" dirty="0" err="1"/>
              <a:t>lung</a:t>
            </a:r>
            <a:r>
              <a:rPr lang="de-DE" altLang="de-DE" sz="1800" dirty="0"/>
              <a:t> ist nicht zulässig. </a:t>
            </a:r>
          </a:p>
          <a:p>
            <a:pPr lvl="1"/>
            <a:r>
              <a:rPr lang="de-DE" altLang="de-DE" sz="1600" dirty="0"/>
              <a:t>daher ist vom pauschalen Erlös (€ 95.000) der auf Grund und Boden </a:t>
            </a:r>
            <a:r>
              <a:rPr lang="de-DE" altLang="de-DE" sz="1600" dirty="0" err="1"/>
              <a:t>ent</a:t>
            </a:r>
            <a:r>
              <a:rPr lang="de-DE" altLang="de-DE" sz="1600" dirty="0"/>
              <a:t>-fallende Buchwert (€ 50.000) abzuziehen = € 45.000  mit 25% </a:t>
            </a:r>
            <a:r>
              <a:rPr lang="de-DE" altLang="de-DE" sz="1600" dirty="0" err="1"/>
              <a:t>ImmoESt</a:t>
            </a:r>
            <a:endParaRPr lang="de-DE" altLang="de-DE" sz="1600" dirty="0"/>
          </a:p>
          <a:p>
            <a:pPr marL="0" indent="0"/>
            <a:endParaRPr lang="de-DE" altLang="de-DE" sz="1800" dirty="0"/>
          </a:p>
        </p:txBody>
      </p:sp>
    </p:spTree>
    <p:extLst>
      <p:ext uri="{BB962C8B-B14F-4D97-AF65-F5344CB8AC3E}">
        <p14:creationId xmlns:p14="http://schemas.microsoft.com/office/powerpoint/2010/main" val="19977977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Ende</a:t>
            </a:r>
          </a:p>
        </p:txBody>
      </p:sp>
      <p:sp>
        <p:nvSpPr>
          <p:cNvPr id="3" name="Inhaltsplatzhalter 2"/>
          <p:cNvSpPr>
            <a:spLocks noGrp="1"/>
          </p:cNvSpPr>
          <p:nvPr>
            <p:ph idx="1"/>
          </p:nvPr>
        </p:nvSpPr>
        <p:spPr/>
        <p:txBody>
          <a:bodyPr/>
          <a:lstStyle/>
          <a:p>
            <a:pPr marL="0" indent="0" algn="ctr">
              <a:buNone/>
            </a:pPr>
            <a:endParaRPr lang="de-AT" sz="4000" dirty="0"/>
          </a:p>
          <a:p>
            <a:pPr marL="0" indent="0" algn="ctr">
              <a:buNone/>
            </a:pPr>
            <a:endParaRPr lang="de-AT" sz="4000" dirty="0"/>
          </a:p>
          <a:p>
            <a:pPr marL="0" indent="0" algn="ctr">
              <a:buNone/>
            </a:pPr>
            <a:r>
              <a:rPr lang="de-AT" sz="4000" dirty="0"/>
              <a:t>Danke für Ihre Aufmerksamkeit!</a:t>
            </a:r>
          </a:p>
        </p:txBody>
      </p:sp>
      <p:sp>
        <p:nvSpPr>
          <p:cNvPr id="4" name="Foliennummernplatzhalter 3"/>
          <p:cNvSpPr>
            <a:spLocks noGrp="1"/>
          </p:cNvSpPr>
          <p:nvPr>
            <p:ph type="sldNum" sz="quarter" idx="10"/>
          </p:nvPr>
        </p:nvSpPr>
        <p:spPr/>
        <p:txBody>
          <a:bodyPr/>
          <a:lstStyle/>
          <a:p>
            <a:fld id="{1E41FFCC-503A-4A0D-ACA3-779B235AC49E}" type="slidenum">
              <a:rPr lang="de-AT" smtClean="0"/>
              <a:pPr/>
              <a:t>77</a:t>
            </a:fld>
            <a:endParaRPr lang="de-AT"/>
          </a:p>
        </p:txBody>
      </p:sp>
    </p:spTree>
    <p:extLst>
      <p:ext uri="{BB962C8B-B14F-4D97-AF65-F5344CB8AC3E}">
        <p14:creationId xmlns:p14="http://schemas.microsoft.com/office/powerpoint/2010/main" val="2431178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pPr marL="0" indent="0">
              <a:buNone/>
            </a:pPr>
            <a:r>
              <a:rPr lang="de-AT" dirty="0"/>
              <a:t>Hektarsatzberechnung:</a:t>
            </a:r>
          </a:p>
          <a:p>
            <a:pPr marL="0" indent="0">
              <a:buNone/>
            </a:pPr>
            <a:endParaRPr lang="de-AT" dirty="0"/>
          </a:p>
          <a:p>
            <a:pPr marL="0" indent="0">
              <a:buNone/>
            </a:pPr>
            <a:r>
              <a:rPr lang="de-AT" dirty="0"/>
              <a:t>Hektarsatz = Betriebszahl x 2.400,--/100</a:t>
            </a:r>
          </a:p>
          <a:p>
            <a:pPr marL="0" indent="0">
              <a:buNone/>
            </a:pPr>
            <a:endParaRPr lang="de-AT" dirty="0"/>
          </a:p>
          <a:p>
            <a:pPr marL="0" indent="0">
              <a:buNone/>
            </a:pPr>
            <a:r>
              <a:rPr lang="de-AT" dirty="0"/>
              <a:t>Einheitswert aus der Fläche = Fläche x Hektarsatz</a:t>
            </a:r>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8</a:t>
            </a:fld>
            <a:endParaRPr lang="de-AT">
              <a:solidFill>
                <a:srgbClr val="000000"/>
              </a:solidFill>
            </a:endParaRPr>
          </a:p>
        </p:txBody>
      </p:sp>
    </p:spTree>
    <p:extLst>
      <p:ext uri="{BB962C8B-B14F-4D97-AF65-F5344CB8AC3E}">
        <p14:creationId xmlns:p14="http://schemas.microsoft.com/office/powerpoint/2010/main" val="346520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Einheitswert NEU</a:t>
            </a:r>
          </a:p>
        </p:txBody>
      </p:sp>
      <p:sp>
        <p:nvSpPr>
          <p:cNvPr id="3" name="Inhaltsplatzhalter 2"/>
          <p:cNvSpPr>
            <a:spLocks noGrp="1"/>
          </p:cNvSpPr>
          <p:nvPr>
            <p:ph idx="1"/>
          </p:nvPr>
        </p:nvSpPr>
        <p:spPr/>
        <p:txBody>
          <a:bodyPr/>
          <a:lstStyle/>
          <a:p>
            <a:r>
              <a:rPr lang="de-AT" dirty="0"/>
              <a:t>Zusätzlich zum Einheitswert aus der Fläche sind Zuschläge für öffentliche Gelder vorgesehen:</a:t>
            </a:r>
          </a:p>
          <a:p>
            <a:pPr marL="0" indent="0">
              <a:buNone/>
            </a:pPr>
            <a:endParaRPr lang="de-AT" dirty="0"/>
          </a:p>
          <a:p>
            <a:pPr>
              <a:buFontTx/>
              <a:buChar char="-"/>
            </a:pPr>
            <a:r>
              <a:rPr lang="de-AT" dirty="0"/>
              <a:t>nur Gelder aus der ersten Säule der GAP</a:t>
            </a:r>
          </a:p>
          <a:p>
            <a:pPr>
              <a:buFontTx/>
              <a:buChar char="-"/>
            </a:pPr>
            <a:r>
              <a:rPr lang="de-AT" dirty="0"/>
              <a:t>Davon Anrechnungsfaktor 33 % vom im Vorjahr ausbezahlten Betrag (Problematik: 2 mal Betriebsprämie in einem Kalenderjahr !!! ???)</a:t>
            </a:r>
          </a:p>
          <a:p>
            <a:pPr>
              <a:buFontTx/>
              <a:buChar char="-"/>
            </a:pPr>
            <a:endParaRPr lang="de-AT" dirty="0"/>
          </a:p>
        </p:txBody>
      </p:sp>
      <p:sp>
        <p:nvSpPr>
          <p:cNvPr id="4" name="Foliennummernplatzhalter 3"/>
          <p:cNvSpPr>
            <a:spLocks noGrp="1"/>
          </p:cNvSpPr>
          <p:nvPr>
            <p:ph type="sldNum" sz="quarter" idx="10"/>
          </p:nvPr>
        </p:nvSpPr>
        <p:spPr/>
        <p:txBody>
          <a:bodyPr/>
          <a:lstStyle/>
          <a:p>
            <a:fld id="{1E41FFCC-503A-4A0D-ACA3-779B235AC49E}" type="slidenum">
              <a:rPr lang="de-AT" smtClean="0">
                <a:solidFill>
                  <a:srgbClr val="000000"/>
                </a:solidFill>
              </a:rPr>
              <a:pPr/>
              <a:t>9</a:t>
            </a:fld>
            <a:endParaRPr lang="de-AT">
              <a:solidFill>
                <a:srgbClr val="000000"/>
              </a:solidFill>
            </a:endParaRPr>
          </a:p>
        </p:txBody>
      </p:sp>
    </p:spTree>
    <p:extLst>
      <p:ext uri="{BB962C8B-B14F-4D97-AF65-F5344CB8AC3E}">
        <p14:creationId xmlns:p14="http://schemas.microsoft.com/office/powerpoint/2010/main" val="1207936034"/>
      </p:ext>
    </p:extLst>
  </p:cSld>
  <p:clrMapOvr>
    <a:masterClrMapping/>
  </p:clrMapOvr>
</p:sld>
</file>

<file path=ppt/theme/theme1.xml><?xml version="1.0" encoding="utf-8"?>
<a:theme xmlns:a="http://schemas.openxmlformats.org/drawingml/2006/main" name="blank">
  <a:themeElements>
    <a:clrScheme name="LBG Power Point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BG Power Point Mast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3000" b="0" i="0" u="none" strike="noStrike" cap="none" normalizeH="0" baseline="0" smtClean="0">
            <a:ln>
              <a:noFill/>
            </a:ln>
            <a:solidFill>
              <a:srgbClr val="5F5F5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3000" b="0" i="0" u="none" strike="noStrike" cap="none" normalizeH="0" baseline="0" smtClean="0">
            <a:ln>
              <a:noFill/>
            </a:ln>
            <a:solidFill>
              <a:srgbClr val="5F5F5F"/>
            </a:solidFill>
            <a:effectLst/>
            <a:latin typeface="Arial" charset="0"/>
          </a:defRPr>
        </a:defPPr>
      </a:lstStyle>
    </a:lnDef>
  </a:objectDefaults>
  <a:extraClrSchemeLst>
    <a:extraClrScheme>
      <a:clrScheme name="LBG Power Point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BG Power Point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BG Power Point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BG Power Point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BG Power Point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BG Power Point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BG Power Point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BG Power Point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BG Power Point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BG Power Point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BG Power Point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BG Power Point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4910</Words>
  <Application>Microsoft Office PowerPoint</Application>
  <PresentationFormat>Bildschirmpräsentation (4:3)</PresentationFormat>
  <Paragraphs>834</Paragraphs>
  <Slides>77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77</vt:i4>
      </vt:variant>
    </vt:vector>
  </HeadingPairs>
  <TitlesOfParts>
    <vt:vector size="80" baseType="lpstr">
      <vt:lpstr>Arial</vt:lpstr>
      <vt:lpstr>Wingdings</vt:lpstr>
      <vt:lpstr>blank</vt:lpstr>
      <vt:lpstr>Einkommensteuerupdate 2014</vt:lpstr>
      <vt:lpstr>Gesetzliche Aufzeichnungspflichten</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Einheitswert NEU</vt:lpstr>
      <vt:lpstr>Land- und Forstwirtschaft  Gewinnermittlung  </vt:lpstr>
      <vt:lpstr>Gewinnermittlungsarten in der Land- und Forstwirtschaft – Überblick</vt:lpstr>
      <vt:lpstr>Gewinnermittlungsarten in der Land- und Forstwirtschaft – Überblick</vt:lpstr>
      <vt:lpstr>Maßgeblicher Einheitswert</vt:lpstr>
      <vt:lpstr>LuF-Pauschalierungsverordnung Anwendungsvoraussetzungen</vt:lpstr>
      <vt:lpstr>LuF-Pauschalierungsverordnung Anwendungsvoraussetzungen</vt:lpstr>
      <vt:lpstr>LuF-Pauschalierungsverordnung Wechsel zwischen Voll-/Teilpauschalierung</vt:lpstr>
      <vt:lpstr>Wechsel zwischen Buchführung bzw. E/A-Rechnung und Pauschalierung</vt:lpstr>
      <vt:lpstr>PowerPoint-Präsentation</vt:lpstr>
      <vt:lpstr>Wechsel zwischen Buchführung bzw. E/A-Rechnung und Pauschalierung</vt:lpstr>
      <vt:lpstr>Gewinnermittlung nach der Pauschalierungsverordnung</vt:lpstr>
      <vt:lpstr>Gewinnermittlung nach der Pauschalierungsverordnung</vt:lpstr>
      <vt:lpstr>Gewinnermittlung nach der Pauschalierungsverordnung</vt:lpstr>
      <vt:lpstr>Nebentätigkeiten</vt:lpstr>
      <vt:lpstr>Begriff</vt:lpstr>
      <vt:lpstr>Abgrenzung Gewerbe</vt:lpstr>
      <vt:lpstr>Mostbuschenschank und Be- &amp; Verarbeitung</vt:lpstr>
      <vt:lpstr>Mostbuschenschank und Be- &amp; Verarbeitung</vt:lpstr>
      <vt:lpstr>Mostbuschenschank und Be- &amp; Verarbeitung</vt:lpstr>
      <vt:lpstr>Mostbuschenschank und Be- &amp; Verarbeitung</vt:lpstr>
      <vt:lpstr>Land- und forstwirtschaftlicher Nebenerwerb</vt:lpstr>
      <vt:lpstr>Land- und forstwirtschaftlicher Nebenerwerb</vt:lpstr>
      <vt:lpstr>Zimmervermietung mit Frühstück</vt:lpstr>
      <vt:lpstr>Gewinnermittlung nach der  Pauschalierungsverordnung</vt:lpstr>
      <vt:lpstr>PowerPoint-Präsentation</vt:lpstr>
      <vt:lpstr>PowerPoint-Präsentation</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Gewinnermittlung in der Landwirtschaft</vt:lpstr>
      <vt:lpstr>Wechsel der Gewinnermittlung</vt:lpstr>
      <vt:lpstr>Wechsel der Gewinnermittlung</vt:lpstr>
      <vt:lpstr>Wechsel der Gewinnermittlung</vt:lpstr>
      <vt:lpstr>Bewertung von Anlagevermögen</vt:lpstr>
      <vt:lpstr>Bewertung von Anlagevermögen</vt:lpstr>
      <vt:lpstr>Bewertung von Anlagevermögen</vt:lpstr>
      <vt:lpstr>Bewertung von Anlagevermögen</vt:lpstr>
      <vt:lpstr>Bewertung von Anlagevermögen</vt:lpstr>
      <vt:lpstr>Bewertung von Umlaufvermögen</vt:lpstr>
      <vt:lpstr>Bewertung allgemein</vt:lpstr>
      <vt:lpstr>Betriebsteilung</vt:lpstr>
      <vt:lpstr>Betriebsteilung</vt:lpstr>
      <vt:lpstr>Betriebsteilung</vt:lpstr>
      <vt:lpstr>Vermietung und Verpachtung</vt:lpstr>
      <vt:lpstr>Vermietung und Verpachtung</vt:lpstr>
      <vt:lpstr>Steuerbegünstigungen</vt:lpstr>
      <vt:lpstr>Steuerbegünstigungen</vt:lpstr>
      <vt:lpstr>Steuerbegünstigungen</vt:lpstr>
      <vt:lpstr>Immobilienertragsteuer NEU</vt:lpstr>
      <vt:lpstr>Immobilienertragsteuer NEU</vt:lpstr>
      <vt:lpstr>Immobilienertragsteuer NEU</vt:lpstr>
      <vt:lpstr>Immobilienertragsteuer NEU</vt:lpstr>
      <vt:lpstr>Ende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Betriebswirtschaftliche und steuerliche Grundlagen zu Ackerbau, Tierhaltung und Forst in Österreich</dc:title>
  <dc:creator>Mag. Karl Szimak</dc:creator>
  <cp:lastModifiedBy>Karin Pils</cp:lastModifiedBy>
  <cp:revision>82</cp:revision>
  <cp:lastPrinted>2014-10-28T12:58:56Z</cp:lastPrinted>
  <dcterms:created xsi:type="dcterms:W3CDTF">2013-10-05T13:10:06Z</dcterms:created>
  <dcterms:modified xsi:type="dcterms:W3CDTF">2022-05-05T09:45:02Z</dcterms:modified>
</cp:coreProperties>
</file>