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95" autoAdjust="0"/>
  </p:normalViewPr>
  <p:slideViewPr>
    <p:cSldViewPr>
      <p:cViewPr varScale="1">
        <p:scale>
          <a:sx n="106" d="100"/>
          <a:sy n="106" d="100"/>
        </p:scale>
        <p:origin x="1764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9870-2A6D-43DF-BF1D-EC095AF3EB28}" type="datetimeFigureOut">
              <a:rPr lang="de-AT" smtClean="0"/>
              <a:pPr/>
              <a:t>21.04.2021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F5AA2-3BE9-4DC0-9DAD-6D21A3C9AE1E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88700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9870-2A6D-43DF-BF1D-EC095AF3EB28}" type="datetimeFigureOut">
              <a:rPr lang="de-AT" smtClean="0"/>
              <a:pPr/>
              <a:t>21.04.2021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F5AA2-3BE9-4DC0-9DAD-6D21A3C9AE1E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9974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9870-2A6D-43DF-BF1D-EC095AF3EB28}" type="datetimeFigureOut">
              <a:rPr lang="de-AT" smtClean="0"/>
              <a:pPr/>
              <a:t>21.04.2021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F5AA2-3BE9-4DC0-9DAD-6D21A3C9AE1E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71485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9870-2A6D-43DF-BF1D-EC095AF3EB28}" type="datetimeFigureOut">
              <a:rPr lang="de-AT" smtClean="0"/>
              <a:pPr/>
              <a:t>21.04.2021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F5AA2-3BE9-4DC0-9DAD-6D21A3C9AE1E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02203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9870-2A6D-43DF-BF1D-EC095AF3EB28}" type="datetimeFigureOut">
              <a:rPr lang="de-AT" smtClean="0"/>
              <a:pPr/>
              <a:t>21.04.2021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F5AA2-3BE9-4DC0-9DAD-6D21A3C9AE1E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109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9870-2A6D-43DF-BF1D-EC095AF3EB28}" type="datetimeFigureOut">
              <a:rPr lang="de-AT" smtClean="0"/>
              <a:pPr/>
              <a:t>21.04.2021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F5AA2-3BE9-4DC0-9DAD-6D21A3C9AE1E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25682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9870-2A6D-43DF-BF1D-EC095AF3EB28}" type="datetimeFigureOut">
              <a:rPr lang="de-AT" smtClean="0"/>
              <a:pPr/>
              <a:t>21.04.2021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F5AA2-3BE9-4DC0-9DAD-6D21A3C9AE1E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99632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9870-2A6D-43DF-BF1D-EC095AF3EB28}" type="datetimeFigureOut">
              <a:rPr lang="de-AT" smtClean="0"/>
              <a:pPr/>
              <a:t>21.04.2021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F5AA2-3BE9-4DC0-9DAD-6D21A3C9AE1E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90141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9870-2A6D-43DF-BF1D-EC095AF3EB28}" type="datetimeFigureOut">
              <a:rPr lang="de-AT" smtClean="0"/>
              <a:pPr/>
              <a:t>21.04.2021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F5AA2-3BE9-4DC0-9DAD-6D21A3C9AE1E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07251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9870-2A6D-43DF-BF1D-EC095AF3EB28}" type="datetimeFigureOut">
              <a:rPr lang="de-AT" smtClean="0"/>
              <a:pPr/>
              <a:t>21.04.2021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F5AA2-3BE9-4DC0-9DAD-6D21A3C9AE1E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1091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9870-2A6D-43DF-BF1D-EC095AF3EB28}" type="datetimeFigureOut">
              <a:rPr lang="de-AT" smtClean="0"/>
              <a:pPr/>
              <a:t>21.04.2021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F5AA2-3BE9-4DC0-9DAD-6D21A3C9AE1E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86130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C9870-2A6D-43DF-BF1D-EC095AF3EB28}" type="datetimeFigureOut">
              <a:rPr lang="de-AT" smtClean="0"/>
              <a:pPr/>
              <a:t>21.04.2021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F5AA2-3BE9-4DC0-9DAD-6D21A3C9AE1E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4078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-210557"/>
            <a:ext cx="9396536" cy="1191285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de-AT" sz="4000" dirty="0">
                <a:ea typeface="Verdana" pitchFamily="34" charset="0"/>
                <a:cs typeface="Verdana" pitchFamily="34" charset="0"/>
              </a:rPr>
              <a:t>Der Farben-Quadrant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1979712" y="1872148"/>
            <a:ext cx="2700000" cy="1872208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35 %</a:t>
            </a:r>
          </a:p>
        </p:txBody>
      </p:sp>
      <p:sp>
        <p:nvSpPr>
          <p:cNvPr id="5" name="Abgerundetes Rechteck 4"/>
          <p:cNvSpPr/>
          <p:nvPr/>
        </p:nvSpPr>
        <p:spPr>
          <a:xfrm>
            <a:off x="4716016" y="1872148"/>
            <a:ext cx="2700000" cy="187220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15 %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1979712" y="3841592"/>
            <a:ext cx="2700000" cy="187220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35 %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4716016" y="3841592"/>
            <a:ext cx="2700000" cy="187200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15 %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4716016" y="1484784"/>
            <a:ext cx="0" cy="4824536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>
            <a:off x="1619672" y="3789040"/>
            <a:ext cx="6192688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4283968" y="1052736"/>
            <a:ext cx="7856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200" dirty="0">
                <a:latin typeface="+mj-lt"/>
                <a:ea typeface="Verdana" pitchFamily="34" charset="0"/>
                <a:cs typeface="Verdana" pitchFamily="34" charset="0"/>
              </a:rPr>
              <a:t>offen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3923928" y="6237312"/>
            <a:ext cx="164224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200" dirty="0">
                <a:latin typeface="+mj-lt"/>
                <a:ea typeface="Verdana" pitchFamily="34" charset="0"/>
                <a:cs typeface="Verdana" pitchFamily="34" charset="0"/>
              </a:rPr>
              <a:t>verschlossen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395536" y="3573016"/>
            <a:ext cx="10644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200" dirty="0">
                <a:latin typeface="+mj-lt"/>
                <a:ea typeface="Verdana" pitchFamily="34" charset="0"/>
                <a:cs typeface="Verdana" pitchFamily="34" charset="0"/>
              </a:rPr>
              <a:t>indirekt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7956376" y="3501008"/>
            <a:ext cx="85286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200" dirty="0">
                <a:latin typeface="+mj-lt"/>
                <a:ea typeface="Verdana" pitchFamily="34" charset="0"/>
                <a:cs typeface="Verdana" pitchFamily="34" charset="0"/>
              </a:rPr>
              <a:t>direkt</a:t>
            </a:r>
          </a:p>
        </p:txBody>
      </p:sp>
    </p:spTree>
    <p:extLst>
      <p:ext uri="{BB962C8B-B14F-4D97-AF65-F5344CB8AC3E}">
        <p14:creationId xmlns:p14="http://schemas.microsoft.com/office/powerpoint/2010/main" val="3399362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-210557"/>
            <a:ext cx="9396536" cy="1191285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l"/>
            <a:r>
              <a:rPr lang="de-AT" sz="4000" dirty="0">
                <a:ea typeface="Verdana" pitchFamily="34" charset="0"/>
                <a:cs typeface="Verdana" pitchFamily="34" charset="0"/>
              </a:rPr>
              <a:t>Gelb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43548" y="1957120"/>
            <a:ext cx="886732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AT" sz="2400" b="1" dirty="0"/>
              <a:t>Motto</a:t>
            </a:r>
            <a:r>
              <a:rPr lang="de-AT" sz="2400" dirty="0"/>
              <a:t>: Lass uns Freunde sein!</a:t>
            </a:r>
          </a:p>
          <a:p>
            <a:pPr>
              <a:lnSpc>
                <a:spcPct val="150000"/>
              </a:lnSpc>
            </a:pPr>
            <a:r>
              <a:rPr lang="de-AT" sz="2400" b="1" dirty="0"/>
              <a:t>Beruf: </a:t>
            </a:r>
            <a:r>
              <a:rPr lang="de-AT" sz="2400" dirty="0"/>
              <a:t>Lehrer, Krankenschwester, Therapeut, Berater</a:t>
            </a:r>
          </a:p>
          <a:p>
            <a:pPr>
              <a:lnSpc>
                <a:spcPct val="150000"/>
              </a:lnSpc>
            </a:pPr>
            <a:r>
              <a:rPr lang="de-AT" sz="2400" b="1" dirty="0"/>
              <a:t>Stimme: </a:t>
            </a:r>
            <a:r>
              <a:rPr lang="de-AT" sz="2400" dirty="0"/>
              <a:t>sanft und leise</a:t>
            </a:r>
          </a:p>
          <a:p>
            <a:pPr>
              <a:lnSpc>
                <a:spcPct val="150000"/>
              </a:lnSpc>
            </a:pPr>
            <a:r>
              <a:rPr lang="de-AT" sz="2400" b="1" dirty="0"/>
              <a:t>Kleidung: </a:t>
            </a:r>
            <a:r>
              <a:rPr lang="de-AT" sz="2400" dirty="0"/>
              <a:t>Freizeitbekleidung, bequem</a:t>
            </a:r>
          </a:p>
          <a:p>
            <a:pPr>
              <a:lnSpc>
                <a:spcPct val="150000"/>
              </a:lnSpc>
            </a:pPr>
            <a:r>
              <a:rPr lang="de-AT" sz="2400" b="1" dirty="0"/>
              <a:t>Stärken: </a:t>
            </a:r>
            <a:r>
              <a:rPr lang="de-AT" sz="2400" dirty="0"/>
              <a:t>verlässlicher Teamspieler, geduldig, hilfsbereit</a:t>
            </a:r>
          </a:p>
          <a:p>
            <a:pPr>
              <a:lnSpc>
                <a:spcPct val="150000"/>
              </a:lnSpc>
            </a:pPr>
            <a:r>
              <a:rPr lang="de-AT" sz="2400" b="1" dirty="0"/>
              <a:t>Schwächen: </a:t>
            </a:r>
            <a:r>
              <a:rPr lang="de-AT" sz="2400" dirty="0"/>
              <a:t>überempfindlich, Mitläufer, nicht zielorientiert</a:t>
            </a:r>
          </a:p>
          <a:p>
            <a:pPr>
              <a:lnSpc>
                <a:spcPct val="150000"/>
              </a:lnSpc>
            </a:pPr>
            <a:r>
              <a:rPr lang="de-AT" sz="2400" b="1" dirty="0"/>
              <a:t>Schlüsselwörter: </a:t>
            </a:r>
            <a:r>
              <a:rPr lang="de-AT" sz="2400" dirty="0"/>
              <a:t>Team, Gemeinsamkeit, Beziehung, Familie</a:t>
            </a:r>
          </a:p>
          <a:p>
            <a:pPr>
              <a:lnSpc>
                <a:spcPct val="150000"/>
              </a:lnSpc>
            </a:pPr>
            <a:r>
              <a:rPr lang="de-AT" sz="2400" b="1" dirty="0"/>
              <a:t>Aversion: </a:t>
            </a:r>
            <a:r>
              <a:rPr lang="de-AT" sz="2400" dirty="0"/>
              <a:t>aggressive aufdringliche Personen, Unterdrücker, Konflikte</a:t>
            </a:r>
          </a:p>
        </p:txBody>
      </p:sp>
      <p:grpSp>
        <p:nvGrpSpPr>
          <p:cNvPr id="18" name="Gruppieren 17"/>
          <p:cNvGrpSpPr/>
          <p:nvPr/>
        </p:nvGrpSpPr>
        <p:grpSpPr>
          <a:xfrm>
            <a:off x="6012160" y="980728"/>
            <a:ext cx="3014055" cy="1582540"/>
            <a:chOff x="-280326" y="687390"/>
            <a:chExt cx="9135657" cy="6446774"/>
          </a:xfrm>
        </p:grpSpPr>
        <p:sp>
          <p:nvSpPr>
            <p:cNvPr id="19" name="Abgerundetes Rechteck 18"/>
            <p:cNvSpPr/>
            <p:nvPr/>
          </p:nvSpPr>
          <p:spPr>
            <a:xfrm>
              <a:off x="1907703" y="1873880"/>
              <a:ext cx="2736304" cy="1872210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35 %</a:t>
              </a:r>
            </a:p>
          </p:txBody>
        </p:sp>
        <p:sp>
          <p:nvSpPr>
            <p:cNvPr id="20" name="Abgerundetes Rechteck 19"/>
            <p:cNvSpPr/>
            <p:nvPr/>
          </p:nvSpPr>
          <p:spPr>
            <a:xfrm>
              <a:off x="4788023" y="1873880"/>
              <a:ext cx="2736304" cy="187221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15 %</a:t>
              </a:r>
            </a:p>
          </p:txBody>
        </p:sp>
        <p:sp>
          <p:nvSpPr>
            <p:cNvPr id="21" name="Abgerundetes Rechteck 20"/>
            <p:cNvSpPr/>
            <p:nvPr/>
          </p:nvSpPr>
          <p:spPr>
            <a:xfrm>
              <a:off x="1907684" y="3910953"/>
              <a:ext cx="2736304" cy="1872208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35 %</a:t>
              </a:r>
            </a:p>
          </p:txBody>
        </p:sp>
        <p:sp>
          <p:nvSpPr>
            <p:cNvPr id="22" name="Abgerundetes Rechteck 21"/>
            <p:cNvSpPr/>
            <p:nvPr/>
          </p:nvSpPr>
          <p:spPr>
            <a:xfrm>
              <a:off x="4788025" y="3914109"/>
              <a:ext cx="2736304" cy="1891157"/>
            </a:xfrm>
            <a:prstGeom prst="round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15 %</a:t>
              </a:r>
            </a:p>
          </p:txBody>
        </p:sp>
        <p:cxnSp>
          <p:nvCxnSpPr>
            <p:cNvPr id="23" name="Gerade Verbindung 22"/>
            <p:cNvCxnSpPr/>
            <p:nvPr/>
          </p:nvCxnSpPr>
          <p:spPr>
            <a:xfrm>
              <a:off x="4716016" y="1484784"/>
              <a:ext cx="0" cy="4824536"/>
            </a:xfrm>
            <a:prstGeom prst="line">
              <a:avLst/>
            </a:prstGeom>
            <a:ln w="38100">
              <a:solidFill>
                <a:schemeClr val="tx2">
                  <a:lumMod val="75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/>
          </p:nvCxnSpPr>
          <p:spPr>
            <a:xfrm>
              <a:off x="1505153" y="3820321"/>
              <a:ext cx="6138371" cy="4224"/>
            </a:xfrm>
            <a:prstGeom prst="line">
              <a:avLst/>
            </a:prstGeom>
            <a:ln w="38100">
              <a:solidFill>
                <a:schemeClr val="tx2">
                  <a:lumMod val="75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feld 24"/>
            <p:cNvSpPr txBox="1"/>
            <p:nvPr/>
          </p:nvSpPr>
          <p:spPr>
            <a:xfrm>
              <a:off x="4005320" y="687390"/>
              <a:ext cx="1372379" cy="8733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AT" sz="9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offen</a:t>
              </a:r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3430053" y="6260814"/>
              <a:ext cx="2684006" cy="8733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AT" sz="9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verschlossen</a:t>
              </a:r>
            </a:p>
          </p:txBody>
        </p:sp>
        <p:sp>
          <p:nvSpPr>
            <p:cNvPr id="27" name="Textfeld 26"/>
            <p:cNvSpPr txBox="1"/>
            <p:nvPr/>
          </p:nvSpPr>
          <p:spPr>
            <a:xfrm>
              <a:off x="-280326" y="3327433"/>
              <a:ext cx="1800386" cy="8733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AT" sz="9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indirekt</a:t>
              </a:r>
            </a:p>
          </p:txBody>
        </p:sp>
        <p:sp>
          <p:nvSpPr>
            <p:cNvPr id="28" name="Textfeld 27"/>
            <p:cNvSpPr txBox="1"/>
            <p:nvPr/>
          </p:nvSpPr>
          <p:spPr>
            <a:xfrm>
              <a:off x="7358690" y="3327433"/>
              <a:ext cx="1496641" cy="8733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AT" sz="9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direkt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64959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-210557"/>
            <a:ext cx="9396536" cy="1191285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de-AT" sz="4000" dirty="0">
                <a:ea typeface="Verdana" pitchFamily="34" charset="0"/>
                <a:cs typeface="Verdana" pitchFamily="34" charset="0"/>
              </a:rPr>
              <a:t>Blau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43548" y="1663055"/>
            <a:ext cx="95690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AT" sz="2400" b="1" dirty="0"/>
              <a:t>Motto: </a:t>
            </a:r>
            <a:r>
              <a:rPr lang="de-AT" sz="2400" dirty="0"/>
              <a:t>Spaß! Spaß! Spaß!</a:t>
            </a:r>
          </a:p>
          <a:p>
            <a:pPr>
              <a:lnSpc>
                <a:spcPct val="150000"/>
              </a:lnSpc>
            </a:pPr>
            <a:r>
              <a:rPr lang="de-AT" sz="2400" b="1" dirty="0"/>
              <a:t>Beruf: </a:t>
            </a:r>
            <a:r>
              <a:rPr lang="de-AT" sz="2400" dirty="0"/>
              <a:t>Vertrieb, Entertainer, öffentlich auftretend und redend</a:t>
            </a:r>
          </a:p>
          <a:p>
            <a:pPr>
              <a:lnSpc>
                <a:spcPct val="150000"/>
              </a:lnSpc>
            </a:pPr>
            <a:r>
              <a:rPr lang="de-AT" sz="2400" b="1" dirty="0"/>
              <a:t>Stimme: </a:t>
            </a:r>
            <a:r>
              <a:rPr lang="de-AT" sz="2400" dirty="0"/>
              <a:t>laut und schnell</a:t>
            </a:r>
          </a:p>
          <a:p>
            <a:pPr>
              <a:lnSpc>
                <a:spcPct val="150000"/>
              </a:lnSpc>
            </a:pPr>
            <a:r>
              <a:rPr lang="de-AT" sz="2400" b="1" dirty="0"/>
              <a:t>Kleidung: </a:t>
            </a:r>
            <a:r>
              <a:rPr lang="de-AT" sz="2400" dirty="0" err="1"/>
              <a:t>stylish</a:t>
            </a:r>
            <a:r>
              <a:rPr lang="de-AT" sz="2400" dirty="0"/>
              <a:t>, auffällig, farbenfroh</a:t>
            </a:r>
          </a:p>
          <a:p>
            <a:pPr>
              <a:lnSpc>
                <a:spcPct val="150000"/>
              </a:lnSpc>
            </a:pPr>
            <a:r>
              <a:rPr lang="de-AT" sz="2400" b="1" dirty="0"/>
              <a:t>Stärken: </a:t>
            </a:r>
            <a:r>
              <a:rPr lang="de-AT" sz="2400" dirty="0"/>
              <a:t>Promotor, überzeugend, enthusiastisch, kreativ, energiegeladen</a:t>
            </a:r>
          </a:p>
          <a:p>
            <a:pPr>
              <a:lnSpc>
                <a:spcPct val="150000"/>
              </a:lnSpc>
              <a:tabLst>
                <a:tab pos="1619250" algn="l"/>
              </a:tabLst>
            </a:pPr>
            <a:r>
              <a:rPr lang="de-AT" sz="2400" b="1" dirty="0"/>
              <a:t>Schwächen: </a:t>
            </a:r>
            <a:r>
              <a:rPr lang="de-AT" sz="2400" dirty="0"/>
              <a:t>Vielredner, Verschwender, schwach im Follow-</a:t>
            </a:r>
            <a:r>
              <a:rPr lang="de-AT" sz="2400" dirty="0" err="1"/>
              <a:t>up</a:t>
            </a:r>
            <a:r>
              <a:rPr lang="de-AT" sz="2400" dirty="0"/>
              <a:t>, 			desorganisiert</a:t>
            </a:r>
          </a:p>
          <a:p>
            <a:pPr>
              <a:lnSpc>
                <a:spcPct val="150000"/>
              </a:lnSpc>
            </a:pPr>
            <a:r>
              <a:rPr lang="de-AT" sz="2400" b="1" dirty="0"/>
              <a:t>Schlüsselwörter: </a:t>
            </a:r>
            <a:r>
              <a:rPr lang="de-AT" sz="2400" dirty="0"/>
              <a:t>Spaß und Action</a:t>
            </a:r>
          </a:p>
          <a:p>
            <a:pPr>
              <a:lnSpc>
                <a:spcPct val="150000"/>
              </a:lnSpc>
            </a:pPr>
            <a:r>
              <a:rPr lang="de-AT" sz="2400" b="1" dirty="0"/>
              <a:t>Aversion: </a:t>
            </a:r>
            <a:r>
              <a:rPr lang="de-AT" sz="2400" dirty="0"/>
              <a:t>keinen Spaß, Zahlen und Fakten, alleine sein</a:t>
            </a:r>
          </a:p>
        </p:txBody>
      </p:sp>
      <p:grpSp>
        <p:nvGrpSpPr>
          <p:cNvPr id="18" name="Gruppieren 17"/>
          <p:cNvGrpSpPr/>
          <p:nvPr/>
        </p:nvGrpSpPr>
        <p:grpSpPr>
          <a:xfrm>
            <a:off x="6012160" y="980728"/>
            <a:ext cx="3014055" cy="1582540"/>
            <a:chOff x="-280326" y="687390"/>
            <a:chExt cx="9135657" cy="6446774"/>
          </a:xfrm>
        </p:grpSpPr>
        <p:sp>
          <p:nvSpPr>
            <p:cNvPr id="19" name="Abgerundetes Rechteck 18"/>
            <p:cNvSpPr/>
            <p:nvPr/>
          </p:nvSpPr>
          <p:spPr>
            <a:xfrm>
              <a:off x="1907703" y="1873880"/>
              <a:ext cx="2736304" cy="1872210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35 %</a:t>
              </a:r>
            </a:p>
          </p:txBody>
        </p:sp>
        <p:sp>
          <p:nvSpPr>
            <p:cNvPr id="20" name="Abgerundetes Rechteck 19"/>
            <p:cNvSpPr/>
            <p:nvPr/>
          </p:nvSpPr>
          <p:spPr>
            <a:xfrm>
              <a:off x="4788023" y="1873880"/>
              <a:ext cx="2736304" cy="187221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15 %</a:t>
              </a:r>
            </a:p>
          </p:txBody>
        </p:sp>
        <p:sp>
          <p:nvSpPr>
            <p:cNvPr id="21" name="Abgerundetes Rechteck 20"/>
            <p:cNvSpPr/>
            <p:nvPr/>
          </p:nvSpPr>
          <p:spPr>
            <a:xfrm>
              <a:off x="1907684" y="3910953"/>
              <a:ext cx="2736304" cy="1872208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35 %</a:t>
              </a:r>
            </a:p>
          </p:txBody>
        </p:sp>
        <p:sp>
          <p:nvSpPr>
            <p:cNvPr id="22" name="Abgerundetes Rechteck 21"/>
            <p:cNvSpPr/>
            <p:nvPr/>
          </p:nvSpPr>
          <p:spPr>
            <a:xfrm>
              <a:off x="4788025" y="3914109"/>
              <a:ext cx="2736304" cy="1891157"/>
            </a:xfrm>
            <a:prstGeom prst="round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15 %</a:t>
              </a:r>
            </a:p>
          </p:txBody>
        </p:sp>
        <p:cxnSp>
          <p:nvCxnSpPr>
            <p:cNvPr id="23" name="Gerade Verbindung 22"/>
            <p:cNvCxnSpPr/>
            <p:nvPr/>
          </p:nvCxnSpPr>
          <p:spPr>
            <a:xfrm>
              <a:off x="4716016" y="1484784"/>
              <a:ext cx="0" cy="4824536"/>
            </a:xfrm>
            <a:prstGeom prst="line">
              <a:avLst/>
            </a:prstGeom>
            <a:ln w="38100">
              <a:solidFill>
                <a:schemeClr val="tx2">
                  <a:lumMod val="75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/>
          </p:nvCxnSpPr>
          <p:spPr>
            <a:xfrm>
              <a:off x="1505153" y="3820321"/>
              <a:ext cx="6138371" cy="4224"/>
            </a:xfrm>
            <a:prstGeom prst="line">
              <a:avLst/>
            </a:prstGeom>
            <a:ln w="38100">
              <a:solidFill>
                <a:schemeClr val="tx2">
                  <a:lumMod val="75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feld 24"/>
            <p:cNvSpPr txBox="1"/>
            <p:nvPr/>
          </p:nvSpPr>
          <p:spPr>
            <a:xfrm>
              <a:off x="4005320" y="687390"/>
              <a:ext cx="1372379" cy="8733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AT" sz="9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offen</a:t>
              </a:r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3430053" y="6260814"/>
              <a:ext cx="2684006" cy="8733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AT" sz="9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verschlossen</a:t>
              </a:r>
            </a:p>
          </p:txBody>
        </p:sp>
        <p:sp>
          <p:nvSpPr>
            <p:cNvPr id="27" name="Textfeld 26"/>
            <p:cNvSpPr txBox="1"/>
            <p:nvPr/>
          </p:nvSpPr>
          <p:spPr>
            <a:xfrm>
              <a:off x="-280326" y="3327433"/>
              <a:ext cx="1800386" cy="8733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AT" sz="9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indirekt</a:t>
              </a:r>
            </a:p>
          </p:txBody>
        </p:sp>
        <p:sp>
          <p:nvSpPr>
            <p:cNvPr id="28" name="Textfeld 27"/>
            <p:cNvSpPr txBox="1"/>
            <p:nvPr/>
          </p:nvSpPr>
          <p:spPr>
            <a:xfrm>
              <a:off x="7358690" y="3327433"/>
              <a:ext cx="1496641" cy="8733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AT" sz="9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direkt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31660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-210557"/>
            <a:ext cx="9396536" cy="1191285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l"/>
            <a:r>
              <a:rPr lang="de-AT" sz="4000" dirty="0">
                <a:ea typeface="Verdana" pitchFamily="34" charset="0"/>
                <a:cs typeface="Verdana" pitchFamily="34" charset="0"/>
              </a:rPr>
              <a:t>Grün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43548" y="1663055"/>
            <a:ext cx="95690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AT" sz="2400" b="1" dirty="0"/>
              <a:t>Motto: </a:t>
            </a:r>
            <a:r>
              <a:rPr lang="de-AT" sz="2400" dirty="0"/>
              <a:t>Holen wir uns Daten und Fakten!</a:t>
            </a:r>
          </a:p>
          <a:p>
            <a:pPr>
              <a:lnSpc>
                <a:spcPct val="150000"/>
              </a:lnSpc>
            </a:pPr>
            <a:r>
              <a:rPr lang="de-AT" sz="2400" b="1" dirty="0"/>
              <a:t>Beruf: </a:t>
            </a:r>
            <a:r>
              <a:rPr lang="de-AT" sz="2400" dirty="0"/>
              <a:t>Buchhalter, Ingenieur, Wissenschaftler</a:t>
            </a:r>
          </a:p>
          <a:p>
            <a:pPr>
              <a:lnSpc>
                <a:spcPct val="150000"/>
              </a:lnSpc>
            </a:pPr>
            <a:r>
              <a:rPr lang="de-AT" sz="2400" b="1" dirty="0"/>
              <a:t>Stimme: </a:t>
            </a:r>
            <a:r>
              <a:rPr lang="de-AT" sz="2400" dirty="0"/>
              <a:t>sanft und höflich</a:t>
            </a:r>
          </a:p>
          <a:p>
            <a:pPr>
              <a:lnSpc>
                <a:spcPct val="150000"/>
              </a:lnSpc>
            </a:pPr>
            <a:r>
              <a:rPr lang="de-AT" sz="2400" b="1" dirty="0"/>
              <a:t>Kleidung: </a:t>
            </a:r>
            <a:r>
              <a:rPr lang="de-AT" sz="2400" dirty="0"/>
              <a:t>formell und konservativ</a:t>
            </a:r>
          </a:p>
          <a:p>
            <a:pPr>
              <a:lnSpc>
                <a:spcPct val="150000"/>
              </a:lnSpc>
            </a:pPr>
            <a:r>
              <a:rPr lang="de-AT" sz="2400" b="1" dirty="0"/>
              <a:t>Stärken: </a:t>
            </a:r>
            <a:r>
              <a:rPr lang="de-AT" sz="2400" dirty="0"/>
              <a:t>organisiert, planend, exakt, beständig, ergebnisorientiert</a:t>
            </a:r>
          </a:p>
          <a:p>
            <a:pPr>
              <a:lnSpc>
                <a:spcPct val="150000"/>
              </a:lnSpc>
              <a:tabLst>
                <a:tab pos="1619250" algn="l"/>
              </a:tabLst>
            </a:pPr>
            <a:r>
              <a:rPr lang="de-AT" sz="2400" b="1" dirty="0"/>
              <a:t>Schwächen: </a:t>
            </a:r>
            <a:r>
              <a:rPr lang="de-AT" sz="2400" dirty="0"/>
              <a:t>zu analytisch, schwer zufriedenzustellen, depressiv, einsam</a:t>
            </a:r>
          </a:p>
          <a:p>
            <a:pPr>
              <a:lnSpc>
                <a:spcPct val="150000"/>
              </a:lnSpc>
            </a:pPr>
            <a:r>
              <a:rPr lang="de-AT" sz="2400" b="1" dirty="0"/>
              <a:t>Schlüsselwörter: </a:t>
            </a:r>
            <a:r>
              <a:rPr lang="de-AT" sz="2400" dirty="0"/>
              <a:t>Warum?, Graphen, Diagramme, Tabellen, Exaktheit</a:t>
            </a:r>
          </a:p>
          <a:p>
            <a:pPr>
              <a:lnSpc>
                <a:spcPct val="150000"/>
              </a:lnSpc>
            </a:pPr>
            <a:r>
              <a:rPr lang="de-AT" sz="2400" b="1" dirty="0"/>
              <a:t>Aversion: </a:t>
            </a:r>
            <a:r>
              <a:rPr lang="de-AT" sz="2400" dirty="0"/>
              <a:t>aufdringliche Personen, keine Daten und Fakten, Verspätung</a:t>
            </a:r>
          </a:p>
        </p:txBody>
      </p:sp>
      <p:grpSp>
        <p:nvGrpSpPr>
          <p:cNvPr id="18" name="Gruppieren 17"/>
          <p:cNvGrpSpPr/>
          <p:nvPr/>
        </p:nvGrpSpPr>
        <p:grpSpPr>
          <a:xfrm>
            <a:off x="6012160" y="980728"/>
            <a:ext cx="3014055" cy="1582540"/>
            <a:chOff x="-280326" y="687390"/>
            <a:chExt cx="9135657" cy="6446774"/>
          </a:xfrm>
        </p:grpSpPr>
        <p:sp>
          <p:nvSpPr>
            <p:cNvPr id="19" name="Abgerundetes Rechteck 18"/>
            <p:cNvSpPr/>
            <p:nvPr/>
          </p:nvSpPr>
          <p:spPr>
            <a:xfrm>
              <a:off x="1907703" y="1873880"/>
              <a:ext cx="2736304" cy="1872210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35 %</a:t>
              </a:r>
            </a:p>
          </p:txBody>
        </p:sp>
        <p:sp>
          <p:nvSpPr>
            <p:cNvPr id="20" name="Abgerundetes Rechteck 19"/>
            <p:cNvSpPr/>
            <p:nvPr/>
          </p:nvSpPr>
          <p:spPr>
            <a:xfrm>
              <a:off x="4788023" y="1873880"/>
              <a:ext cx="2736304" cy="187221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15 %</a:t>
              </a:r>
            </a:p>
          </p:txBody>
        </p:sp>
        <p:sp>
          <p:nvSpPr>
            <p:cNvPr id="21" name="Abgerundetes Rechteck 20"/>
            <p:cNvSpPr/>
            <p:nvPr/>
          </p:nvSpPr>
          <p:spPr>
            <a:xfrm>
              <a:off x="1907684" y="3910953"/>
              <a:ext cx="2736304" cy="1872208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35 %</a:t>
              </a:r>
            </a:p>
          </p:txBody>
        </p:sp>
        <p:sp>
          <p:nvSpPr>
            <p:cNvPr id="22" name="Abgerundetes Rechteck 21"/>
            <p:cNvSpPr/>
            <p:nvPr/>
          </p:nvSpPr>
          <p:spPr>
            <a:xfrm>
              <a:off x="4788025" y="3914109"/>
              <a:ext cx="2736304" cy="1891157"/>
            </a:xfrm>
            <a:prstGeom prst="round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15 %</a:t>
              </a:r>
            </a:p>
          </p:txBody>
        </p:sp>
        <p:cxnSp>
          <p:nvCxnSpPr>
            <p:cNvPr id="23" name="Gerade Verbindung 22"/>
            <p:cNvCxnSpPr/>
            <p:nvPr/>
          </p:nvCxnSpPr>
          <p:spPr>
            <a:xfrm>
              <a:off x="4716016" y="1484784"/>
              <a:ext cx="0" cy="4824536"/>
            </a:xfrm>
            <a:prstGeom prst="line">
              <a:avLst/>
            </a:prstGeom>
            <a:ln w="38100">
              <a:solidFill>
                <a:schemeClr val="tx2">
                  <a:lumMod val="75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/>
          </p:nvCxnSpPr>
          <p:spPr>
            <a:xfrm>
              <a:off x="1505153" y="3820321"/>
              <a:ext cx="6138371" cy="4224"/>
            </a:xfrm>
            <a:prstGeom prst="line">
              <a:avLst/>
            </a:prstGeom>
            <a:ln w="38100">
              <a:solidFill>
                <a:schemeClr val="tx2">
                  <a:lumMod val="75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feld 24"/>
            <p:cNvSpPr txBox="1"/>
            <p:nvPr/>
          </p:nvSpPr>
          <p:spPr>
            <a:xfrm>
              <a:off x="4005320" y="687390"/>
              <a:ext cx="1372379" cy="8733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AT" sz="9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offen</a:t>
              </a:r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3430053" y="6260814"/>
              <a:ext cx="2684006" cy="8733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AT" sz="9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verschlossen</a:t>
              </a:r>
            </a:p>
          </p:txBody>
        </p:sp>
        <p:sp>
          <p:nvSpPr>
            <p:cNvPr id="27" name="Textfeld 26"/>
            <p:cNvSpPr txBox="1"/>
            <p:nvPr/>
          </p:nvSpPr>
          <p:spPr>
            <a:xfrm>
              <a:off x="-280326" y="3327433"/>
              <a:ext cx="1800386" cy="8733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AT" sz="9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indirekt</a:t>
              </a:r>
            </a:p>
          </p:txBody>
        </p:sp>
        <p:sp>
          <p:nvSpPr>
            <p:cNvPr id="28" name="Textfeld 27"/>
            <p:cNvSpPr txBox="1"/>
            <p:nvPr/>
          </p:nvSpPr>
          <p:spPr>
            <a:xfrm>
              <a:off x="7358690" y="3327433"/>
              <a:ext cx="1496641" cy="8733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AT" sz="9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direkt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17866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-210557"/>
            <a:ext cx="9396536" cy="1191285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l"/>
            <a:r>
              <a:rPr lang="de-AT" sz="4000" dirty="0">
                <a:ea typeface="Verdana" pitchFamily="34" charset="0"/>
                <a:cs typeface="Verdana" pitchFamily="34" charset="0"/>
              </a:rPr>
              <a:t>Rot</a:t>
            </a:r>
          </a:p>
        </p:txBody>
      </p:sp>
      <p:grpSp>
        <p:nvGrpSpPr>
          <p:cNvPr id="3" name="Gruppieren 2"/>
          <p:cNvGrpSpPr/>
          <p:nvPr/>
        </p:nvGrpSpPr>
        <p:grpSpPr>
          <a:xfrm>
            <a:off x="6012160" y="980728"/>
            <a:ext cx="3014055" cy="1582540"/>
            <a:chOff x="-280326" y="687390"/>
            <a:chExt cx="9135657" cy="6446774"/>
          </a:xfrm>
        </p:grpSpPr>
        <p:sp>
          <p:nvSpPr>
            <p:cNvPr id="4" name="Abgerundetes Rechteck 3"/>
            <p:cNvSpPr/>
            <p:nvPr/>
          </p:nvSpPr>
          <p:spPr>
            <a:xfrm>
              <a:off x="1907703" y="1873880"/>
              <a:ext cx="2736304" cy="1872210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35 %</a:t>
              </a:r>
            </a:p>
          </p:txBody>
        </p:sp>
        <p:sp>
          <p:nvSpPr>
            <p:cNvPr id="5" name="Abgerundetes Rechteck 4"/>
            <p:cNvSpPr/>
            <p:nvPr/>
          </p:nvSpPr>
          <p:spPr>
            <a:xfrm>
              <a:off x="4788023" y="1873880"/>
              <a:ext cx="2736304" cy="187221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15 %</a:t>
              </a:r>
            </a:p>
          </p:txBody>
        </p:sp>
        <p:sp>
          <p:nvSpPr>
            <p:cNvPr id="6" name="Abgerundetes Rechteck 5"/>
            <p:cNvSpPr/>
            <p:nvPr/>
          </p:nvSpPr>
          <p:spPr>
            <a:xfrm>
              <a:off x="1907684" y="3910953"/>
              <a:ext cx="2736304" cy="1872208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35 %</a:t>
              </a:r>
            </a:p>
          </p:txBody>
        </p:sp>
        <p:sp>
          <p:nvSpPr>
            <p:cNvPr id="7" name="Abgerundetes Rechteck 6"/>
            <p:cNvSpPr/>
            <p:nvPr/>
          </p:nvSpPr>
          <p:spPr>
            <a:xfrm>
              <a:off x="4788025" y="3914109"/>
              <a:ext cx="2736304" cy="1891157"/>
            </a:xfrm>
            <a:prstGeom prst="round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15 %</a:t>
              </a:r>
            </a:p>
          </p:txBody>
        </p:sp>
        <p:cxnSp>
          <p:nvCxnSpPr>
            <p:cNvPr id="9" name="Gerade Verbindung 8"/>
            <p:cNvCxnSpPr/>
            <p:nvPr/>
          </p:nvCxnSpPr>
          <p:spPr>
            <a:xfrm>
              <a:off x="4716016" y="1484784"/>
              <a:ext cx="0" cy="4824536"/>
            </a:xfrm>
            <a:prstGeom prst="line">
              <a:avLst/>
            </a:prstGeom>
            <a:ln w="38100">
              <a:solidFill>
                <a:schemeClr val="tx2">
                  <a:lumMod val="75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9"/>
            <p:cNvCxnSpPr/>
            <p:nvPr/>
          </p:nvCxnSpPr>
          <p:spPr>
            <a:xfrm>
              <a:off x="1505153" y="3820321"/>
              <a:ext cx="6138371" cy="4224"/>
            </a:xfrm>
            <a:prstGeom prst="line">
              <a:avLst/>
            </a:prstGeom>
            <a:ln w="38100">
              <a:solidFill>
                <a:schemeClr val="tx2">
                  <a:lumMod val="75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feld 13"/>
            <p:cNvSpPr txBox="1"/>
            <p:nvPr/>
          </p:nvSpPr>
          <p:spPr>
            <a:xfrm>
              <a:off x="4005320" y="687390"/>
              <a:ext cx="1372379" cy="8733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AT" sz="9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offen</a:t>
              </a: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3430053" y="6260814"/>
              <a:ext cx="2684006" cy="8733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AT" sz="9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verschlossen</a:t>
              </a:r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-280326" y="3327433"/>
              <a:ext cx="1800386" cy="8733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AT" sz="9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indirekt</a:t>
              </a:r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7358690" y="3327433"/>
              <a:ext cx="1496641" cy="8733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AT" sz="9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direkt</a:t>
              </a:r>
            </a:p>
          </p:txBody>
        </p:sp>
      </p:grpSp>
      <p:sp>
        <p:nvSpPr>
          <p:cNvPr id="8" name="Textfeld 7"/>
          <p:cNvSpPr txBox="1"/>
          <p:nvPr/>
        </p:nvSpPr>
        <p:spPr>
          <a:xfrm>
            <a:off x="0" y="1700808"/>
            <a:ext cx="95690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AT" sz="2400" b="1" dirty="0"/>
              <a:t>Motto: </a:t>
            </a:r>
            <a:r>
              <a:rPr lang="de-AT" sz="2400" dirty="0"/>
              <a:t>Geh mir aus dem Weg!</a:t>
            </a:r>
          </a:p>
          <a:p>
            <a:pPr>
              <a:lnSpc>
                <a:spcPct val="150000"/>
              </a:lnSpc>
            </a:pPr>
            <a:r>
              <a:rPr lang="de-AT" sz="2400" b="1" dirty="0"/>
              <a:t>Beruf: </a:t>
            </a:r>
            <a:r>
              <a:rPr lang="de-AT" sz="2400" dirty="0"/>
              <a:t>CEO (Geschäftsführer, Vorstand), Jurist, Militäroberst</a:t>
            </a:r>
          </a:p>
          <a:p>
            <a:pPr>
              <a:lnSpc>
                <a:spcPct val="150000"/>
              </a:lnSpc>
            </a:pPr>
            <a:r>
              <a:rPr lang="de-AT" sz="2400" b="1" dirty="0"/>
              <a:t>Stimme: </a:t>
            </a:r>
            <a:r>
              <a:rPr lang="de-AT" sz="2400" dirty="0"/>
              <a:t>kräftig und lautstark</a:t>
            </a:r>
          </a:p>
          <a:p>
            <a:pPr>
              <a:lnSpc>
                <a:spcPct val="150000"/>
              </a:lnSpc>
            </a:pPr>
            <a:r>
              <a:rPr lang="de-AT" sz="2400" b="1" dirty="0"/>
              <a:t>Kleidung: „</a:t>
            </a:r>
            <a:r>
              <a:rPr lang="de-AT" sz="2400" dirty="0" err="1"/>
              <a:t>dressed</a:t>
            </a:r>
            <a:r>
              <a:rPr lang="de-AT" sz="2400" dirty="0"/>
              <a:t> </a:t>
            </a:r>
            <a:r>
              <a:rPr lang="de-AT" sz="2400" dirty="0" err="1"/>
              <a:t>for</a:t>
            </a:r>
            <a:r>
              <a:rPr lang="de-AT" sz="2400" dirty="0"/>
              <a:t> </a:t>
            </a:r>
            <a:r>
              <a:rPr lang="de-AT" sz="2400" dirty="0" err="1"/>
              <a:t>success</a:t>
            </a:r>
            <a:r>
              <a:rPr lang="de-AT" sz="2400" dirty="0"/>
              <a:t>“</a:t>
            </a:r>
          </a:p>
          <a:p>
            <a:pPr>
              <a:lnSpc>
                <a:spcPct val="150000"/>
              </a:lnSpc>
            </a:pPr>
            <a:r>
              <a:rPr lang="de-AT" sz="2400" b="1" dirty="0"/>
              <a:t>Stärken: </a:t>
            </a:r>
            <a:r>
              <a:rPr lang="de-AT" sz="2400" dirty="0"/>
              <a:t>konzentriert, zielorientiert</a:t>
            </a:r>
          </a:p>
          <a:p>
            <a:pPr>
              <a:lnSpc>
                <a:spcPct val="150000"/>
              </a:lnSpc>
              <a:tabLst>
                <a:tab pos="1619250" algn="l"/>
              </a:tabLst>
            </a:pPr>
            <a:r>
              <a:rPr lang="de-AT" sz="2400" b="1" dirty="0"/>
              <a:t>Schwächen: </a:t>
            </a:r>
            <a:r>
              <a:rPr lang="de-AT" sz="2400" dirty="0"/>
              <a:t>egoistisch, aufbrausend, ungeduldig, unbelehrbar</a:t>
            </a:r>
          </a:p>
          <a:p>
            <a:pPr>
              <a:lnSpc>
                <a:spcPct val="150000"/>
              </a:lnSpc>
            </a:pPr>
            <a:r>
              <a:rPr lang="de-AT" sz="2400" b="1" dirty="0"/>
              <a:t>Schlüsselwörter: </a:t>
            </a:r>
            <a:r>
              <a:rPr lang="de-AT" sz="2400" dirty="0"/>
              <a:t>Geld, Macht, „Komm auf </a:t>
            </a:r>
            <a:r>
              <a:rPr lang="de-AT" sz="2400"/>
              <a:t>den Punkt!“</a:t>
            </a:r>
            <a:endParaRPr lang="de-AT" sz="2400" dirty="0"/>
          </a:p>
          <a:p>
            <a:pPr>
              <a:lnSpc>
                <a:spcPct val="150000"/>
              </a:lnSpc>
            </a:pPr>
            <a:r>
              <a:rPr lang="de-AT" sz="2400" b="1" dirty="0"/>
              <a:t>Aversion: </a:t>
            </a:r>
            <a:r>
              <a:rPr lang="de-AT" sz="2400" dirty="0"/>
              <a:t>Unentschlossenheit, Tratsch, Kontrollverlust</a:t>
            </a:r>
          </a:p>
        </p:txBody>
      </p:sp>
    </p:spTree>
    <p:extLst>
      <p:ext uri="{BB962C8B-B14F-4D97-AF65-F5344CB8AC3E}">
        <p14:creationId xmlns:p14="http://schemas.microsoft.com/office/powerpoint/2010/main" val="38653294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331</Words>
  <Application>Microsoft Office PowerPoint</Application>
  <PresentationFormat>Bildschirmpräsentation (4:3)</PresentationFormat>
  <Paragraphs>77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Verdana</vt:lpstr>
      <vt:lpstr>Larissa</vt:lpstr>
      <vt:lpstr>Der Farben-Quadrant</vt:lpstr>
      <vt:lpstr>Gelb</vt:lpstr>
      <vt:lpstr>Blau</vt:lpstr>
      <vt:lpstr>Grün</vt:lpstr>
      <vt:lpstr>Rot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Farben Quadrant</dc:title>
  <dc:creator>Thusnelda</dc:creator>
  <cp:lastModifiedBy>Karin Pils</cp:lastModifiedBy>
  <cp:revision>11</cp:revision>
  <dcterms:created xsi:type="dcterms:W3CDTF">2012-09-03T20:16:32Z</dcterms:created>
  <dcterms:modified xsi:type="dcterms:W3CDTF">2021-04-21T11:03:57Z</dcterms:modified>
</cp:coreProperties>
</file>