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2" r:id="rId4"/>
    <p:sldId id="263" r:id="rId5"/>
    <p:sldId id="264" r:id="rId6"/>
    <p:sldId id="265" r:id="rId7"/>
    <p:sldId id="266" r:id="rId8"/>
    <p:sldId id="267" r:id="rId9"/>
    <p:sldId id="268" r:id="rId10"/>
    <p:sldId id="269" r:id="rId11"/>
    <p:sldId id="270" r:id="rId12"/>
    <p:sldId id="271" r:id="rId13"/>
    <p:sldId id="272" r:id="rId14"/>
    <p:sldId id="256" r:id="rId1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3E8E"/>
    <a:srgbClr val="4955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9" d="100"/>
          <a:sy n="79" d="100"/>
        </p:scale>
        <p:origin x="73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endParaRPr lang="de-AT"/>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AT"/>
          </a:p>
        </p:txBody>
      </p:sp>
      <p:sp>
        <p:nvSpPr>
          <p:cNvPr id="4" name="Datumsplatzhalter 3"/>
          <p:cNvSpPr>
            <a:spLocks noGrp="1"/>
          </p:cNvSpPr>
          <p:nvPr>
            <p:ph type="dt" sz="half" idx="10"/>
          </p:nvPr>
        </p:nvSpPr>
        <p:spPr/>
        <p:txBody>
          <a:bodyPr/>
          <a:lstStyle/>
          <a:p>
            <a:fld id="{027C60A6-CC5D-49C1-B8FC-7AB72D610FF5}" type="datetimeFigureOut">
              <a:rPr lang="de-AT" smtClean="0"/>
              <a:t>23.12.2024</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3411A50-5705-4E79-9864-E4E708C0B340}" type="slidenum">
              <a:rPr lang="de-AT" smtClean="0"/>
              <a:t>‹Nr.›</a:t>
            </a:fld>
            <a:endParaRPr lang="de-AT"/>
          </a:p>
        </p:txBody>
      </p:sp>
    </p:spTree>
    <p:extLst>
      <p:ext uri="{BB962C8B-B14F-4D97-AF65-F5344CB8AC3E}">
        <p14:creationId xmlns:p14="http://schemas.microsoft.com/office/powerpoint/2010/main" val="3116918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fld id="{027C60A6-CC5D-49C1-B8FC-7AB72D610FF5}" type="datetimeFigureOut">
              <a:rPr lang="de-AT" smtClean="0"/>
              <a:t>23.12.2024</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3411A50-5705-4E79-9864-E4E708C0B340}" type="slidenum">
              <a:rPr lang="de-AT" smtClean="0"/>
              <a:t>‹Nr.›</a:t>
            </a:fld>
            <a:endParaRPr lang="de-AT"/>
          </a:p>
        </p:txBody>
      </p:sp>
    </p:spTree>
    <p:extLst>
      <p:ext uri="{BB962C8B-B14F-4D97-AF65-F5344CB8AC3E}">
        <p14:creationId xmlns:p14="http://schemas.microsoft.com/office/powerpoint/2010/main" val="3911361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fld id="{027C60A6-CC5D-49C1-B8FC-7AB72D610FF5}" type="datetimeFigureOut">
              <a:rPr lang="de-AT" smtClean="0"/>
              <a:t>23.12.2024</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3411A50-5705-4E79-9864-E4E708C0B340}" type="slidenum">
              <a:rPr lang="de-AT" smtClean="0"/>
              <a:t>‹Nr.›</a:t>
            </a:fld>
            <a:endParaRPr lang="de-AT"/>
          </a:p>
        </p:txBody>
      </p:sp>
    </p:spTree>
    <p:extLst>
      <p:ext uri="{BB962C8B-B14F-4D97-AF65-F5344CB8AC3E}">
        <p14:creationId xmlns:p14="http://schemas.microsoft.com/office/powerpoint/2010/main" val="2074323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fld id="{027C60A6-CC5D-49C1-B8FC-7AB72D610FF5}" type="datetimeFigureOut">
              <a:rPr lang="de-AT" smtClean="0"/>
              <a:t>23.12.2024</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3411A50-5705-4E79-9864-E4E708C0B340}" type="slidenum">
              <a:rPr lang="de-AT" smtClean="0"/>
              <a:t>‹Nr.›</a:t>
            </a:fld>
            <a:endParaRPr lang="de-AT"/>
          </a:p>
        </p:txBody>
      </p:sp>
    </p:spTree>
    <p:extLst>
      <p:ext uri="{BB962C8B-B14F-4D97-AF65-F5344CB8AC3E}">
        <p14:creationId xmlns:p14="http://schemas.microsoft.com/office/powerpoint/2010/main" val="2560093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endParaRPr lang="de-AT"/>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027C60A6-CC5D-49C1-B8FC-7AB72D610FF5}" type="datetimeFigureOut">
              <a:rPr lang="de-AT" smtClean="0"/>
              <a:t>23.12.2024</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B3411A50-5705-4E79-9864-E4E708C0B340}" type="slidenum">
              <a:rPr lang="de-AT" smtClean="0"/>
              <a:t>‹Nr.›</a:t>
            </a:fld>
            <a:endParaRPr lang="de-AT"/>
          </a:p>
        </p:txBody>
      </p:sp>
    </p:spTree>
    <p:extLst>
      <p:ext uri="{BB962C8B-B14F-4D97-AF65-F5344CB8AC3E}">
        <p14:creationId xmlns:p14="http://schemas.microsoft.com/office/powerpoint/2010/main" val="4212918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p:cNvSpPr>
            <a:spLocks noGrp="1"/>
          </p:cNvSpPr>
          <p:nvPr>
            <p:ph type="dt" sz="half" idx="10"/>
          </p:nvPr>
        </p:nvSpPr>
        <p:spPr/>
        <p:txBody>
          <a:bodyPr/>
          <a:lstStyle/>
          <a:p>
            <a:fld id="{027C60A6-CC5D-49C1-B8FC-7AB72D610FF5}" type="datetimeFigureOut">
              <a:rPr lang="de-AT" smtClean="0"/>
              <a:t>23.12.2024</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B3411A50-5705-4E79-9864-E4E708C0B340}" type="slidenum">
              <a:rPr lang="de-AT" smtClean="0"/>
              <a:t>‹Nr.›</a:t>
            </a:fld>
            <a:endParaRPr lang="de-AT"/>
          </a:p>
        </p:txBody>
      </p:sp>
    </p:spTree>
    <p:extLst>
      <p:ext uri="{BB962C8B-B14F-4D97-AF65-F5344CB8AC3E}">
        <p14:creationId xmlns:p14="http://schemas.microsoft.com/office/powerpoint/2010/main" val="3381371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endParaRPr lang="de-AT"/>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p:cNvSpPr>
            <a:spLocks noGrp="1"/>
          </p:cNvSpPr>
          <p:nvPr>
            <p:ph type="dt" sz="half" idx="10"/>
          </p:nvPr>
        </p:nvSpPr>
        <p:spPr/>
        <p:txBody>
          <a:bodyPr/>
          <a:lstStyle/>
          <a:p>
            <a:fld id="{027C60A6-CC5D-49C1-B8FC-7AB72D610FF5}" type="datetimeFigureOut">
              <a:rPr lang="de-AT" smtClean="0"/>
              <a:t>23.12.2024</a:t>
            </a:fld>
            <a:endParaRPr lang="de-AT"/>
          </a:p>
        </p:txBody>
      </p:sp>
      <p:sp>
        <p:nvSpPr>
          <p:cNvPr id="8" name="Fußzeilenplatzhalter 7"/>
          <p:cNvSpPr>
            <a:spLocks noGrp="1"/>
          </p:cNvSpPr>
          <p:nvPr>
            <p:ph type="ftr" sz="quarter" idx="11"/>
          </p:nvPr>
        </p:nvSpPr>
        <p:spPr/>
        <p:txBody>
          <a:bodyPr/>
          <a:lstStyle/>
          <a:p>
            <a:endParaRPr lang="de-AT"/>
          </a:p>
        </p:txBody>
      </p:sp>
      <p:sp>
        <p:nvSpPr>
          <p:cNvPr id="9" name="Foliennummernplatzhalter 8"/>
          <p:cNvSpPr>
            <a:spLocks noGrp="1"/>
          </p:cNvSpPr>
          <p:nvPr>
            <p:ph type="sldNum" sz="quarter" idx="12"/>
          </p:nvPr>
        </p:nvSpPr>
        <p:spPr/>
        <p:txBody>
          <a:bodyPr/>
          <a:lstStyle/>
          <a:p>
            <a:fld id="{B3411A50-5705-4E79-9864-E4E708C0B340}" type="slidenum">
              <a:rPr lang="de-AT" smtClean="0"/>
              <a:t>‹Nr.›</a:t>
            </a:fld>
            <a:endParaRPr lang="de-AT"/>
          </a:p>
        </p:txBody>
      </p:sp>
    </p:spTree>
    <p:extLst>
      <p:ext uri="{BB962C8B-B14F-4D97-AF65-F5344CB8AC3E}">
        <p14:creationId xmlns:p14="http://schemas.microsoft.com/office/powerpoint/2010/main" val="2870960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2"/>
          <p:cNvSpPr>
            <a:spLocks noGrp="1"/>
          </p:cNvSpPr>
          <p:nvPr>
            <p:ph type="dt" sz="half" idx="10"/>
          </p:nvPr>
        </p:nvSpPr>
        <p:spPr/>
        <p:txBody>
          <a:bodyPr/>
          <a:lstStyle/>
          <a:p>
            <a:fld id="{027C60A6-CC5D-49C1-B8FC-7AB72D610FF5}" type="datetimeFigureOut">
              <a:rPr lang="de-AT" smtClean="0"/>
              <a:t>23.12.2024</a:t>
            </a:fld>
            <a:endParaRPr lang="de-AT"/>
          </a:p>
        </p:txBody>
      </p:sp>
      <p:sp>
        <p:nvSpPr>
          <p:cNvPr id="4" name="Fußzeilenplatzhalter 3"/>
          <p:cNvSpPr>
            <a:spLocks noGrp="1"/>
          </p:cNvSpPr>
          <p:nvPr>
            <p:ph type="ftr" sz="quarter" idx="11"/>
          </p:nvPr>
        </p:nvSpPr>
        <p:spPr/>
        <p:txBody>
          <a:bodyPr/>
          <a:lstStyle/>
          <a:p>
            <a:endParaRPr lang="de-AT"/>
          </a:p>
        </p:txBody>
      </p:sp>
      <p:sp>
        <p:nvSpPr>
          <p:cNvPr id="5" name="Foliennummernplatzhalter 4"/>
          <p:cNvSpPr>
            <a:spLocks noGrp="1"/>
          </p:cNvSpPr>
          <p:nvPr>
            <p:ph type="sldNum" sz="quarter" idx="12"/>
          </p:nvPr>
        </p:nvSpPr>
        <p:spPr/>
        <p:txBody>
          <a:bodyPr/>
          <a:lstStyle/>
          <a:p>
            <a:fld id="{B3411A50-5705-4E79-9864-E4E708C0B340}" type="slidenum">
              <a:rPr lang="de-AT" smtClean="0"/>
              <a:t>‹Nr.›</a:t>
            </a:fld>
            <a:endParaRPr lang="de-AT"/>
          </a:p>
        </p:txBody>
      </p:sp>
    </p:spTree>
    <p:extLst>
      <p:ext uri="{BB962C8B-B14F-4D97-AF65-F5344CB8AC3E}">
        <p14:creationId xmlns:p14="http://schemas.microsoft.com/office/powerpoint/2010/main" val="1022353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27C60A6-CC5D-49C1-B8FC-7AB72D610FF5}" type="datetimeFigureOut">
              <a:rPr lang="de-AT" smtClean="0"/>
              <a:t>23.12.2024</a:t>
            </a:fld>
            <a:endParaRPr lang="de-AT"/>
          </a:p>
        </p:txBody>
      </p:sp>
      <p:sp>
        <p:nvSpPr>
          <p:cNvPr id="3" name="Fußzeilenplatzhalter 2"/>
          <p:cNvSpPr>
            <a:spLocks noGrp="1"/>
          </p:cNvSpPr>
          <p:nvPr>
            <p:ph type="ftr" sz="quarter" idx="11"/>
          </p:nvPr>
        </p:nvSpPr>
        <p:spPr/>
        <p:txBody>
          <a:bodyPr/>
          <a:lstStyle/>
          <a:p>
            <a:endParaRPr lang="de-AT"/>
          </a:p>
        </p:txBody>
      </p:sp>
      <p:sp>
        <p:nvSpPr>
          <p:cNvPr id="4" name="Foliennummernplatzhalter 3"/>
          <p:cNvSpPr>
            <a:spLocks noGrp="1"/>
          </p:cNvSpPr>
          <p:nvPr>
            <p:ph type="sldNum" sz="quarter" idx="12"/>
          </p:nvPr>
        </p:nvSpPr>
        <p:spPr/>
        <p:txBody>
          <a:bodyPr/>
          <a:lstStyle/>
          <a:p>
            <a:fld id="{B3411A50-5705-4E79-9864-E4E708C0B340}" type="slidenum">
              <a:rPr lang="de-AT" smtClean="0"/>
              <a:t>‹Nr.›</a:t>
            </a:fld>
            <a:endParaRPr lang="de-AT"/>
          </a:p>
        </p:txBody>
      </p:sp>
    </p:spTree>
    <p:extLst>
      <p:ext uri="{BB962C8B-B14F-4D97-AF65-F5344CB8AC3E}">
        <p14:creationId xmlns:p14="http://schemas.microsoft.com/office/powerpoint/2010/main" val="2877233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de-AT"/>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027C60A6-CC5D-49C1-B8FC-7AB72D610FF5}" type="datetimeFigureOut">
              <a:rPr lang="de-AT" smtClean="0"/>
              <a:t>23.12.2024</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B3411A50-5705-4E79-9864-E4E708C0B340}" type="slidenum">
              <a:rPr lang="de-AT" smtClean="0"/>
              <a:t>‹Nr.›</a:t>
            </a:fld>
            <a:endParaRPr lang="de-AT"/>
          </a:p>
        </p:txBody>
      </p:sp>
    </p:spTree>
    <p:extLst>
      <p:ext uri="{BB962C8B-B14F-4D97-AF65-F5344CB8AC3E}">
        <p14:creationId xmlns:p14="http://schemas.microsoft.com/office/powerpoint/2010/main" val="694807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de-AT"/>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027C60A6-CC5D-49C1-B8FC-7AB72D610FF5}" type="datetimeFigureOut">
              <a:rPr lang="de-AT" smtClean="0"/>
              <a:t>23.12.2024</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B3411A50-5705-4E79-9864-E4E708C0B340}" type="slidenum">
              <a:rPr lang="de-AT" smtClean="0"/>
              <a:t>‹Nr.›</a:t>
            </a:fld>
            <a:endParaRPr lang="de-AT"/>
          </a:p>
        </p:txBody>
      </p:sp>
    </p:spTree>
    <p:extLst>
      <p:ext uri="{BB962C8B-B14F-4D97-AF65-F5344CB8AC3E}">
        <p14:creationId xmlns:p14="http://schemas.microsoft.com/office/powerpoint/2010/main" val="3960005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de-AT"/>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7C60A6-CC5D-49C1-B8FC-7AB72D610FF5}" type="datetimeFigureOut">
              <a:rPr lang="de-AT" smtClean="0"/>
              <a:t>23.12.2024</a:t>
            </a:fld>
            <a:endParaRPr lang="de-AT"/>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411A50-5705-4E79-9864-E4E708C0B340}" type="slidenum">
              <a:rPr lang="de-AT" smtClean="0"/>
              <a:t>‹Nr.›</a:t>
            </a:fld>
            <a:endParaRPr lang="de-AT"/>
          </a:p>
        </p:txBody>
      </p:sp>
    </p:spTree>
    <p:extLst>
      <p:ext uri="{BB962C8B-B14F-4D97-AF65-F5344CB8AC3E}">
        <p14:creationId xmlns:p14="http://schemas.microsoft.com/office/powerpoint/2010/main" val="4205427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153650" cy="6329902"/>
          </a:xfrm>
          <a:prstGeom prst="rect">
            <a:avLst/>
          </a:prstGeom>
        </p:spPr>
      </p:pic>
      <p:sp>
        <p:nvSpPr>
          <p:cNvPr id="6" name="Textfeld 5"/>
          <p:cNvSpPr txBox="1"/>
          <p:nvPr/>
        </p:nvSpPr>
        <p:spPr>
          <a:xfrm>
            <a:off x="10153650" y="0"/>
            <a:ext cx="2105025" cy="6894195"/>
          </a:xfrm>
          <a:prstGeom prst="rect">
            <a:avLst/>
          </a:prstGeom>
          <a:solidFill>
            <a:srgbClr val="49557C"/>
          </a:solidFill>
        </p:spPr>
        <p:txBody>
          <a:bodyPr wrap="square" rtlCol="0">
            <a:spAutoFit/>
          </a:bodyPr>
          <a:lstStyle/>
          <a:p>
            <a:pPr algn="ctr"/>
            <a:r>
              <a:rPr lang="de-AT" sz="3400" cap="small" dirty="0">
                <a:solidFill>
                  <a:srgbClr val="49557C"/>
                </a:solidFill>
              </a:rPr>
              <a:t>F</a:t>
            </a:r>
          </a:p>
          <a:p>
            <a:pPr algn="ctr"/>
            <a:r>
              <a:rPr lang="de-AT" sz="3400" cap="small" dirty="0">
                <a:solidFill>
                  <a:srgbClr val="49557C"/>
                </a:solidFill>
              </a:rPr>
              <a:t>ü</a:t>
            </a:r>
          </a:p>
          <a:p>
            <a:pPr algn="ctr"/>
            <a:r>
              <a:rPr lang="de-AT" sz="3400" cap="small" dirty="0">
                <a:solidFill>
                  <a:srgbClr val="49557C"/>
                </a:solidFill>
              </a:rPr>
              <a:t>h</a:t>
            </a:r>
          </a:p>
          <a:p>
            <a:pPr algn="ctr"/>
            <a:r>
              <a:rPr lang="de-AT" sz="3400" cap="small" dirty="0">
                <a:solidFill>
                  <a:srgbClr val="49557C"/>
                </a:solidFill>
              </a:rPr>
              <a:t>r</a:t>
            </a:r>
          </a:p>
          <a:p>
            <a:pPr algn="ctr"/>
            <a:r>
              <a:rPr lang="de-AT" sz="3400" cap="small" dirty="0">
                <a:solidFill>
                  <a:srgbClr val="49557C"/>
                </a:solidFill>
              </a:rPr>
              <a:t>u</a:t>
            </a:r>
          </a:p>
          <a:p>
            <a:pPr algn="ctr"/>
            <a:r>
              <a:rPr lang="de-AT" sz="3400" cap="small" dirty="0">
                <a:solidFill>
                  <a:srgbClr val="49557C"/>
                </a:solidFill>
              </a:rPr>
              <a:t>n</a:t>
            </a:r>
          </a:p>
          <a:p>
            <a:pPr algn="ctr"/>
            <a:r>
              <a:rPr lang="de-AT" sz="3400" cap="small" dirty="0">
                <a:solidFill>
                  <a:srgbClr val="49557C"/>
                </a:solidFill>
              </a:rPr>
              <a:t>g</a:t>
            </a:r>
          </a:p>
          <a:p>
            <a:pPr algn="ctr"/>
            <a:r>
              <a:rPr lang="de-AT" sz="3400" cap="small" dirty="0">
                <a:solidFill>
                  <a:srgbClr val="49557C"/>
                </a:solidFill>
              </a:rPr>
              <a:t>s</a:t>
            </a:r>
          </a:p>
          <a:p>
            <a:pPr algn="ctr"/>
            <a:r>
              <a:rPr lang="de-AT" sz="3400" cap="small" dirty="0">
                <a:solidFill>
                  <a:srgbClr val="49557C"/>
                </a:solidFill>
              </a:rPr>
              <a:t>s</a:t>
            </a:r>
          </a:p>
          <a:p>
            <a:pPr algn="ctr"/>
            <a:r>
              <a:rPr lang="de-AT" sz="3400" cap="small" dirty="0">
                <a:solidFill>
                  <a:srgbClr val="49557C"/>
                </a:solidFill>
              </a:rPr>
              <a:t>t</a:t>
            </a:r>
          </a:p>
          <a:p>
            <a:pPr algn="ctr"/>
            <a:r>
              <a:rPr lang="de-AT" sz="3400" cap="small" dirty="0">
                <a:solidFill>
                  <a:srgbClr val="49557C"/>
                </a:solidFill>
              </a:rPr>
              <a:t>i</a:t>
            </a:r>
          </a:p>
          <a:p>
            <a:pPr algn="ctr"/>
            <a:r>
              <a:rPr lang="de-AT" sz="3400" cap="small" dirty="0">
                <a:solidFill>
                  <a:srgbClr val="49557C"/>
                </a:solidFill>
              </a:rPr>
              <a:t>l</a:t>
            </a:r>
          </a:p>
          <a:p>
            <a:pPr algn="ctr"/>
            <a:r>
              <a:rPr lang="de-AT" sz="3400" cap="small" dirty="0">
                <a:solidFill>
                  <a:srgbClr val="49557C"/>
                </a:solidFill>
              </a:rPr>
              <a:t>e</a:t>
            </a:r>
          </a:p>
        </p:txBody>
      </p:sp>
      <p:sp>
        <p:nvSpPr>
          <p:cNvPr id="7" name="Rechteck 6"/>
          <p:cNvSpPr/>
          <p:nvPr/>
        </p:nvSpPr>
        <p:spPr>
          <a:xfrm>
            <a:off x="0" y="219075"/>
            <a:ext cx="10953749" cy="1428750"/>
          </a:xfrm>
          <a:prstGeom prst="rect">
            <a:avLst/>
          </a:prstGeom>
          <a:solidFill>
            <a:srgbClr val="4955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6000" b="1" spc="710" dirty="0">
                <a:latin typeface="+mj-lt"/>
              </a:rPr>
              <a:t>Führungsstile</a:t>
            </a:r>
          </a:p>
        </p:txBody>
      </p:sp>
      <p:sp>
        <p:nvSpPr>
          <p:cNvPr id="2" name="Textfeld 1">
            <a:extLst>
              <a:ext uri="{FF2B5EF4-FFF2-40B4-BE49-F238E27FC236}">
                <a16:creationId xmlns:a16="http://schemas.microsoft.com/office/drawing/2014/main" id="{ECE4C224-8232-8DA4-1451-6B22A8FD8839}"/>
              </a:ext>
            </a:extLst>
          </p:cNvPr>
          <p:cNvSpPr txBox="1"/>
          <p:nvPr/>
        </p:nvSpPr>
        <p:spPr>
          <a:xfrm>
            <a:off x="0" y="6432530"/>
            <a:ext cx="12191999" cy="461665"/>
          </a:xfrm>
          <a:prstGeom prst="rect">
            <a:avLst/>
          </a:prstGeom>
          <a:noFill/>
        </p:spPr>
        <p:txBody>
          <a:bodyPr wrap="square">
            <a:spAutoFit/>
          </a:bodyPr>
          <a:lstStyle/>
          <a:p>
            <a:pPr algn="just"/>
            <a:r>
              <a:rPr lang="de-AT" sz="1400" dirty="0">
                <a:solidFill>
                  <a:schemeClr val="bg2">
                    <a:lumMod val="75000"/>
                  </a:schemeClr>
                </a:solidFill>
                <a:effectLst/>
                <a:latin typeface="Arial" panose="020B0604020202020204" pitchFamily="34" charset="0"/>
                <a:ea typeface="Times New Roman" panose="02020603050405020304" pitchFamily="18" charset="0"/>
                <a:cs typeface="Arial" panose="020B0604020202020204" pitchFamily="34" charset="0"/>
              </a:rPr>
              <a:t>DI Reinisch-</a:t>
            </a:r>
            <a:r>
              <a:rPr lang="de-AT" sz="1400" dirty="0" err="1">
                <a:solidFill>
                  <a:schemeClr val="bg2">
                    <a:lumMod val="75000"/>
                  </a:schemeClr>
                </a:solidFill>
                <a:effectLst/>
                <a:latin typeface="Arial" panose="020B0604020202020204" pitchFamily="34" charset="0"/>
                <a:ea typeface="Times New Roman" panose="02020603050405020304" pitchFamily="18" charset="0"/>
                <a:cs typeface="Arial" panose="020B0604020202020204" pitchFamily="34" charset="0"/>
              </a:rPr>
              <a:t>Rotheneder</a:t>
            </a:r>
            <a:r>
              <a:rPr lang="de-AT" sz="1400" dirty="0">
                <a:solidFill>
                  <a:schemeClr val="bg2">
                    <a:lumMod val="75000"/>
                  </a:schemeClr>
                </a:solidFill>
                <a:effectLst/>
                <a:latin typeface="Arial" panose="020B0604020202020204" pitchFamily="34" charset="0"/>
                <a:ea typeface="Times New Roman" panose="02020603050405020304" pitchFamily="18" charset="0"/>
                <a:cs typeface="Arial" panose="020B0604020202020204" pitchFamily="34" charset="0"/>
              </a:rPr>
              <a:t>, HBLFA Josephinum	</a:t>
            </a:r>
            <a:r>
              <a:rPr lang="de-AT" sz="1400" dirty="0">
                <a:effectLst/>
                <a:latin typeface="Arial" panose="020B0604020202020204" pitchFamily="34" charset="0"/>
                <a:ea typeface="Times New Roman" panose="02020603050405020304" pitchFamily="18" charset="0"/>
                <a:cs typeface="Arial" panose="020B0604020202020204" pitchFamily="34" charset="0"/>
              </a:rPr>
              <a:t>	    </a:t>
            </a:r>
            <a:r>
              <a:rPr lang="de-AT" sz="1400" dirty="0">
                <a:effectLst/>
                <a:latin typeface="Arial" panose="020B0604020202020204" pitchFamily="34" charset="0"/>
                <a:ea typeface="Calibri" panose="020F0502020204030204" pitchFamily="34" charset="0"/>
                <a:cs typeface="Arial" panose="020B0604020202020204" pitchFamily="34"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   </a:t>
            </a:r>
            <a:r>
              <a:rPr lang="de-AT" sz="2400" strike="noStrike" dirty="0">
                <a:solidFill>
                  <a:srgbClr val="BD3E8E"/>
                </a:solidFill>
                <a:effectLst/>
                <a:latin typeface="ABeeZee" pitchFamily="2" charset="0"/>
                <a:ea typeface="Times New Roman" panose="02020603050405020304" pitchFamily="18" charset="0"/>
                <a:cs typeface="Times New Roman" panose="02020603050405020304" pitchFamily="18" charset="0"/>
              </a:rPr>
              <a:t>Agrarschulen.at </a:t>
            </a:r>
            <a:r>
              <a:rPr lang="de-AT" sz="2400" dirty="0">
                <a:solidFill>
                  <a:srgbClr val="BD3E8E"/>
                </a:solidFill>
                <a:effectLst/>
                <a:latin typeface="ABeeZee" pitchFamily="2" charset="0"/>
                <a:ea typeface="Times New Roman" panose="02020603050405020304" pitchFamily="18" charset="0"/>
                <a:cs typeface="Times New Roman" panose="02020603050405020304" pitchFamily="18" charset="0"/>
              </a:rPr>
              <a:t> 	</a:t>
            </a:r>
            <a:r>
              <a:rPr lang="de-AT" sz="2400" dirty="0">
                <a:effectLst/>
                <a:latin typeface="ABeeZee" pitchFamily="2" charset="0"/>
                <a:ea typeface="Times New Roman" panose="02020603050405020304" pitchFamily="18" charset="0"/>
                <a:cs typeface="Times New Roman" panose="02020603050405020304" pitchFamily="18" charset="0"/>
              </a:rPr>
              <a:t>			</a:t>
            </a: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2851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365125"/>
            <a:ext cx="12192000" cy="1325563"/>
          </a:xfrm>
          <a:solidFill>
            <a:srgbClr val="49557C"/>
          </a:solidFill>
          <a:scene3d>
            <a:camera prst="orthographicFront"/>
            <a:lightRig rig="threePt" dir="t"/>
          </a:scene3d>
          <a:sp3d>
            <a:bevelT/>
          </a:sp3d>
        </p:spPr>
        <p:txBody>
          <a:bodyPr/>
          <a:lstStyle/>
          <a:p>
            <a:pPr algn="ctr"/>
            <a:r>
              <a:rPr lang="de-AT" b="1" dirty="0">
                <a:solidFill>
                  <a:schemeClr val="bg1"/>
                </a:solidFill>
              </a:rPr>
              <a:t>Welcher Führungsstil ist gefragt?</a:t>
            </a:r>
            <a:endParaRPr lang="de-AT" dirty="0">
              <a:solidFill>
                <a:schemeClr val="bg1"/>
              </a:solidFill>
            </a:endParaRPr>
          </a:p>
        </p:txBody>
      </p:sp>
      <p:sp>
        <p:nvSpPr>
          <p:cNvPr id="3" name="Inhaltsplatzhalter 2"/>
          <p:cNvSpPr>
            <a:spLocks noGrp="1"/>
          </p:cNvSpPr>
          <p:nvPr>
            <p:ph sz="half" idx="1"/>
          </p:nvPr>
        </p:nvSpPr>
        <p:spPr>
          <a:xfrm>
            <a:off x="0" y="1825625"/>
            <a:ext cx="12192000" cy="4351338"/>
          </a:xfrm>
          <a:solidFill>
            <a:srgbClr val="92D050"/>
          </a:solidFill>
          <a:scene3d>
            <a:camera prst="orthographicFront"/>
            <a:lightRig rig="threePt" dir="t"/>
          </a:scene3d>
          <a:sp3d>
            <a:bevelT/>
          </a:sp3d>
        </p:spPr>
        <p:txBody>
          <a:bodyPr>
            <a:normAutofit/>
          </a:bodyPr>
          <a:lstStyle/>
          <a:p>
            <a:pPr marL="271463" indent="0">
              <a:lnSpc>
                <a:spcPct val="150000"/>
              </a:lnSpc>
              <a:buNone/>
            </a:pPr>
            <a:r>
              <a:rPr lang="de-AT" b="1" dirty="0">
                <a:latin typeface="+mj-lt"/>
              </a:rPr>
              <a:t> </a:t>
            </a:r>
            <a:r>
              <a:rPr lang="de-AT" i="1" dirty="0"/>
              <a:t>Angenommen, ein Team arbeitet an einem Projekt mit einer wichtigen Deadline. Unter diesem Führungsstil werden von der Führungsperson klare Anweisungen gegeben, um das Ziel zu erreichen und den Prozess zu strukturieren.</a:t>
            </a:r>
            <a:endParaRPr lang="de-AT" b="1" dirty="0">
              <a:latin typeface="+mj-lt"/>
            </a:endParaRPr>
          </a:p>
        </p:txBody>
      </p:sp>
      <p:sp>
        <p:nvSpPr>
          <p:cNvPr id="6" name="Abgerundetes Rechteck 5"/>
          <p:cNvSpPr/>
          <p:nvPr/>
        </p:nvSpPr>
        <p:spPr>
          <a:xfrm>
            <a:off x="7924799" y="4555067"/>
            <a:ext cx="4064000" cy="1473200"/>
          </a:xfrm>
          <a:prstGeom prst="roundRect">
            <a:avLst/>
          </a:prstGeom>
          <a:solidFill>
            <a:srgbClr val="4955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4000" b="1" i="1" dirty="0">
                <a:solidFill>
                  <a:schemeClr val="bg1"/>
                </a:solidFill>
              </a:rPr>
              <a:t>autoritäre Führungsstil</a:t>
            </a:r>
            <a:endParaRPr lang="de-AT" sz="4000" b="1" dirty="0">
              <a:solidFill>
                <a:schemeClr val="bg1"/>
              </a:solidFill>
            </a:endParaRPr>
          </a:p>
        </p:txBody>
      </p:sp>
      <p:sp>
        <p:nvSpPr>
          <p:cNvPr id="4" name="Textfeld 3">
            <a:extLst>
              <a:ext uri="{FF2B5EF4-FFF2-40B4-BE49-F238E27FC236}">
                <a16:creationId xmlns:a16="http://schemas.microsoft.com/office/drawing/2014/main" id="{FD7F46FA-2528-A460-041E-8F78636C431E}"/>
              </a:ext>
            </a:extLst>
          </p:cNvPr>
          <p:cNvSpPr txBox="1"/>
          <p:nvPr/>
        </p:nvSpPr>
        <p:spPr>
          <a:xfrm>
            <a:off x="0" y="6311900"/>
            <a:ext cx="12191999" cy="461665"/>
          </a:xfrm>
          <a:prstGeom prst="rect">
            <a:avLst/>
          </a:prstGeom>
          <a:noFill/>
        </p:spPr>
        <p:txBody>
          <a:bodyPr wrap="square">
            <a:spAutoFit/>
          </a:bodyPr>
          <a:lstStyle/>
          <a:p>
            <a:pPr algn="just"/>
            <a:r>
              <a:rPr lang="de-AT" sz="1400" dirty="0">
                <a:effectLst/>
                <a:latin typeface="Arial" panose="020B0604020202020204" pitchFamily="34" charset="0"/>
                <a:ea typeface="Times New Roman" panose="02020603050405020304" pitchFamily="18" charset="0"/>
                <a:cs typeface="Arial" panose="020B0604020202020204" pitchFamily="34" charset="0"/>
              </a:rPr>
              <a:t>DI Reinisch-</a:t>
            </a:r>
            <a:r>
              <a:rPr lang="de-AT" sz="1400" dirty="0" err="1">
                <a:effectLst/>
                <a:latin typeface="Arial" panose="020B0604020202020204" pitchFamily="34" charset="0"/>
                <a:ea typeface="Times New Roman" panose="02020603050405020304" pitchFamily="18" charset="0"/>
                <a:cs typeface="Arial" panose="020B0604020202020204" pitchFamily="34" charset="0"/>
              </a:rPr>
              <a:t>Rotheneder</a:t>
            </a:r>
            <a:r>
              <a:rPr lang="de-AT" sz="1400" dirty="0">
                <a:effectLst/>
                <a:latin typeface="Arial" panose="020B0604020202020204" pitchFamily="34" charset="0"/>
                <a:ea typeface="Times New Roman" panose="02020603050405020304" pitchFamily="18" charset="0"/>
                <a:cs typeface="Arial" panose="020B0604020202020204" pitchFamily="34" charset="0"/>
              </a:rPr>
              <a:t>, HBLFA Josephinum		    </a:t>
            </a:r>
            <a:r>
              <a:rPr lang="de-AT" sz="1400" dirty="0">
                <a:effectLst/>
                <a:latin typeface="Arial" panose="020B0604020202020204" pitchFamily="34" charset="0"/>
                <a:ea typeface="Calibri" panose="020F0502020204030204" pitchFamily="34" charset="0"/>
                <a:cs typeface="Arial" panose="020B0604020202020204" pitchFamily="34"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   </a:t>
            </a:r>
            <a:r>
              <a:rPr lang="de-AT" sz="2400" strike="noStrike" dirty="0">
                <a:solidFill>
                  <a:srgbClr val="BD3E8E"/>
                </a:solidFill>
                <a:effectLst/>
                <a:latin typeface="ABeeZee" pitchFamily="2" charset="0"/>
                <a:ea typeface="Times New Roman" panose="02020603050405020304" pitchFamily="18" charset="0"/>
                <a:cs typeface="Times New Roman" panose="02020603050405020304" pitchFamily="18" charset="0"/>
              </a:rPr>
              <a:t>Agrarschulen.at </a:t>
            </a:r>
            <a:r>
              <a:rPr lang="de-AT" sz="2400" dirty="0">
                <a:solidFill>
                  <a:srgbClr val="BD3E8E"/>
                </a:solidFill>
                <a:effectLst/>
                <a:latin typeface="ABeeZee" pitchFamily="2" charset="0"/>
                <a:ea typeface="Times New Roman" panose="02020603050405020304" pitchFamily="18" charset="0"/>
                <a:cs typeface="Times New Roman" panose="02020603050405020304" pitchFamily="18" charset="0"/>
              </a:rPr>
              <a:t> 	</a:t>
            </a:r>
            <a:r>
              <a:rPr lang="de-AT" sz="2400" dirty="0">
                <a:effectLst/>
                <a:latin typeface="ABeeZee" pitchFamily="2" charset="0"/>
                <a:ea typeface="Times New Roman" panose="02020603050405020304" pitchFamily="18" charset="0"/>
                <a:cs typeface="Times New Roman" panose="02020603050405020304" pitchFamily="18"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12.12.2024</a:t>
            </a: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4576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365125"/>
            <a:ext cx="12192000" cy="1325563"/>
          </a:xfrm>
          <a:solidFill>
            <a:srgbClr val="49557C"/>
          </a:solidFill>
        </p:spPr>
        <p:txBody>
          <a:bodyPr/>
          <a:lstStyle/>
          <a:p>
            <a:pPr algn="ctr"/>
            <a:r>
              <a:rPr lang="de-AT" b="1" dirty="0">
                <a:solidFill>
                  <a:schemeClr val="bg1"/>
                </a:solidFill>
              </a:rPr>
              <a:t>Welcher Führungsstil ist gefragt?</a:t>
            </a:r>
            <a:endParaRPr lang="de-AT" dirty="0">
              <a:solidFill>
                <a:schemeClr val="bg1"/>
              </a:solidFill>
            </a:endParaRPr>
          </a:p>
        </p:txBody>
      </p:sp>
      <p:sp>
        <p:nvSpPr>
          <p:cNvPr id="3" name="Inhaltsplatzhalter 2"/>
          <p:cNvSpPr>
            <a:spLocks noGrp="1"/>
          </p:cNvSpPr>
          <p:nvPr>
            <p:ph sz="half" idx="1"/>
          </p:nvPr>
        </p:nvSpPr>
        <p:spPr>
          <a:xfrm>
            <a:off x="0" y="1825625"/>
            <a:ext cx="12192000" cy="4351338"/>
          </a:xfrm>
          <a:solidFill>
            <a:srgbClr val="92D050"/>
          </a:solidFill>
        </p:spPr>
        <p:txBody>
          <a:bodyPr>
            <a:normAutofit/>
          </a:bodyPr>
          <a:lstStyle/>
          <a:p>
            <a:pPr marL="271463" indent="0">
              <a:lnSpc>
                <a:spcPct val="150000"/>
              </a:lnSpc>
              <a:buNone/>
            </a:pPr>
            <a:r>
              <a:rPr lang="de-AT" b="1" dirty="0">
                <a:latin typeface="+mj-lt"/>
              </a:rPr>
              <a:t> </a:t>
            </a:r>
            <a:r>
              <a:rPr lang="de-AT" i="1" dirty="0"/>
              <a:t>Unter dieser Führung erhält das Team eine Aufgabe vom Chef. Die genaue Art und Weise, wie die Aufgabe erfüllt wird und wer welche Teilaufgaben übernimmt, liegt jedoch im Ermessen des Teams. Es besteht also ein großer Handlungsspielraum.</a:t>
            </a:r>
            <a:endParaRPr lang="de-AT" b="1" dirty="0">
              <a:latin typeface="+mj-lt"/>
            </a:endParaRPr>
          </a:p>
        </p:txBody>
      </p:sp>
      <p:sp>
        <p:nvSpPr>
          <p:cNvPr id="6" name="Abgerundetes Rechteck 5"/>
          <p:cNvSpPr/>
          <p:nvPr/>
        </p:nvSpPr>
        <p:spPr>
          <a:xfrm>
            <a:off x="7924799" y="4555067"/>
            <a:ext cx="4064000" cy="1473200"/>
          </a:xfrm>
          <a:prstGeom prst="roundRect">
            <a:avLst/>
          </a:prstGeom>
          <a:solidFill>
            <a:srgbClr val="4955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4000" b="1" i="1" dirty="0"/>
              <a:t>Laissez-fair Führungsstil</a:t>
            </a:r>
            <a:endParaRPr lang="de-AT" sz="4000" b="1" dirty="0"/>
          </a:p>
        </p:txBody>
      </p:sp>
      <p:sp>
        <p:nvSpPr>
          <p:cNvPr id="4" name="Textfeld 3">
            <a:extLst>
              <a:ext uri="{FF2B5EF4-FFF2-40B4-BE49-F238E27FC236}">
                <a16:creationId xmlns:a16="http://schemas.microsoft.com/office/drawing/2014/main" id="{9F796FD6-7313-3F25-BAF5-3A78829D4620}"/>
              </a:ext>
            </a:extLst>
          </p:cNvPr>
          <p:cNvSpPr txBox="1"/>
          <p:nvPr/>
        </p:nvSpPr>
        <p:spPr>
          <a:xfrm>
            <a:off x="0" y="6311900"/>
            <a:ext cx="12191999" cy="461665"/>
          </a:xfrm>
          <a:prstGeom prst="rect">
            <a:avLst/>
          </a:prstGeom>
          <a:noFill/>
        </p:spPr>
        <p:txBody>
          <a:bodyPr wrap="square">
            <a:spAutoFit/>
          </a:bodyPr>
          <a:lstStyle/>
          <a:p>
            <a:pPr algn="just"/>
            <a:r>
              <a:rPr lang="de-AT" sz="1400" dirty="0">
                <a:effectLst/>
                <a:latin typeface="Arial" panose="020B0604020202020204" pitchFamily="34" charset="0"/>
                <a:ea typeface="Times New Roman" panose="02020603050405020304" pitchFamily="18" charset="0"/>
                <a:cs typeface="Arial" panose="020B0604020202020204" pitchFamily="34" charset="0"/>
              </a:rPr>
              <a:t>DI Reinisch-</a:t>
            </a:r>
            <a:r>
              <a:rPr lang="de-AT" sz="1400" dirty="0" err="1">
                <a:effectLst/>
                <a:latin typeface="Arial" panose="020B0604020202020204" pitchFamily="34" charset="0"/>
                <a:ea typeface="Times New Roman" panose="02020603050405020304" pitchFamily="18" charset="0"/>
                <a:cs typeface="Arial" panose="020B0604020202020204" pitchFamily="34" charset="0"/>
              </a:rPr>
              <a:t>Rotheneder</a:t>
            </a:r>
            <a:r>
              <a:rPr lang="de-AT" sz="1400" dirty="0">
                <a:effectLst/>
                <a:latin typeface="Arial" panose="020B0604020202020204" pitchFamily="34" charset="0"/>
                <a:ea typeface="Times New Roman" panose="02020603050405020304" pitchFamily="18" charset="0"/>
                <a:cs typeface="Arial" panose="020B0604020202020204" pitchFamily="34" charset="0"/>
              </a:rPr>
              <a:t>, HBLFA Josephinum		    </a:t>
            </a:r>
            <a:r>
              <a:rPr lang="de-AT" sz="1400" dirty="0">
                <a:effectLst/>
                <a:latin typeface="Arial" panose="020B0604020202020204" pitchFamily="34" charset="0"/>
                <a:ea typeface="Calibri" panose="020F0502020204030204" pitchFamily="34" charset="0"/>
                <a:cs typeface="Arial" panose="020B0604020202020204" pitchFamily="34"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   </a:t>
            </a:r>
            <a:r>
              <a:rPr lang="de-AT" sz="2400" strike="noStrike" dirty="0">
                <a:solidFill>
                  <a:srgbClr val="BD3E8E"/>
                </a:solidFill>
                <a:effectLst/>
                <a:latin typeface="ABeeZee" pitchFamily="2" charset="0"/>
                <a:ea typeface="Times New Roman" panose="02020603050405020304" pitchFamily="18" charset="0"/>
                <a:cs typeface="Times New Roman" panose="02020603050405020304" pitchFamily="18" charset="0"/>
              </a:rPr>
              <a:t>Agrarschulen.at </a:t>
            </a:r>
            <a:r>
              <a:rPr lang="de-AT" sz="2400" dirty="0">
                <a:solidFill>
                  <a:srgbClr val="BD3E8E"/>
                </a:solidFill>
                <a:effectLst/>
                <a:latin typeface="ABeeZee" pitchFamily="2" charset="0"/>
                <a:ea typeface="Times New Roman" panose="02020603050405020304" pitchFamily="18" charset="0"/>
                <a:cs typeface="Times New Roman" panose="02020603050405020304" pitchFamily="18" charset="0"/>
              </a:rPr>
              <a:t> 	</a:t>
            </a:r>
            <a:r>
              <a:rPr lang="de-AT" sz="2400" dirty="0">
                <a:effectLst/>
                <a:latin typeface="ABeeZee" pitchFamily="2" charset="0"/>
                <a:ea typeface="Times New Roman" panose="02020603050405020304" pitchFamily="18" charset="0"/>
                <a:cs typeface="Times New Roman" panose="02020603050405020304" pitchFamily="18"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12.12.2024</a:t>
            </a: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0961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365125"/>
            <a:ext cx="12192000" cy="1325563"/>
          </a:xfrm>
          <a:solidFill>
            <a:srgbClr val="49557C"/>
          </a:solidFill>
        </p:spPr>
        <p:txBody>
          <a:bodyPr/>
          <a:lstStyle/>
          <a:p>
            <a:pPr algn="ctr"/>
            <a:r>
              <a:rPr lang="de-AT" b="1" dirty="0">
                <a:solidFill>
                  <a:schemeClr val="bg1"/>
                </a:solidFill>
              </a:rPr>
              <a:t>Welcher Führungsstil ist gefragt?</a:t>
            </a:r>
            <a:endParaRPr lang="de-AT" dirty="0">
              <a:solidFill>
                <a:schemeClr val="bg1"/>
              </a:solidFill>
            </a:endParaRPr>
          </a:p>
        </p:txBody>
      </p:sp>
      <p:sp>
        <p:nvSpPr>
          <p:cNvPr id="3" name="Inhaltsplatzhalter 2"/>
          <p:cNvSpPr>
            <a:spLocks noGrp="1"/>
          </p:cNvSpPr>
          <p:nvPr>
            <p:ph sz="half" idx="1"/>
          </p:nvPr>
        </p:nvSpPr>
        <p:spPr>
          <a:xfrm>
            <a:off x="0" y="1825625"/>
            <a:ext cx="12192000" cy="4351338"/>
          </a:xfrm>
          <a:solidFill>
            <a:srgbClr val="92D050"/>
          </a:solidFill>
        </p:spPr>
        <p:txBody>
          <a:bodyPr>
            <a:normAutofit/>
          </a:bodyPr>
          <a:lstStyle/>
          <a:p>
            <a:pPr marL="271463" indent="0">
              <a:lnSpc>
                <a:spcPct val="150000"/>
              </a:lnSpc>
              <a:buNone/>
            </a:pPr>
            <a:r>
              <a:rPr lang="de-AT" b="1" dirty="0">
                <a:latin typeface="+mj-lt"/>
              </a:rPr>
              <a:t> </a:t>
            </a:r>
            <a:r>
              <a:rPr lang="de-AT" i="1" dirty="0"/>
              <a:t>Unter diesem Führungsstil werden klare Zeitvorgaben und detaillierte Pläne zur Vorgehensweise für die Erfüllung einer Aufgabe bereitgestellt. Diese müssen vom Team strikt eingehalten werden. Die Entscheidungen werden von oben getroffen und die Mitarbeiter haben wenig Spielraum, um alternative Wege zu finden oder ihre Ideen einzubringen.</a:t>
            </a:r>
            <a:endParaRPr lang="de-AT" b="1" dirty="0">
              <a:latin typeface="+mj-lt"/>
            </a:endParaRPr>
          </a:p>
        </p:txBody>
      </p:sp>
      <p:sp>
        <p:nvSpPr>
          <p:cNvPr id="6" name="Abgerundetes Rechteck 5"/>
          <p:cNvSpPr/>
          <p:nvPr/>
        </p:nvSpPr>
        <p:spPr>
          <a:xfrm>
            <a:off x="7924799" y="4555067"/>
            <a:ext cx="4064000" cy="1473200"/>
          </a:xfrm>
          <a:prstGeom prst="roundRect">
            <a:avLst/>
          </a:prstGeom>
          <a:solidFill>
            <a:srgbClr val="4955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4000" b="1" i="1" dirty="0"/>
              <a:t>bürokratischer Führungsstil</a:t>
            </a:r>
            <a:endParaRPr lang="de-AT" sz="4000" b="1" dirty="0"/>
          </a:p>
        </p:txBody>
      </p:sp>
      <p:sp>
        <p:nvSpPr>
          <p:cNvPr id="4" name="Textfeld 3">
            <a:extLst>
              <a:ext uri="{FF2B5EF4-FFF2-40B4-BE49-F238E27FC236}">
                <a16:creationId xmlns:a16="http://schemas.microsoft.com/office/drawing/2014/main" id="{FF948DF6-5F7C-292E-72EB-5830AA98A9DC}"/>
              </a:ext>
            </a:extLst>
          </p:cNvPr>
          <p:cNvSpPr txBox="1"/>
          <p:nvPr/>
        </p:nvSpPr>
        <p:spPr>
          <a:xfrm>
            <a:off x="0" y="6311900"/>
            <a:ext cx="12191999" cy="461665"/>
          </a:xfrm>
          <a:prstGeom prst="rect">
            <a:avLst/>
          </a:prstGeom>
          <a:noFill/>
        </p:spPr>
        <p:txBody>
          <a:bodyPr wrap="square">
            <a:spAutoFit/>
          </a:bodyPr>
          <a:lstStyle/>
          <a:p>
            <a:pPr algn="just"/>
            <a:r>
              <a:rPr lang="de-AT" sz="1400" dirty="0">
                <a:effectLst/>
                <a:latin typeface="Arial" panose="020B0604020202020204" pitchFamily="34" charset="0"/>
                <a:ea typeface="Times New Roman" panose="02020603050405020304" pitchFamily="18" charset="0"/>
                <a:cs typeface="Arial" panose="020B0604020202020204" pitchFamily="34" charset="0"/>
              </a:rPr>
              <a:t>DI Reinisch-</a:t>
            </a:r>
            <a:r>
              <a:rPr lang="de-AT" sz="1400" dirty="0" err="1">
                <a:effectLst/>
                <a:latin typeface="Arial" panose="020B0604020202020204" pitchFamily="34" charset="0"/>
                <a:ea typeface="Times New Roman" panose="02020603050405020304" pitchFamily="18" charset="0"/>
                <a:cs typeface="Arial" panose="020B0604020202020204" pitchFamily="34" charset="0"/>
              </a:rPr>
              <a:t>Rotheneder</a:t>
            </a:r>
            <a:r>
              <a:rPr lang="de-AT" sz="1400" dirty="0">
                <a:effectLst/>
                <a:latin typeface="Arial" panose="020B0604020202020204" pitchFamily="34" charset="0"/>
                <a:ea typeface="Times New Roman" panose="02020603050405020304" pitchFamily="18" charset="0"/>
                <a:cs typeface="Arial" panose="020B0604020202020204" pitchFamily="34" charset="0"/>
              </a:rPr>
              <a:t>, HBLFA Josephinum		    </a:t>
            </a:r>
            <a:r>
              <a:rPr lang="de-AT" sz="1400" dirty="0">
                <a:effectLst/>
                <a:latin typeface="Arial" panose="020B0604020202020204" pitchFamily="34" charset="0"/>
                <a:ea typeface="Calibri" panose="020F0502020204030204" pitchFamily="34" charset="0"/>
                <a:cs typeface="Arial" panose="020B0604020202020204" pitchFamily="34"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   </a:t>
            </a:r>
            <a:r>
              <a:rPr lang="de-AT" sz="2400" strike="noStrike" dirty="0">
                <a:solidFill>
                  <a:srgbClr val="BD3E8E"/>
                </a:solidFill>
                <a:effectLst/>
                <a:latin typeface="ABeeZee" pitchFamily="2" charset="0"/>
                <a:ea typeface="Times New Roman" panose="02020603050405020304" pitchFamily="18" charset="0"/>
                <a:cs typeface="Times New Roman" panose="02020603050405020304" pitchFamily="18" charset="0"/>
              </a:rPr>
              <a:t>Agrarschulen.at </a:t>
            </a:r>
            <a:r>
              <a:rPr lang="de-AT" sz="2400" dirty="0">
                <a:solidFill>
                  <a:srgbClr val="BD3E8E"/>
                </a:solidFill>
                <a:effectLst/>
                <a:latin typeface="ABeeZee" pitchFamily="2" charset="0"/>
                <a:ea typeface="Times New Roman" panose="02020603050405020304" pitchFamily="18" charset="0"/>
                <a:cs typeface="Times New Roman" panose="02020603050405020304" pitchFamily="18" charset="0"/>
              </a:rPr>
              <a:t> 	</a:t>
            </a:r>
            <a:r>
              <a:rPr lang="de-AT" sz="2400" dirty="0">
                <a:effectLst/>
                <a:latin typeface="ABeeZee" pitchFamily="2" charset="0"/>
                <a:ea typeface="Times New Roman" panose="02020603050405020304" pitchFamily="18" charset="0"/>
                <a:cs typeface="Times New Roman" panose="02020603050405020304" pitchFamily="18"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12.12.2024</a:t>
            </a: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1468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365125"/>
            <a:ext cx="12192000" cy="1325563"/>
          </a:xfrm>
          <a:solidFill>
            <a:srgbClr val="49557C"/>
          </a:solidFill>
        </p:spPr>
        <p:txBody>
          <a:bodyPr/>
          <a:lstStyle/>
          <a:p>
            <a:pPr algn="ctr"/>
            <a:r>
              <a:rPr lang="de-AT" b="1" dirty="0">
                <a:solidFill>
                  <a:schemeClr val="bg1"/>
                </a:solidFill>
              </a:rPr>
              <a:t>Welcher Führungsstil ist gefragt?</a:t>
            </a:r>
            <a:endParaRPr lang="de-AT" dirty="0">
              <a:solidFill>
                <a:schemeClr val="bg1"/>
              </a:solidFill>
            </a:endParaRPr>
          </a:p>
        </p:txBody>
      </p:sp>
      <p:sp>
        <p:nvSpPr>
          <p:cNvPr id="3" name="Inhaltsplatzhalter 2"/>
          <p:cNvSpPr>
            <a:spLocks noGrp="1"/>
          </p:cNvSpPr>
          <p:nvPr>
            <p:ph sz="half" idx="1"/>
          </p:nvPr>
        </p:nvSpPr>
        <p:spPr>
          <a:xfrm>
            <a:off x="0" y="1825625"/>
            <a:ext cx="12192000" cy="4351338"/>
          </a:xfrm>
          <a:solidFill>
            <a:srgbClr val="92D050"/>
          </a:solidFill>
        </p:spPr>
        <p:txBody>
          <a:bodyPr>
            <a:normAutofit/>
          </a:bodyPr>
          <a:lstStyle/>
          <a:p>
            <a:pPr marL="271463" indent="0">
              <a:lnSpc>
                <a:spcPct val="150000"/>
              </a:lnSpc>
              <a:buNone/>
            </a:pPr>
            <a:r>
              <a:rPr lang="de-AT" b="1" dirty="0">
                <a:latin typeface="+mj-lt"/>
              </a:rPr>
              <a:t> </a:t>
            </a:r>
            <a:r>
              <a:rPr lang="de-AT" i="1" dirty="0"/>
              <a:t>Unter dieser Führung gibt der Chef oder die Führungskraft ebenfalls Anweisungen darüber, wie das Team vorgehen soll, um eine Aufgabe zu erfüllen. Allerdings werden die einzelnen Teilaufgaben entsprechend der Stärken und Interessen der Teammitglieder zugeteilt, um sie bestmöglich zu fördern.</a:t>
            </a:r>
            <a:endParaRPr lang="de-AT" b="1" dirty="0">
              <a:latin typeface="+mj-lt"/>
            </a:endParaRPr>
          </a:p>
        </p:txBody>
      </p:sp>
      <p:sp>
        <p:nvSpPr>
          <p:cNvPr id="6" name="Abgerundetes Rechteck 5"/>
          <p:cNvSpPr/>
          <p:nvPr/>
        </p:nvSpPr>
        <p:spPr>
          <a:xfrm>
            <a:off x="7924799" y="4555067"/>
            <a:ext cx="4064000" cy="1473200"/>
          </a:xfrm>
          <a:prstGeom prst="roundRect">
            <a:avLst/>
          </a:prstGeom>
          <a:solidFill>
            <a:srgbClr val="4955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4000" b="1" i="1" dirty="0"/>
              <a:t>patriarchaler Führungsstil</a:t>
            </a:r>
            <a:endParaRPr lang="de-AT" sz="4000" b="1" dirty="0"/>
          </a:p>
        </p:txBody>
      </p:sp>
      <p:sp>
        <p:nvSpPr>
          <p:cNvPr id="4" name="Textfeld 3">
            <a:extLst>
              <a:ext uri="{FF2B5EF4-FFF2-40B4-BE49-F238E27FC236}">
                <a16:creationId xmlns:a16="http://schemas.microsoft.com/office/drawing/2014/main" id="{131F30EE-FE0B-4624-A93D-7B463F11E2DB}"/>
              </a:ext>
            </a:extLst>
          </p:cNvPr>
          <p:cNvSpPr txBox="1"/>
          <p:nvPr/>
        </p:nvSpPr>
        <p:spPr>
          <a:xfrm>
            <a:off x="0" y="6311900"/>
            <a:ext cx="12191999" cy="461665"/>
          </a:xfrm>
          <a:prstGeom prst="rect">
            <a:avLst/>
          </a:prstGeom>
          <a:noFill/>
        </p:spPr>
        <p:txBody>
          <a:bodyPr wrap="square">
            <a:spAutoFit/>
          </a:bodyPr>
          <a:lstStyle/>
          <a:p>
            <a:pPr algn="just"/>
            <a:r>
              <a:rPr lang="de-AT" sz="1400" dirty="0">
                <a:effectLst/>
                <a:latin typeface="Arial" panose="020B0604020202020204" pitchFamily="34" charset="0"/>
                <a:ea typeface="Times New Roman" panose="02020603050405020304" pitchFamily="18" charset="0"/>
                <a:cs typeface="Arial" panose="020B0604020202020204" pitchFamily="34" charset="0"/>
              </a:rPr>
              <a:t>DI Reinisch-</a:t>
            </a:r>
            <a:r>
              <a:rPr lang="de-AT" sz="1400" dirty="0" err="1">
                <a:effectLst/>
                <a:latin typeface="Arial" panose="020B0604020202020204" pitchFamily="34" charset="0"/>
                <a:ea typeface="Times New Roman" panose="02020603050405020304" pitchFamily="18" charset="0"/>
                <a:cs typeface="Arial" panose="020B0604020202020204" pitchFamily="34" charset="0"/>
              </a:rPr>
              <a:t>Rotheneder</a:t>
            </a:r>
            <a:r>
              <a:rPr lang="de-AT" sz="1400" dirty="0">
                <a:effectLst/>
                <a:latin typeface="Arial" panose="020B0604020202020204" pitchFamily="34" charset="0"/>
                <a:ea typeface="Times New Roman" panose="02020603050405020304" pitchFamily="18" charset="0"/>
                <a:cs typeface="Arial" panose="020B0604020202020204" pitchFamily="34" charset="0"/>
              </a:rPr>
              <a:t>, HBLFA Josephinum		    </a:t>
            </a:r>
            <a:r>
              <a:rPr lang="de-AT" sz="1400" dirty="0">
                <a:effectLst/>
                <a:latin typeface="Arial" panose="020B0604020202020204" pitchFamily="34" charset="0"/>
                <a:ea typeface="Calibri" panose="020F0502020204030204" pitchFamily="34" charset="0"/>
                <a:cs typeface="Arial" panose="020B0604020202020204" pitchFamily="34"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   </a:t>
            </a:r>
            <a:r>
              <a:rPr lang="de-AT" sz="2400" strike="noStrike" dirty="0">
                <a:solidFill>
                  <a:srgbClr val="BD3E8E"/>
                </a:solidFill>
                <a:effectLst/>
                <a:latin typeface="ABeeZee" pitchFamily="2" charset="0"/>
                <a:ea typeface="Times New Roman" panose="02020603050405020304" pitchFamily="18" charset="0"/>
                <a:cs typeface="Times New Roman" panose="02020603050405020304" pitchFamily="18" charset="0"/>
              </a:rPr>
              <a:t>Agrarschulen.at </a:t>
            </a:r>
            <a:r>
              <a:rPr lang="de-AT" sz="2400" dirty="0">
                <a:solidFill>
                  <a:srgbClr val="BD3E8E"/>
                </a:solidFill>
                <a:effectLst/>
                <a:latin typeface="ABeeZee" pitchFamily="2" charset="0"/>
                <a:ea typeface="Times New Roman" panose="02020603050405020304" pitchFamily="18" charset="0"/>
                <a:cs typeface="Times New Roman" panose="02020603050405020304" pitchFamily="18" charset="0"/>
              </a:rPr>
              <a:t> 	</a:t>
            </a:r>
            <a:r>
              <a:rPr lang="de-AT" sz="2400" dirty="0">
                <a:effectLst/>
                <a:latin typeface="ABeeZee" pitchFamily="2" charset="0"/>
                <a:ea typeface="Times New Roman" panose="02020603050405020304" pitchFamily="18" charset="0"/>
                <a:cs typeface="Times New Roman" panose="02020603050405020304" pitchFamily="18"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12.12.2024</a:t>
            </a: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9434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hteck 17"/>
          <p:cNvSpPr/>
          <p:nvPr/>
        </p:nvSpPr>
        <p:spPr>
          <a:xfrm>
            <a:off x="6248178" y="1759058"/>
            <a:ext cx="5791421" cy="32644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4" name="Grafik 3"/>
          <p:cNvPicPr/>
          <p:nvPr/>
        </p:nvPicPr>
        <p:blipFill rotWithShape="1">
          <a:blip r:embed="rId2" cstate="print">
            <a:extLst>
              <a:ext uri="{28A0092B-C50C-407E-A947-70E740481C1C}">
                <a14:useLocalDpi xmlns:a14="http://schemas.microsoft.com/office/drawing/2010/main" val="0"/>
              </a:ext>
            </a:extLst>
          </a:blip>
          <a:srcRect r="3948"/>
          <a:stretch/>
        </p:blipFill>
        <p:spPr>
          <a:xfrm>
            <a:off x="299990" y="1759058"/>
            <a:ext cx="5691236" cy="3241040"/>
          </a:xfrm>
          <a:prstGeom prst="rect">
            <a:avLst/>
          </a:prstGeom>
        </p:spPr>
      </p:pic>
      <p:sp>
        <p:nvSpPr>
          <p:cNvPr id="5" name="Abgerundetes Rechteck 4"/>
          <p:cNvSpPr/>
          <p:nvPr/>
        </p:nvSpPr>
        <p:spPr>
          <a:xfrm>
            <a:off x="1039843" y="2700240"/>
            <a:ext cx="1897811" cy="26741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6" name="Abgerundetes Rechteck 5"/>
          <p:cNvSpPr/>
          <p:nvPr/>
        </p:nvSpPr>
        <p:spPr>
          <a:xfrm>
            <a:off x="3274085" y="3608178"/>
            <a:ext cx="1293962" cy="26741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7" name="Abgerundetes Rechteck 6"/>
          <p:cNvSpPr/>
          <p:nvPr/>
        </p:nvSpPr>
        <p:spPr>
          <a:xfrm>
            <a:off x="2696115" y="3314876"/>
            <a:ext cx="1293962" cy="26741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8" name="Abgerundetes Rechteck 7"/>
          <p:cNvSpPr/>
          <p:nvPr/>
        </p:nvSpPr>
        <p:spPr>
          <a:xfrm>
            <a:off x="1885231" y="3000013"/>
            <a:ext cx="1388853" cy="26741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9" name="Abgerundetes Rechteck 8"/>
          <p:cNvSpPr/>
          <p:nvPr/>
        </p:nvSpPr>
        <p:spPr>
          <a:xfrm>
            <a:off x="3921067" y="3901480"/>
            <a:ext cx="1173192" cy="26741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Abgerundetes Rechteck 9"/>
          <p:cNvSpPr/>
          <p:nvPr/>
        </p:nvSpPr>
        <p:spPr>
          <a:xfrm>
            <a:off x="4231617" y="4229287"/>
            <a:ext cx="1207697" cy="26741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12" name="Grafik 11"/>
          <p:cNvPicPr/>
          <p:nvPr/>
        </p:nvPicPr>
        <p:blipFill>
          <a:blip r:embed="rId3">
            <a:extLst>
              <a:ext uri="{28A0092B-C50C-407E-A947-70E740481C1C}">
                <a14:useLocalDpi xmlns:a14="http://schemas.microsoft.com/office/drawing/2010/main" val="0"/>
              </a:ext>
            </a:extLst>
          </a:blip>
          <a:stretch>
            <a:fillRect/>
          </a:stretch>
        </p:blipFill>
        <p:spPr>
          <a:xfrm>
            <a:off x="6488747" y="1805940"/>
            <a:ext cx="5322253" cy="3165583"/>
          </a:xfrm>
          <a:prstGeom prst="rect">
            <a:avLst/>
          </a:prstGeom>
        </p:spPr>
      </p:pic>
      <p:sp>
        <p:nvSpPr>
          <p:cNvPr id="13" name="Abgerundetes Rechteck 12"/>
          <p:cNvSpPr/>
          <p:nvPr/>
        </p:nvSpPr>
        <p:spPr>
          <a:xfrm>
            <a:off x="6488747" y="3301221"/>
            <a:ext cx="1882650" cy="23291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4" name="Abgerundetes Rechteck 13"/>
          <p:cNvSpPr/>
          <p:nvPr/>
        </p:nvSpPr>
        <p:spPr>
          <a:xfrm>
            <a:off x="8300294" y="3792926"/>
            <a:ext cx="1882650" cy="23291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5" name="Abgerundetes Rechteck 14"/>
          <p:cNvSpPr/>
          <p:nvPr/>
        </p:nvSpPr>
        <p:spPr>
          <a:xfrm>
            <a:off x="6713033" y="4698699"/>
            <a:ext cx="1373691" cy="23291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6" name="Abgerundetes Rechteck 15"/>
          <p:cNvSpPr/>
          <p:nvPr/>
        </p:nvSpPr>
        <p:spPr>
          <a:xfrm>
            <a:off x="10182944" y="4698699"/>
            <a:ext cx="1373691" cy="23291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7" name="Abgerundetes Rechteck 16"/>
          <p:cNvSpPr/>
          <p:nvPr/>
        </p:nvSpPr>
        <p:spPr>
          <a:xfrm>
            <a:off x="10237969" y="3283968"/>
            <a:ext cx="1373691" cy="23291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1739079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grpId="0" nodeType="clickEffect">
                                  <p:stCondLst>
                                    <p:cond delay="0"/>
                                  </p:stCondLst>
                                  <p:childTnLst>
                                    <p:animEffect transition="out" filter="barn(inVertical)">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grpId="0" nodeType="clickEffect">
                                  <p:stCondLst>
                                    <p:cond delay="0"/>
                                  </p:stCondLst>
                                  <p:childTnLst>
                                    <p:animEffect transition="out" filter="barn(inVertical)">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6" presetClass="exit" presetSubtype="21" fill="hold" grpId="0" nodeType="clickEffect">
                                  <p:stCondLst>
                                    <p:cond delay="0"/>
                                  </p:stCondLst>
                                  <p:childTnLst>
                                    <p:animEffect transition="out" filter="barn(inVertical)">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6" presetClass="exit" presetSubtype="21" fill="hold" grpId="0" nodeType="clickEffect">
                                  <p:stCondLst>
                                    <p:cond delay="0"/>
                                  </p:stCondLst>
                                  <p:childTnLst>
                                    <p:animEffect transition="out" filter="barn(inVertical)">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6" presetClass="exit" presetSubtype="21" fill="hold" grpId="0" nodeType="clickEffect">
                                  <p:stCondLst>
                                    <p:cond delay="0"/>
                                  </p:stCondLst>
                                  <p:childTnLst>
                                    <p:animEffect transition="out" filter="barn(inVertical)">
                                      <p:cBhvr>
                                        <p:cTn id="26" dur="500"/>
                                        <p:tgtEl>
                                          <p:spTgt spid="9"/>
                                        </p:tgtEl>
                                      </p:cBhvr>
                                    </p:animEffect>
                                    <p:set>
                                      <p:cBhvr>
                                        <p:cTn id="27" dur="1" fill="hold">
                                          <p:stCondLst>
                                            <p:cond delay="4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6" presetClass="exit" presetSubtype="21" fill="hold" grpId="0" nodeType="clickEffect">
                                  <p:stCondLst>
                                    <p:cond delay="0"/>
                                  </p:stCondLst>
                                  <p:childTnLst>
                                    <p:animEffect transition="out" filter="barn(inVertical)">
                                      <p:cBhvr>
                                        <p:cTn id="31" dur="500"/>
                                        <p:tgtEl>
                                          <p:spTgt spid="10"/>
                                        </p:tgtEl>
                                      </p:cBhvr>
                                    </p:animEffect>
                                    <p:set>
                                      <p:cBhvr>
                                        <p:cTn id="32" dur="1" fill="hold">
                                          <p:stCondLst>
                                            <p:cond delay="499"/>
                                          </p:stCondLst>
                                        </p:cTn>
                                        <p:tgtEl>
                                          <p:spTgt spid="10"/>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6" presetClass="exit" presetSubtype="21" fill="hold" grpId="0" nodeType="clickEffect">
                                  <p:stCondLst>
                                    <p:cond delay="0"/>
                                  </p:stCondLst>
                                  <p:childTnLst>
                                    <p:animEffect transition="out" filter="barn(inVertical)">
                                      <p:cBhvr>
                                        <p:cTn id="36" dur="500"/>
                                        <p:tgtEl>
                                          <p:spTgt spid="13"/>
                                        </p:tgtEl>
                                      </p:cBhvr>
                                    </p:animEffect>
                                    <p:set>
                                      <p:cBhvr>
                                        <p:cTn id="37" dur="1" fill="hold">
                                          <p:stCondLst>
                                            <p:cond delay="499"/>
                                          </p:stCondLst>
                                        </p:cTn>
                                        <p:tgtEl>
                                          <p:spTgt spid="13"/>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6" presetClass="exit" presetSubtype="21" fill="hold" grpId="0" nodeType="clickEffect">
                                  <p:stCondLst>
                                    <p:cond delay="0"/>
                                  </p:stCondLst>
                                  <p:childTnLst>
                                    <p:animEffect transition="out" filter="barn(inVertical)">
                                      <p:cBhvr>
                                        <p:cTn id="41" dur="500"/>
                                        <p:tgtEl>
                                          <p:spTgt spid="14"/>
                                        </p:tgtEl>
                                      </p:cBhvr>
                                    </p:animEffect>
                                    <p:set>
                                      <p:cBhvr>
                                        <p:cTn id="42" dur="1" fill="hold">
                                          <p:stCondLst>
                                            <p:cond delay="499"/>
                                          </p:stCondLst>
                                        </p:cTn>
                                        <p:tgtEl>
                                          <p:spTgt spid="14"/>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6" presetClass="exit" presetSubtype="21" fill="hold" grpId="0" nodeType="clickEffect">
                                  <p:stCondLst>
                                    <p:cond delay="0"/>
                                  </p:stCondLst>
                                  <p:childTnLst>
                                    <p:animEffect transition="out" filter="barn(inVertical)">
                                      <p:cBhvr>
                                        <p:cTn id="46" dur="500"/>
                                        <p:tgtEl>
                                          <p:spTgt spid="17"/>
                                        </p:tgtEl>
                                      </p:cBhvr>
                                    </p:animEffect>
                                    <p:set>
                                      <p:cBhvr>
                                        <p:cTn id="47" dur="1" fill="hold">
                                          <p:stCondLst>
                                            <p:cond delay="499"/>
                                          </p:stCondLst>
                                        </p:cTn>
                                        <p:tgtEl>
                                          <p:spTgt spid="17"/>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6" presetClass="exit" presetSubtype="21" fill="hold" grpId="0" nodeType="clickEffect">
                                  <p:stCondLst>
                                    <p:cond delay="0"/>
                                  </p:stCondLst>
                                  <p:childTnLst>
                                    <p:animEffect transition="out" filter="barn(inVertical)">
                                      <p:cBhvr>
                                        <p:cTn id="51" dur="500"/>
                                        <p:tgtEl>
                                          <p:spTgt spid="16"/>
                                        </p:tgtEl>
                                      </p:cBhvr>
                                    </p:animEffect>
                                    <p:set>
                                      <p:cBhvr>
                                        <p:cTn id="52" dur="1" fill="hold">
                                          <p:stCondLst>
                                            <p:cond delay="499"/>
                                          </p:stCondLst>
                                        </p:cTn>
                                        <p:tgtEl>
                                          <p:spTgt spid="16"/>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6" presetClass="exit" presetSubtype="21" fill="hold" grpId="0" nodeType="clickEffect">
                                  <p:stCondLst>
                                    <p:cond delay="0"/>
                                  </p:stCondLst>
                                  <p:childTnLst>
                                    <p:animEffect transition="out" filter="barn(inVertical)">
                                      <p:cBhvr>
                                        <p:cTn id="56" dur="500"/>
                                        <p:tgtEl>
                                          <p:spTgt spid="15"/>
                                        </p:tgtEl>
                                      </p:cBhvr>
                                    </p:animEffect>
                                    <p:set>
                                      <p:cBhvr>
                                        <p:cTn id="57"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3" grpId="0" animBg="1"/>
      <p:bldP spid="14" grpId="0" animBg="1"/>
      <p:bldP spid="15" grpId="0" animBg="1"/>
      <p:bldP spid="16"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365125"/>
            <a:ext cx="12192000" cy="1325563"/>
          </a:xfrm>
          <a:solidFill>
            <a:srgbClr val="49557C"/>
          </a:solidFill>
        </p:spPr>
        <p:txBody>
          <a:bodyPr/>
          <a:lstStyle/>
          <a:p>
            <a:pPr algn="ctr"/>
            <a:r>
              <a:rPr lang="de-AT" b="1" dirty="0">
                <a:solidFill>
                  <a:schemeClr val="bg1"/>
                </a:solidFill>
              </a:rPr>
              <a:t>autokratischer / autoritärer Führungsstil</a:t>
            </a:r>
            <a:endParaRPr lang="de-AT" dirty="0">
              <a:solidFill>
                <a:schemeClr val="bg1"/>
              </a:solidFill>
            </a:endParaRPr>
          </a:p>
        </p:txBody>
      </p:sp>
      <p:sp>
        <p:nvSpPr>
          <p:cNvPr id="3" name="Inhaltsplatzhalter 2"/>
          <p:cNvSpPr>
            <a:spLocks noGrp="1"/>
          </p:cNvSpPr>
          <p:nvPr>
            <p:ph sz="half" idx="1"/>
          </p:nvPr>
        </p:nvSpPr>
        <p:spPr>
          <a:xfrm>
            <a:off x="1" y="1825625"/>
            <a:ext cx="5892800" cy="4351338"/>
          </a:xfrm>
          <a:solidFill>
            <a:srgbClr val="92D050"/>
          </a:solidFill>
        </p:spPr>
        <p:txBody>
          <a:bodyPr/>
          <a:lstStyle/>
          <a:p>
            <a:pPr marL="627063" indent="-355600">
              <a:lnSpc>
                <a:spcPct val="150000"/>
              </a:lnSpc>
              <a:buFont typeface="Wingdings" panose="05000000000000000000" pitchFamily="2" charset="2"/>
              <a:buChar char="J"/>
            </a:pPr>
            <a:r>
              <a:rPr lang="de-AT" b="1" dirty="0">
                <a:latin typeface="+mj-lt"/>
              </a:rPr>
              <a:t> Effizienz	</a:t>
            </a:r>
          </a:p>
          <a:p>
            <a:pPr marL="627063" indent="-355600">
              <a:lnSpc>
                <a:spcPct val="150000"/>
              </a:lnSpc>
              <a:buFont typeface="Wingdings" panose="05000000000000000000" pitchFamily="2" charset="2"/>
              <a:buChar char="J"/>
            </a:pPr>
            <a:r>
              <a:rPr lang="de-AT" b="1" dirty="0">
                <a:latin typeface="+mj-lt"/>
              </a:rPr>
              <a:t> klare Richtung	</a:t>
            </a:r>
          </a:p>
          <a:p>
            <a:pPr marL="627063" indent="-355600">
              <a:lnSpc>
                <a:spcPct val="150000"/>
              </a:lnSpc>
              <a:buFont typeface="Wingdings" panose="05000000000000000000" pitchFamily="2" charset="2"/>
              <a:buChar char="J"/>
            </a:pPr>
            <a:r>
              <a:rPr lang="de-AT" b="1" dirty="0">
                <a:latin typeface="+mj-lt"/>
              </a:rPr>
              <a:t> schnelle Entscheidungen	</a:t>
            </a:r>
          </a:p>
          <a:p>
            <a:pPr marL="627063" indent="-355600">
              <a:lnSpc>
                <a:spcPct val="150000"/>
              </a:lnSpc>
              <a:buFont typeface="Wingdings" panose="05000000000000000000" pitchFamily="2" charset="2"/>
              <a:buChar char="J"/>
            </a:pPr>
            <a:r>
              <a:rPr lang="de-AT" b="1" dirty="0">
                <a:latin typeface="+mj-lt"/>
              </a:rPr>
              <a:t> einheitliches Handeln	</a:t>
            </a:r>
          </a:p>
          <a:p>
            <a:pPr>
              <a:lnSpc>
                <a:spcPct val="150000"/>
              </a:lnSpc>
            </a:pPr>
            <a:endParaRPr lang="de-AT" b="1" dirty="0">
              <a:latin typeface="+mj-lt"/>
            </a:endParaRPr>
          </a:p>
        </p:txBody>
      </p:sp>
      <p:sp>
        <p:nvSpPr>
          <p:cNvPr id="4" name="Inhaltsplatzhalter 3"/>
          <p:cNvSpPr>
            <a:spLocks noGrp="1"/>
          </p:cNvSpPr>
          <p:nvPr>
            <p:ph sz="half" idx="2"/>
          </p:nvPr>
        </p:nvSpPr>
        <p:spPr>
          <a:xfrm>
            <a:off x="6172200" y="1825625"/>
            <a:ext cx="6019800" cy="4351338"/>
          </a:xfrm>
          <a:solidFill>
            <a:schemeClr val="bg1">
              <a:lumMod val="75000"/>
            </a:schemeClr>
          </a:solidFill>
        </p:spPr>
        <p:txBody>
          <a:bodyPr/>
          <a:lstStyle/>
          <a:p>
            <a:pPr>
              <a:lnSpc>
                <a:spcPct val="150000"/>
              </a:lnSpc>
              <a:buFont typeface="Wingdings" panose="05000000000000000000" pitchFamily="2" charset="2"/>
              <a:buChar char="L"/>
            </a:pPr>
            <a:r>
              <a:rPr lang="de-AT" b="1" dirty="0">
                <a:latin typeface="+mj-lt"/>
              </a:rPr>
              <a:t>  geringe Mitarbeitermotivation	</a:t>
            </a:r>
          </a:p>
          <a:p>
            <a:pPr>
              <a:lnSpc>
                <a:spcPct val="150000"/>
              </a:lnSpc>
              <a:buFont typeface="Wingdings" panose="05000000000000000000" pitchFamily="2" charset="2"/>
              <a:buChar char="L"/>
            </a:pPr>
            <a:r>
              <a:rPr lang="de-AT" b="1" dirty="0">
                <a:latin typeface="+mj-lt"/>
              </a:rPr>
              <a:t>  Kreativitätsdämpfung	</a:t>
            </a:r>
          </a:p>
          <a:p>
            <a:pPr>
              <a:lnSpc>
                <a:spcPct val="150000"/>
              </a:lnSpc>
              <a:buFont typeface="Wingdings" panose="05000000000000000000" pitchFamily="2" charset="2"/>
              <a:buChar char="L"/>
            </a:pPr>
            <a:r>
              <a:rPr lang="de-AT" b="1" dirty="0">
                <a:latin typeface="+mj-lt"/>
              </a:rPr>
              <a:t>  mangelnde Mitarbeiterentwicklung</a:t>
            </a:r>
          </a:p>
          <a:p>
            <a:pPr>
              <a:lnSpc>
                <a:spcPct val="150000"/>
              </a:lnSpc>
              <a:buFont typeface="Wingdings" panose="05000000000000000000" pitchFamily="2" charset="2"/>
              <a:buChar char="L"/>
            </a:pPr>
            <a:r>
              <a:rPr lang="de-AT" b="1" dirty="0">
                <a:latin typeface="+mj-lt"/>
              </a:rPr>
              <a:t>  hohe Abhängigkeit vom Vorgesetzten	</a:t>
            </a:r>
          </a:p>
          <a:p>
            <a:pPr>
              <a:lnSpc>
                <a:spcPct val="150000"/>
              </a:lnSpc>
            </a:pPr>
            <a:endParaRPr lang="de-AT" b="1" dirty="0">
              <a:latin typeface="+mj-lt"/>
            </a:endParaRPr>
          </a:p>
        </p:txBody>
      </p:sp>
      <p:sp>
        <p:nvSpPr>
          <p:cNvPr id="7" name="Textfeld 6">
            <a:extLst>
              <a:ext uri="{FF2B5EF4-FFF2-40B4-BE49-F238E27FC236}">
                <a16:creationId xmlns:a16="http://schemas.microsoft.com/office/drawing/2014/main" id="{53F2FE0F-B03F-03A7-97AF-9B6C2FA56125}"/>
              </a:ext>
            </a:extLst>
          </p:cNvPr>
          <p:cNvSpPr txBox="1"/>
          <p:nvPr/>
        </p:nvSpPr>
        <p:spPr>
          <a:xfrm>
            <a:off x="0" y="6311900"/>
            <a:ext cx="12191999" cy="461665"/>
          </a:xfrm>
          <a:prstGeom prst="rect">
            <a:avLst/>
          </a:prstGeom>
          <a:noFill/>
        </p:spPr>
        <p:txBody>
          <a:bodyPr wrap="square">
            <a:spAutoFit/>
          </a:bodyPr>
          <a:lstStyle/>
          <a:p>
            <a:pPr algn="just"/>
            <a:r>
              <a:rPr lang="de-AT" sz="1400" dirty="0">
                <a:effectLst/>
                <a:latin typeface="Arial" panose="020B0604020202020204" pitchFamily="34" charset="0"/>
                <a:ea typeface="Times New Roman" panose="02020603050405020304" pitchFamily="18" charset="0"/>
                <a:cs typeface="Arial" panose="020B0604020202020204" pitchFamily="34" charset="0"/>
              </a:rPr>
              <a:t>DI Reinisch-</a:t>
            </a:r>
            <a:r>
              <a:rPr lang="de-AT" sz="1400" dirty="0" err="1">
                <a:effectLst/>
                <a:latin typeface="Arial" panose="020B0604020202020204" pitchFamily="34" charset="0"/>
                <a:ea typeface="Times New Roman" panose="02020603050405020304" pitchFamily="18" charset="0"/>
                <a:cs typeface="Arial" panose="020B0604020202020204" pitchFamily="34" charset="0"/>
              </a:rPr>
              <a:t>Rotheneder</a:t>
            </a:r>
            <a:r>
              <a:rPr lang="de-AT" sz="1400" dirty="0">
                <a:effectLst/>
                <a:latin typeface="Arial" panose="020B0604020202020204" pitchFamily="34" charset="0"/>
                <a:ea typeface="Times New Roman" panose="02020603050405020304" pitchFamily="18" charset="0"/>
                <a:cs typeface="Arial" panose="020B0604020202020204" pitchFamily="34" charset="0"/>
              </a:rPr>
              <a:t>, HBLFA Josephinum		    </a:t>
            </a:r>
            <a:r>
              <a:rPr lang="de-AT" sz="1400" dirty="0">
                <a:effectLst/>
                <a:latin typeface="Arial" panose="020B0604020202020204" pitchFamily="34" charset="0"/>
                <a:ea typeface="Calibri" panose="020F0502020204030204" pitchFamily="34" charset="0"/>
                <a:cs typeface="Arial" panose="020B0604020202020204" pitchFamily="34"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   </a:t>
            </a:r>
            <a:r>
              <a:rPr lang="de-AT" sz="2400" strike="noStrike" dirty="0">
                <a:solidFill>
                  <a:srgbClr val="BD3E8E"/>
                </a:solidFill>
                <a:effectLst/>
                <a:latin typeface="ABeeZee" pitchFamily="2" charset="0"/>
                <a:ea typeface="Times New Roman" panose="02020603050405020304" pitchFamily="18" charset="0"/>
                <a:cs typeface="Times New Roman" panose="02020603050405020304" pitchFamily="18" charset="0"/>
              </a:rPr>
              <a:t>Agrarschulen.at </a:t>
            </a:r>
            <a:r>
              <a:rPr lang="de-AT" sz="2400" dirty="0">
                <a:solidFill>
                  <a:srgbClr val="BD3E8E"/>
                </a:solidFill>
                <a:effectLst/>
                <a:latin typeface="ABeeZee" pitchFamily="2" charset="0"/>
                <a:ea typeface="Times New Roman" panose="02020603050405020304" pitchFamily="18" charset="0"/>
                <a:cs typeface="Times New Roman" panose="02020603050405020304" pitchFamily="18" charset="0"/>
              </a:rPr>
              <a:t> 	</a:t>
            </a:r>
            <a:r>
              <a:rPr lang="de-AT" sz="2400" dirty="0">
                <a:effectLst/>
                <a:latin typeface="ABeeZee" pitchFamily="2" charset="0"/>
                <a:ea typeface="Times New Roman" panose="02020603050405020304" pitchFamily="18" charset="0"/>
                <a:cs typeface="Times New Roman" panose="02020603050405020304" pitchFamily="18"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12.12.2024</a:t>
            </a: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70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
                                            <p:bg/>
                                          </p:spTgt>
                                        </p:tgtEl>
                                        <p:attrNameLst>
                                          <p:attrName>style.visibility</p:attrName>
                                        </p:attrNameLst>
                                      </p:cBhvr>
                                      <p:to>
                                        <p:strVal val="visible"/>
                                      </p:to>
                                    </p:set>
                                    <p:animEffect transition="in" filter="barn(inVertical)">
                                      <p:cBhvr>
                                        <p:cTn id="32" dur="500"/>
                                        <p:tgtEl>
                                          <p:spTgt spid="4">
                                            <p:bg/>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Effect transition="in" filter="barn(inVertical)">
                                      <p:cBhvr>
                                        <p:cTn id="37" dur="500"/>
                                        <p:tgtEl>
                                          <p:spTgt spid="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4">
                                            <p:txEl>
                                              <p:pRg st="1" end="1"/>
                                            </p:txEl>
                                          </p:spTgt>
                                        </p:tgtEl>
                                        <p:attrNameLst>
                                          <p:attrName>style.visibility</p:attrName>
                                        </p:attrNameLst>
                                      </p:cBhvr>
                                      <p:to>
                                        <p:strVal val="visible"/>
                                      </p:to>
                                    </p:set>
                                    <p:animEffect transition="in" filter="barn(inVertical)">
                                      <p:cBhvr>
                                        <p:cTn id="42" dur="500"/>
                                        <p:tgtEl>
                                          <p:spTgt spid="4">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4">
                                            <p:txEl>
                                              <p:pRg st="2" end="2"/>
                                            </p:txEl>
                                          </p:spTgt>
                                        </p:tgtEl>
                                        <p:attrNameLst>
                                          <p:attrName>style.visibility</p:attrName>
                                        </p:attrNameLst>
                                      </p:cBhvr>
                                      <p:to>
                                        <p:strVal val="visible"/>
                                      </p:to>
                                    </p:set>
                                    <p:animEffect transition="in" filter="barn(inVertical)">
                                      <p:cBhvr>
                                        <p:cTn id="47" dur="500"/>
                                        <p:tgtEl>
                                          <p:spTgt spid="4">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4">
                                            <p:txEl>
                                              <p:pRg st="3" end="3"/>
                                            </p:txEl>
                                          </p:spTgt>
                                        </p:tgtEl>
                                        <p:attrNameLst>
                                          <p:attrName>style.visibility</p:attrName>
                                        </p:attrNameLst>
                                      </p:cBhvr>
                                      <p:to>
                                        <p:strVal val="visible"/>
                                      </p:to>
                                    </p:set>
                                    <p:animEffect transition="in" filter="barn(inVertical)">
                                      <p:cBhvr>
                                        <p:cTn id="5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365125"/>
            <a:ext cx="12192000" cy="1325563"/>
          </a:xfrm>
          <a:solidFill>
            <a:srgbClr val="49557C"/>
          </a:solidFill>
        </p:spPr>
        <p:txBody>
          <a:bodyPr/>
          <a:lstStyle/>
          <a:p>
            <a:pPr algn="ctr"/>
            <a:r>
              <a:rPr lang="de-AT" b="1" dirty="0">
                <a:solidFill>
                  <a:schemeClr val="bg1"/>
                </a:solidFill>
              </a:rPr>
              <a:t>patriarchalischer Führungsstil</a:t>
            </a:r>
            <a:endParaRPr lang="de-AT" dirty="0">
              <a:solidFill>
                <a:schemeClr val="bg1"/>
              </a:solidFill>
            </a:endParaRPr>
          </a:p>
        </p:txBody>
      </p:sp>
      <p:sp>
        <p:nvSpPr>
          <p:cNvPr id="3" name="Inhaltsplatzhalter 2"/>
          <p:cNvSpPr>
            <a:spLocks noGrp="1"/>
          </p:cNvSpPr>
          <p:nvPr>
            <p:ph sz="half" idx="1"/>
          </p:nvPr>
        </p:nvSpPr>
        <p:spPr>
          <a:xfrm>
            <a:off x="0" y="1825625"/>
            <a:ext cx="5892800" cy="4351338"/>
          </a:xfrm>
          <a:solidFill>
            <a:srgbClr val="92D050"/>
          </a:solidFill>
        </p:spPr>
        <p:txBody>
          <a:bodyPr/>
          <a:lstStyle/>
          <a:p>
            <a:pPr marL="627063" indent="-355600">
              <a:lnSpc>
                <a:spcPct val="150000"/>
              </a:lnSpc>
              <a:buFont typeface="Wingdings" panose="05000000000000000000" pitchFamily="2" charset="2"/>
              <a:buChar char="J"/>
            </a:pPr>
            <a:r>
              <a:rPr lang="de-AT" b="1" dirty="0">
                <a:latin typeface="+mj-lt"/>
              </a:rPr>
              <a:t> klare Hierarchie	</a:t>
            </a:r>
          </a:p>
          <a:p>
            <a:pPr marL="627063" indent="-355600">
              <a:lnSpc>
                <a:spcPct val="150000"/>
              </a:lnSpc>
              <a:buFont typeface="Wingdings" panose="05000000000000000000" pitchFamily="2" charset="2"/>
              <a:buChar char="J"/>
            </a:pPr>
            <a:r>
              <a:rPr lang="de-AT" b="1" dirty="0">
                <a:latin typeface="+mj-lt"/>
              </a:rPr>
              <a:t> stabile Strukturen	</a:t>
            </a:r>
          </a:p>
          <a:p>
            <a:pPr marL="627063" indent="-355600">
              <a:lnSpc>
                <a:spcPct val="150000"/>
              </a:lnSpc>
              <a:buFont typeface="Wingdings" panose="05000000000000000000" pitchFamily="2" charset="2"/>
              <a:buChar char="J"/>
            </a:pPr>
            <a:r>
              <a:rPr lang="de-AT" b="1" dirty="0">
                <a:latin typeface="+mj-lt"/>
              </a:rPr>
              <a:t> Sicherheit durch traditionelle Werte	</a:t>
            </a:r>
          </a:p>
          <a:p>
            <a:pPr marL="627063" indent="-355600">
              <a:lnSpc>
                <a:spcPct val="150000"/>
              </a:lnSpc>
              <a:buFont typeface="Wingdings" panose="05000000000000000000" pitchFamily="2" charset="2"/>
              <a:buChar char="J"/>
            </a:pPr>
            <a:r>
              <a:rPr lang="de-AT" b="1" dirty="0">
                <a:latin typeface="+mj-lt"/>
              </a:rPr>
              <a:t> Vertrauen in autoritäre Führung	</a:t>
            </a:r>
          </a:p>
          <a:p>
            <a:pPr>
              <a:lnSpc>
                <a:spcPct val="150000"/>
              </a:lnSpc>
            </a:pPr>
            <a:endParaRPr lang="de-AT" b="1" dirty="0">
              <a:latin typeface="+mj-lt"/>
            </a:endParaRPr>
          </a:p>
        </p:txBody>
      </p:sp>
      <p:sp>
        <p:nvSpPr>
          <p:cNvPr id="4" name="Inhaltsplatzhalter 3"/>
          <p:cNvSpPr>
            <a:spLocks noGrp="1"/>
          </p:cNvSpPr>
          <p:nvPr>
            <p:ph sz="half" idx="2"/>
          </p:nvPr>
        </p:nvSpPr>
        <p:spPr>
          <a:xfrm>
            <a:off x="6172200" y="1825625"/>
            <a:ext cx="6019800" cy="4351338"/>
          </a:xfrm>
          <a:solidFill>
            <a:schemeClr val="bg1">
              <a:lumMod val="75000"/>
            </a:schemeClr>
          </a:solidFill>
        </p:spPr>
        <p:txBody>
          <a:bodyPr/>
          <a:lstStyle/>
          <a:p>
            <a:pPr>
              <a:lnSpc>
                <a:spcPct val="150000"/>
              </a:lnSpc>
              <a:buFont typeface="Wingdings" panose="05000000000000000000" pitchFamily="2" charset="2"/>
              <a:buChar char="L"/>
            </a:pPr>
            <a:r>
              <a:rPr lang="de-AT" b="1" dirty="0">
                <a:latin typeface="+mj-lt"/>
              </a:rPr>
              <a:t>  geringe Mitarbeiterbeteiligung	</a:t>
            </a:r>
          </a:p>
          <a:p>
            <a:pPr>
              <a:lnSpc>
                <a:spcPct val="150000"/>
              </a:lnSpc>
              <a:buFont typeface="Wingdings" panose="05000000000000000000" pitchFamily="2" charset="2"/>
              <a:buChar char="L"/>
            </a:pPr>
            <a:r>
              <a:rPr lang="de-AT" b="1" dirty="0">
                <a:latin typeface="+mj-lt"/>
              </a:rPr>
              <a:t>  Innovationshemmung</a:t>
            </a:r>
          </a:p>
          <a:p>
            <a:pPr>
              <a:lnSpc>
                <a:spcPct val="150000"/>
              </a:lnSpc>
              <a:buFont typeface="Wingdings" panose="05000000000000000000" pitchFamily="2" charset="2"/>
              <a:buChar char="L"/>
            </a:pPr>
            <a:r>
              <a:rPr lang="de-AT" b="1" dirty="0">
                <a:latin typeface="+mj-lt"/>
              </a:rPr>
              <a:t>  Anpassungsprobleme an</a:t>
            </a:r>
            <a:br>
              <a:rPr lang="de-AT" b="1" dirty="0">
                <a:latin typeface="+mj-lt"/>
              </a:rPr>
            </a:br>
            <a:r>
              <a:rPr lang="de-AT" b="1" dirty="0">
                <a:latin typeface="+mj-lt"/>
              </a:rPr>
              <a:t>   Veränderungen</a:t>
            </a:r>
          </a:p>
          <a:p>
            <a:pPr>
              <a:lnSpc>
                <a:spcPct val="150000"/>
              </a:lnSpc>
              <a:buFont typeface="Wingdings" panose="05000000000000000000" pitchFamily="2" charset="2"/>
              <a:buChar char="L"/>
            </a:pPr>
            <a:r>
              <a:rPr lang="de-AT" b="1" dirty="0">
                <a:latin typeface="+mj-lt"/>
              </a:rPr>
              <a:t>  mangelnde Vielfalt in</a:t>
            </a:r>
            <a:br>
              <a:rPr lang="de-AT" b="1" dirty="0">
                <a:latin typeface="+mj-lt"/>
              </a:rPr>
            </a:br>
            <a:r>
              <a:rPr lang="de-AT" b="1" dirty="0">
                <a:latin typeface="+mj-lt"/>
              </a:rPr>
              <a:t>   Entscheidungsprozessen	</a:t>
            </a:r>
          </a:p>
          <a:p>
            <a:pPr>
              <a:lnSpc>
                <a:spcPct val="150000"/>
              </a:lnSpc>
            </a:pPr>
            <a:endParaRPr lang="de-AT" b="1" dirty="0">
              <a:latin typeface="+mj-lt"/>
            </a:endParaRPr>
          </a:p>
        </p:txBody>
      </p:sp>
      <p:sp>
        <p:nvSpPr>
          <p:cNvPr id="5" name="Textfeld 4">
            <a:extLst>
              <a:ext uri="{FF2B5EF4-FFF2-40B4-BE49-F238E27FC236}">
                <a16:creationId xmlns:a16="http://schemas.microsoft.com/office/drawing/2014/main" id="{9D493B4F-D0E2-FCD7-3FC7-40A9141158F4}"/>
              </a:ext>
            </a:extLst>
          </p:cNvPr>
          <p:cNvSpPr txBox="1"/>
          <p:nvPr/>
        </p:nvSpPr>
        <p:spPr>
          <a:xfrm>
            <a:off x="0" y="6311900"/>
            <a:ext cx="12191999" cy="461665"/>
          </a:xfrm>
          <a:prstGeom prst="rect">
            <a:avLst/>
          </a:prstGeom>
          <a:noFill/>
        </p:spPr>
        <p:txBody>
          <a:bodyPr wrap="square">
            <a:spAutoFit/>
          </a:bodyPr>
          <a:lstStyle/>
          <a:p>
            <a:pPr algn="just"/>
            <a:r>
              <a:rPr lang="de-AT" sz="1400" dirty="0">
                <a:effectLst/>
                <a:latin typeface="Arial" panose="020B0604020202020204" pitchFamily="34" charset="0"/>
                <a:ea typeface="Times New Roman" panose="02020603050405020304" pitchFamily="18" charset="0"/>
                <a:cs typeface="Arial" panose="020B0604020202020204" pitchFamily="34" charset="0"/>
              </a:rPr>
              <a:t>DI Reinisch-</a:t>
            </a:r>
            <a:r>
              <a:rPr lang="de-AT" sz="1400" dirty="0" err="1">
                <a:effectLst/>
                <a:latin typeface="Arial" panose="020B0604020202020204" pitchFamily="34" charset="0"/>
                <a:ea typeface="Times New Roman" panose="02020603050405020304" pitchFamily="18" charset="0"/>
                <a:cs typeface="Arial" panose="020B0604020202020204" pitchFamily="34" charset="0"/>
              </a:rPr>
              <a:t>Rotheneder</a:t>
            </a:r>
            <a:r>
              <a:rPr lang="de-AT" sz="1400" dirty="0">
                <a:effectLst/>
                <a:latin typeface="Arial" panose="020B0604020202020204" pitchFamily="34" charset="0"/>
                <a:ea typeface="Times New Roman" panose="02020603050405020304" pitchFamily="18" charset="0"/>
                <a:cs typeface="Arial" panose="020B0604020202020204" pitchFamily="34" charset="0"/>
              </a:rPr>
              <a:t>, HBLFA Josephinum		    </a:t>
            </a:r>
            <a:r>
              <a:rPr lang="de-AT" sz="1400" dirty="0">
                <a:effectLst/>
                <a:latin typeface="Arial" panose="020B0604020202020204" pitchFamily="34" charset="0"/>
                <a:ea typeface="Calibri" panose="020F0502020204030204" pitchFamily="34" charset="0"/>
                <a:cs typeface="Arial" panose="020B0604020202020204" pitchFamily="34"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   </a:t>
            </a:r>
            <a:r>
              <a:rPr lang="de-AT" sz="2400" strike="noStrike" dirty="0">
                <a:solidFill>
                  <a:srgbClr val="BD3E8E"/>
                </a:solidFill>
                <a:effectLst/>
                <a:latin typeface="ABeeZee" pitchFamily="2" charset="0"/>
                <a:ea typeface="Times New Roman" panose="02020603050405020304" pitchFamily="18" charset="0"/>
                <a:cs typeface="Times New Roman" panose="02020603050405020304" pitchFamily="18" charset="0"/>
              </a:rPr>
              <a:t>Agrarschulen.at </a:t>
            </a:r>
            <a:r>
              <a:rPr lang="de-AT" sz="2400" dirty="0">
                <a:solidFill>
                  <a:srgbClr val="BD3E8E"/>
                </a:solidFill>
                <a:effectLst/>
                <a:latin typeface="ABeeZee" pitchFamily="2" charset="0"/>
                <a:ea typeface="Times New Roman" panose="02020603050405020304" pitchFamily="18" charset="0"/>
                <a:cs typeface="Times New Roman" panose="02020603050405020304" pitchFamily="18" charset="0"/>
              </a:rPr>
              <a:t> 	</a:t>
            </a:r>
            <a:r>
              <a:rPr lang="de-AT" sz="2400" dirty="0">
                <a:effectLst/>
                <a:latin typeface="ABeeZee" pitchFamily="2" charset="0"/>
                <a:ea typeface="Times New Roman" panose="02020603050405020304" pitchFamily="18" charset="0"/>
                <a:cs typeface="Times New Roman" panose="02020603050405020304" pitchFamily="18"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12.12.2024</a:t>
            </a: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5740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
                                            <p:bg/>
                                          </p:spTgt>
                                        </p:tgtEl>
                                        <p:attrNameLst>
                                          <p:attrName>style.visibility</p:attrName>
                                        </p:attrNameLst>
                                      </p:cBhvr>
                                      <p:to>
                                        <p:strVal val="visible"/>
                                      </p:to>
                                    </p:set>
                                    <p:animEffect transition="in" filter="barn(inVertical)">
                                      <p:cBhvr>
                                        <p:cTn id="32" dur="500"/>
                                        <p:tgtEl>
                                          <p:spTgt spid="4">
                                            <p:bg/>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Effect transition="in" filter="barn(inVertical)">
                                      <p:cBhvr>
                                        <p:cTn id="37" dur="500"/>
                                        <p:tgtEl>
                                          <p:spTgt spid="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4">
                                            <p:txEl>
                                              <p:pRg st="1" end="1"/>
                                            </p:txEl>
                                          </p:spTgt>
                                        </p:tgtEl>
                                        <p:attrNameLst>
                                          <p:attrName>style.visibility</p:attrName>
                                        </p:attrNameLst>
                                      </p:cBhvr>
                                      <p:to>
                                        <p:strVal val="visible"/>
                                      </p:to>
                                    </p:set>
                                    <p:animEffect transition="in" filter="barn(inVertical)">
                                      <p:cBhvr>
                                        <p:cTn id="42" dur="500"/>
                                        <p:tgtEl>
                                          <p:spTgt spid="4">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4">
                                            <p:txEl>
                                              <p:pRg st="2" end="2"/>
                                            </p:txEl>
                                          </p:spTgt>
                                        </p:tgtEl>
                                        <p:attrNameLst>
                                          <p:attrName>style.visibility</p:attrName>
                                        </p:attrNameLst>
                                      </p:cBhvr>
                                      <p:to>
                                        <p:strVal val="visible"/>
                                      </p:to>
                                    </p:set>
                                    <p:animEffect transition="in" filter="barn(inVertical)">
                                      <p:cBhvr>
                                        <p:cTn id="47" dur="500"/>
                                        <p:tgtEl>
                                          <p:spTgt spid="4">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4">
                                            <p:txEl>
                                              <p:pRg st="3" end="3"/>
                                            </p:txEl>
                                          </p:spTgt>
                                        </p:tgtEl>
                                        <p:attrNameLst>
                                          <p:attrName>style.visibility</p:attrName>
                                        </p:attrNameLst>
                                      </p:cBhvr>
                                      <p:to>
                                        <p:strVal val="visible"/>
                                      </p:to>
                                    </p:set>
                                    <p:animEffect transition="in" filter="barn(inVertical)">
                                      <p:cBhvr>
                                        <p:cTn id="5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365125"/>
            <a:ext cx="12192000" cy="1325563"/>
          </a:xfrm>
          <a:solidFill>
            <a:srgbClr val="49557C"/>
          </a:solidFill>
        </p:spPr>
        <p:txBody>
          <a:bodyPr/>
          <a:lstStyle/>
          <a:p>
            <a:pPr algn="ctr"/>
            <a:r>
              <a:rPr lang="de-AT" b="1" dirty="0">
                <a:solidFill>
                  <a:schemeClr val="bg1"/>
                </a:solidFill>
              </a:rPr>
              <a:t>bürokratischer Führungsstil</a:t>
            </a:r>
            <a:endParaRPr lang="de-AT" dirty="0">
              <a:solidFill>
                <a:schemeClr val="bg1"/>
              </a:solidFill>
            </a:endParaRPr>
          </a:p>
        </p:txBody>
      </p:sp>
      <p:sp>
        <p:nvSpPr>
          <p:cNvPr id="3" name="Inhaltsplatzhalter 2"/>
          <p:cNvSpPr>
            <a:spLocks noGrp="1"/>
          </p:cNvSpPr>
          <p:nvPr>
            <p:ph sz="half" idx="1"/>
          </p:nvPr>
        </p:nvSpPr>
        <p:spPr>
          <a:xfrm>
            <a:off x="1" y="1825625"/>
            <a:ext cx="5892800" cy="4351338"/>
          </a:xfrm>
          <a:solidFill>
            <a:srgbClr val="92D050"/>
          </a:solidFill>
        </p:spPr>
        <p:txBody>
          <a:bodyPr>
            <a:normAutofit/>
          </a:bodyPr>
          <a:lstStyle/>
          <a:p>
            <a:pPr marL="627063" indent="-355600">
              <a:lnSpc>
                <a:spcPct val="150000"/>
              </a:lnSpc>
              <a:buFont typeface="Wingdings" panose="05000000000000000000" pitchFamily="2" charset="2"/>
              <a:buChar char="J"/>
            </a:pPr>
            <a:r>
              <a:rPr lang="de-AT" b="1" dirty="0">
                <a:latin typeface="+mj-lt"/>
              </a:rPr>
              <a:t> strukturierte Arbeitsabläufe	</a:t>
            </a:r>
          </a:p>
          <a:p>
            <a:pPr marL="627063" indent="-355600">
              <a:lnSpc>
                <a:spcPct val="150000"/>
              </a:lnSpc>
              <a:buFont typeface="Wingdings" panose="05000000000000000000" pitchFamily="2" charset="2"/>
              <a:buChar char="J"/>
            </a:pPr>
            <a:r>
              <a:rPr lang="de-AT" b="1" dirty="0">
                <a:latin typeface="+mj-lt"/>
              </a:rPr>
              <a:t> klar definierte Verantwortlichkeiten</a:t>
            </a:r>
          </a:p>
          <a:p>
            <a:pPr marL="627063" indent="-355600">
              <a:lnSpc>
                <a:spcPct val="150000"/>
              </a:lnSpc>
              <a:buFont typeface="Wingdings" panose="05000000000000000000" pitchFamily="2" charset="2"/>
              <a:buChar char="J"/>
            </a:pPr>
            <a:r>
              <a:rPr lang="de-AT" b="1" dirty="0">
                <a:latin typeface="+mj-lt"/>
              </a:rPr>
              <a:t> präzise Entscheidungsprozesse</a:t>
            </a:r>
          </a:p>
          <a:p>
            <a:pPr marL="627063" indent="-355600">
              <a:lnSpc>
                <a:spcPct val="150000"/>
              </a:lnSpc>
              <a:buFont typeface="Wingdings" panose="05000000000000000000" pitchFamily="2" charset="2"/>
              <a:buChar char="J"/>
            </a:pPr>
            <a:r>
              <a:rPr lang="de-AT" b="1" dirty="0">
                <a:latin typeface="+mj-lt"/>
              </a:rPr>
              <a:t> Konformität mit Regeln &amp; Richtlinien	</a:t>
            </a:r>
          </a:p>
          <a:p>
            <a:pPr>
              <a:lnSpc>
                <a:spcPct val="150000"/>
              </a:lnSpc>
            </a:pPr>
            <a:endParaRPr lang="de-AT" b="1" dirty="0">
              <a:latin typeface="+mj-lt"/>
            </a:endParaRPr>
          </a:p>
        </p:txBody>
      </p:sp>
      <p:sp>
        <p:nvSpPr>
          <p:cNvPr id="4" name="Inhaltsplatzhalter 3"/>
          <p:cNvSpPr>
            <a:spLocks noGrp="1"/>
          </p:cNvSpPr>
          <p:nvPr>
            <p:ph sz="half" idx="2"/>
          </p:nvPr>
        </p:nvSpPr>
        <p:spPr>
          <a:xfrm>
            <a:off x="6172200" y="1825625"/>
            <a:ext cx="6019800" cy="4351338"/>
          </a:xfrm>
          <a:solidFill>
            <a:schemeClr val="bg1">
              <a:lumMod val="75000"/>
            </a:schemeClr>
          </a:solidFill>
        </p:spPr>
        <p:txBody>
          <a:bodyPr>
            <a:normAutofit/>
          </a:bodyPr>
          <a:lstStyle/>
          <a:p>
            <a:pPr>
              <a:lnSpc>
                <a:spcPct val="150000"/>
              </a:lnSpc>
              <a:buFont typeface="Wingdings" panose="05000000000000000000" pitchFamily="2" charset="2"/>
              <a:buChar char="L"/>
            </a:pPr>
            <a:r>
              <a:rPr lang="de-AT" b="1" dirty="0">
                <a:latin typeface="+mj-lt"/>
              </a:rPr>
              <a:t>  langsame Entscheidungsfindung	</a:t>
            </a:r>
          </a:p>
          <a:p>
            <a:pPr>
              <a:lnSpc>
                <a:spcPct val="150000"/>
              </a:lnSpc>
              <a:buFont typeface="Wingdings" panose="05000000000000000000" pitchFamily="2" charset="2"/>
              <a:buChar char="L"/>
            </a:pPr>
            <a:r>
              <a:rPr lang="de-AT" b="1" dirty="0">
                <a:latin typeface="+mj-lt"/>
              </a:rPr>
              <a:t>  Bürokratische Hürden &amp;  </a:t>
            </a:r>
            <a:br>
              <a:rPr lang="de-AT" b="1" dirty="0">
                <a:latin typeface="+mj-lt"/>
              </a:rPr>
            </a:br>
            <a:r>
              <a:rPr lang="de-AT" b="1" dirty="0">
                <a:latin typeface="+mj-lt"/>
              </a:rPr>
              <a:t>   Formalitäten</a:t>
            </a:r>
          </a:p>
          <a:p>
            <a:pPr>
              <a:lnSpc>
                <a:spcPct val="150000"/>
              </a:lnSpc>
              <a:buFont typeface="Wingdings" panose="05000000000000000000" pitchFamily="2" charset="2"/>
              <a:buChar char="L"/>
            </a:pPr>
            <a:r>
              <a:rPr lang="de-AT" b="1" dirty="0">
                <a:latin typeface="+mj-lt"/>
              </a:rPr>
              <a:t>  Innovationshemmung</a:t>
            </a:r>
          </a:p>
          <a:p>
            <a:pPr>
              <a:lnSpc>
                <a:spcPct val="150000"/>
              </a:lnSpc>
              <a:buFont typeface="Wingdings" panose="05000000000000000000" pitchFamily="2" charset="2"/>
              <a:buChar char="L"/>
            </a:pPr>
            <a:r>
              <a:rPr lang="de-AT" b="1" dirty="0">
                <a:latin typeface="+mj-lt"/>
              </a:rPr>
              <a:t>  mangelnde Flexibilität	</a:t>
            </a:r>
          </a:p>
          <a:p>
            <a:pPr>
              <a:lnSpc>
                <a:spcPct val="150000"/>
              </a:lnSpc>
            </a:pPr>
            <a:endParaRPr lang="de-AT" b="1" dirty="0">
              <a:latin typeface="+mj-lt"/>
            </a:endParaRPr>
          </a:p>
        </p:txBody>
      </p:sp>
      <p:sp>
        <p:nvSpPr>
          <p:cNvPr id="5" name="Textfeld 4">
            <a:extLst>
              <a:ext uri="{FF2B5EF4-FFF2-40B4-BE49-F238E27FC236}">
                <a16:creationId xmlns:a16="http://schemas.microsoft.com/office/drawing/2014/main" id="{DE7D36C0-F6A1-362F-EA99-DBEEA9B608A3}"/>
              </a:ext>
            </a:extLst>
          </p:cNvPr>
          <p:cNvSpPr txBox="1"/>
          <p:nvPr/>
        </p:nvSpPr>
        <p:spPr>
          <a:xfrm>
            <a:off x="0" y="6311900"/>
            <a:ext cx="12191999" cy="461665"/>
          </a:xfrm>
          <a:prstGeom prst="rect">
            <a:avLst/>
          </a:prstGeom>
          <a:noFill/>
        </p:spPr>
        <p:txBody>
          <a:bodyPr wrap="square">
            <a:spAutoFit/>
          </a:bodyPr>
          <a:lstStyle/>
          <a:p>
            <a:pPr algn="just"/>
            <a:r>
              <a:rPr lang="de-AT" sz="1400" dirty="0">
                <a:effectLst/>
                <a:latin typeface="Arial" panose="020B0604020202020204" pitchFamily="34" charset="0"/>
                <a:ea typeface="Times New Roman" panose="02020603050405020304" pitchFamily="18" charset="0"/>
                <a:cs typeface="Arial" panose="020B0604020202020204" pitchFamily="34" charset="0"/>
              </a:rPr>
              <a:t>DI Reinisch-</a:t>
            </a:r>
            <a:r>
              <a:rPr lang="de-AT" sz="1400" dirty="0" err="1">
                <a:effectLst/>
                <a:latin typeface="Arial" panose="020B0604020202020204" pitchFamily="34" charset="0"/>
                <a:ea typeface="Times New Roman" panose="02020603050405020304" pitchFamily="18" charset="0"/>
                <a:cs typeface="Arial" panose="020B0604020202020204" pitchFamily="34" charset="0"/>
              </a:rPr>
              <a:t>Rotheneder</a:t>
            </a:r>
            <a:r>
              <a:rPr lang="de-AT" sz="1400" dirty="0">
                <a:effectLst/>
                <a:latin typeface="Arial" panose="020B0604020202020204" pitchFamily="34" charset="0"/>
                <a:ea typeface="Times New Roman" panose="02020603050405020304" pitchFamily="18" charset="0"/>
                <a:cs typeface="Arial" panose="020B0604020202020204" pitchFamily="34" charset="0"/>
              </a:rPr>
              <a:t>, HBLFA Josephinum		    </a:t>
            </a:r>
            <a:r>
              <a:rPr lang="de-AT" sz="1400" dirty="0">
                <a:effectLst/>
                <a:latin typeface="Arial" panose="020B0604020202020204" pitchFamily="34" charset="0"/>
                <a:ea typeface="Calibri" panose="020F0502020204030204" pitchFamily="34" charset="0"/>
                <a:cs typeface="Arial" panose="020B0604020202020204" pitchFamily="34"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   </a:t>
            </a:r>
            <a:r>
              <a:rPr lang="de-AT" sz="2400" strike="noStrike" dirty="0">
                <a:solidFill>
                  <a:srgbClr val="BD3E8E"/>
                </a:solidFill>
                <a:effectLst/>
                <a:latin typeface="ABeeZee" pitchFamily="2" charset="0"/>
                <a:ea typeface="Times New Roman" panose="02020603050405020304" pitchFamily="18" charset="0"/>
                <a:cs typeface="Times New Roman" panose="02020603050405020304" pitchFamily="18" charset="0"/>
              </a:rPr>
              <a:t>Agrarschulen.at </a:t>
            </a:r>
            <a:r>
              <a:rPr lang="de-AT" sz="2400" dirty="0">
                <a:solidFill>
                  <a:srgbClr val="BD3E8E"/>
                </a:solidFill>
                <a:effectLst/>
                <a:latin typeface="ABeeZee" pitchFamily="2" charset="0"/>
                <a:ea typeface="Times New Roman" panose="02020603050405020304" pitchFamily="18" charset="0"/>
                <a:cs typeface="Times New Roman" panose="02020603050405020304" pitchFamily="18" charset="0"/>
              </a:rPr>
              <a:t> 	</a:t>
            </a:r>
            <a:r>
              <a:rPr lang="de-AT" sz="2400" dirty="0">
                <a:effectLst/>
                <a:latin typeface="ABeeZee" pitchFamily="2" charset="0"/>
                <a:ea typeface="Times New Roman" panose="02020603050405020304" pitchFamily="18" charset="0"/>
                <a:cs typeface="Times New Roman" panose="02020603050405020304" pitchFamily="18"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12.12.2024</a:t>
            </a: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3446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
                                            <p:bg/>
                                          </p:spTgt>
                                        </p:tgtEl>
                                        <p:attrNameLst>
                                          <p:attrName>style.visibility</p:attrName>
                                        </p:attrNameLst>
                                      </p:cBhvr>
                                      <p:to>
                                        <p:strVal val="visible"/>
                                      </p:to>
                                    </p:set>
                                    <p:animEffect transition="in" filter="barn(inVertical)">
                                      <p:cBhvr>
                                        <p:cTn id="32" dur="500"/>
                                        <p:tgtEl>
                                          <p:spTgt spid="4">
                                            <p:bg/>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Effect transition="in" filter="barn(inVertical)">
                                      <p:cBhvr>
                                        <p:cTn id="37" dur="500"/>
                                        <p:tgtEl>
                                          <p:spTgt spid="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4">
                                            <p:txEl>
                                              <p:pRg st="1" end="1"/>
                                            </p:txEl>
                                          </p:spTgt>
                                        </p:tgtEl>
                                        <p:attrNameLst>
                                          <p:attrName>style.visibility</p:attrName>
                                        </p:attrNameLst>
                                      </p:cBhvr>
                                      <p:to>
                                        <p:strVal val="visible"/>
                                      </p:to>
                                    </p:set>
                                    <p:animEffect transition="in" filter="barn(inVertical)">
                                      <p:cBhvr>
                                        <p:cTn id="42" dur="500"/>
                                        <p:tgtEl>
                                          <p:spTgt spid="4">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4">
                                            <p:txEl>
                                              <p:pRg st="2" end="2"/>
                                            </p:txEl>
                                          </p:spTgt>
                                        </p:tgtEl>
                                        <p:attrNameLst>
                                          <p:attrName>style.visibility</p:attrName>
                                        </p:attrNameLst>
                                      </p:cBhvr>
                                      <p:to>
                                        <p:strVal val="visible"/>
                                      </p:to>
                                    </p:set>
                                    <p:animEffect transition="in" filter="barn(inVertical)">
                                      <p:cBhvr>
                                        <p:cTn id="47" dur="500"/>
                                        <p:tgtEl>
                                          <p:spTgt spid="4">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4">
                                            <p:txEl>
                                              <p:pRg st="3" end="3"/>
                                            </p:txEl>
                                          </p:spTgt>
                                        </p:tgtEl>
                                        <p:attrNameLst>
                                          <p:attrName>style.visibility</p:attrName>
                                        </p:attrNameLst>
                                      </p:cBhvr>
                                      <p:to>
                                        <p:strVal val="visible"/>
                                      </p:to>
                                    </p:set>
                                    <p:animEffect transition="in" filter="barn(inVertical)">
                                      <p:cBhvr>
                                        <p:cTn id="5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365125"/>
            <a:ext cx="12192000" cy="1325563"/>
          </a:xfrm>
          <a:solidFill>
            <a:srgbClr val="49557C"/>
          </a:solidFill>
        </p:spPr>
        <p:txBody>
          <a:bodyPr/>
          <a:lstStyle/>
          <a:p>
            <a:pPr algn="ctr"/>
            <a:r>
              <a:rPr lang="de-AT" b="1" dirty="0">
                <a:solidFill>
                  <a:schemeClr val="bg1"/>
                </a:solidFill>
              </a:rPr>
              <a:t>charismatischer Führungsstil</a:t>
            </a:r>
            <a:endParaRPr lang="de-AT" dirty="0">
              <a:solidFill>
                <a:schemeClr val="bg1"/>
              </a:solidFill>
            </a:endParaRPr>
          </a:p>
        </p:txBody>
      </p:sp>
      <p:sp>
        <p:nvSpPr>
          <p:cNvPr id="3" name="Inhaltsplatzhalter 2"/>
          <p:cNvSpPr>
            <a:spLocks noGrp="1"/>
          </p:cNvSpPr>
          <p:nvPr>
            <p:ph sz="half" idx="1"/>
          </p:nvPr>
        </p:nvSpPr>
        <p:spPr>
          <a:xfrm>
            <a:off x="1" y="1825625"/>
            <a:ext cx="5892800" cy="4351338"/>
          </a:xfrm>
          <a:solidFill>
            <a:srgbClr val="92D050"/>
          </a:solidFill>
        </p:spPr>
        <p:txBody>
          <a:bodyPr>
            <a:normAutofit/>
          </a:bodyPr>
          <a:lstStyle/>
          <a:p>
            <a:pPr marL="627063" indent="-355600">
              <a:lnSpc>
                <a:spcPct val="150000"/>
              </a:lnSpc>
              <a:buFont typeface="Wingdings" panose="05000000000000000000" pitchFamily="2" charset="2"/>
              <a:buChar char="J"/>
            </a:pPr>
            <a:r>
              <a:rPr lang="de-AT" b="1" dirty="0">
                <a:latin typeface="+mj-lt"/>
              </a:rPr>
              <a:t> motiviert Mitarbeiter	</a:t>
            </a:r>
          </a:p>
          <a:p>
            <a:pPr marL="627063" indent="-355600">
              <a:lnSpc>
                <a:spcPct val="150000"/>
              </a:lnSpc>
              <a:buFont typeface="Wingdings" panose="05000000000000000000" pitchFamily="2" charset="2"/>
              <a:buChar char="J"/>
            </a:pPr>
            <a:r>
              <a:rPr lang="de-AT" b="1" dirty="0">
                <a:latin typeface="+mj-lt"/>
              </a:rPr>
              <a:t> schafft ein positives Arbeitsumfeld</a:t>
            </a:r>
          </a:p>
          <a:p>
            <a:pPr marL="627063" indent="-355600">
              <a:lnSpc>
                <a:spcPct val="150000"/>
              </a:lnSpc>
              <a:buFont typeface="Wingdings" panose="05000000000000000000" pitchFamily="2" charset="2"/>
              <a:buChar char="J"/>
            </a:pPr>
            <a:r>
              <a:rPr lang="de-AT" b="1" dirty="0">
                <a:latin typeface="+mj-lt"/>
              </a:rPr>
              <a:t> fördert Kreativität</a:t>
            </a:r>
          </a:p>
          <a:p>
            <a:pPr marL="627063" indent="-355600">
              <a:lnSpc>
                <a:spcPct val="150000"/>
              </a:lnSpc>
              <a:buFont typeface="Wingdings" panose="05000000000000000000" pitchFamily="2" charset="2"/>
              <a:buChar char="J"/>
            </a:pPr>
            <a:r>
              <a:rPr lang="de-AT" b="1" dirty="0">
                <a:latin typeface="+mj-lt"/>
              </a:rPr>
              <a:t> stärkt Mitarbeiterengagement	</a:t>
            </a:r>
          </a:p>
          <a:p>
            <a:pPr>
              <a:lnSpc>
                <a:spcPct val="150000"/>
              </a:lnSpc>
            </a:pPr>
            <a:endParaRPr lang="de-AT" b="1" dirty="0">
              <a:latin typeface="+mj-lt"/>
            </a:endParaRPr>
          </a:p>
        </p:txBody>
      </p:sp>
      <p:sp>
        <p:nvSpPr>
          <p:cNvPr id="4" name="Inhaltsplatzhalter 3"/>
          <p:cNvSpPr>
            <a:spLocks noGrp="1"/>
          </p:cNvSpPr>
          <p:nvPr>
            <p:ph sz="half" idx="2"/>
          </p:nvPr>
        </p:nvSpPr>
        <p:spPr>
          <a:xfrm>
            <a:off x="5968999" y="1825625"/>
            <a:ext cx="6223001" cy="4351338"/>
          </a:xfrm>
          <a:solidFill>
            <a:schemeClr val="bg1">
              <a:lumMod val="75000"/>
            </a:schemeClr>
          </a:solidFill>
        </p:spPr>
        <p:txBody>
          <a:bodyPr>
            <a:normAutofit/>
          </a:bodyPr>
          <a:lstStyle/>
          <a:p>
            <a:pPr>
              <a:lnSpc>
                <a:spcPct val="150000"/>
              </a:lnSpc>
              <a:buFont typeface="Wingdings" panose="05000000000000000000" pitchFamily="2" charset="2"/>
              <a:buChar char="L"/>
            </a:pPr>
            <a:r>
              <a:rPr lang="de-AT" b="1" dirty="0">
                <a:latin typeface="+mj-lt"/>
              </a:rPr>
              <a:t>  langsame Entscheidungsfindung	  </a:t>
            </a:r>
            <a:endParaRPr lang="de-AT" dirty="0">
              <a:latin typeface="+mj-lt"/>
            </a:endParaRPr>
          </a:p>
          <a:p>
            <a:pPr>
              <a:lnSpc>
                <a:spcPct val="150000"/>
              </a:lnSpc>
              <a:buFont typeface="Wingdings" panose="05000000000000000000" pitchFamily="2" charset="2"/>
              <a:buChar char="L"/>
            </a:pPr>
            <a:r>
              <a:rPr lang="de-AT" b="1" dirty="0">
                <a:latin typeface="+mj-lt"/>
              </a:rPr>
              <a:t>  Emotionale Entscheidungen als Risiko 	</a:t>
            </a:r>
          </a:p>
          <a:p>
            <a:pPr>
              <a:lnSpc>
                <a:spcPct val="150000"/>
              </a:lnSpc>
            </a:pPr>
            <a:endParaRPr lang="de-AT" b="1" dirty="0">
              <a:latin typeface="+mj-lt"/>
            </a:endParaRPr>
          </a:p>
        </p:txBody>
      </p:sp>
      <p:sp>
        <p:nvSpPr>
          <p:cNvPr id="5" name="Textfeld 4">
            <a:extLst>
              <a:ext uri="{FF2B5EF4-FFF2-40B4-BE49-F238E27FC236}">
                <a16:creationId xmlns:a16="http://schemas.microsoft.com/office/drawing/2014/main" id="{CBE4AB77-8CEF-E20E-75A8-E53B412BEB21}"/>
              </a:ext>
            </a:extLst>
          </p:cNvPr>
          <p:cNvSpPr txBox="1"/>
          <p:nvPr/>
        </p:nvSpPr>
        <p:spPr>
          <a:xfrm>
            <a:off x="0" y="6311900"/>
            <a:ext cx="12191999" cy="461665"/>
          </a:xfrm>
          <a:prstGeom prst="rect">
            <a:avLst/>
          </a:prstGeom>
          <a:noFill/>
        </p:spPr>
        <p:txBody>
          <a:bodyPr wrap="square">
            <a:spAutoFit/>
          </a:bodyPr>
          <a:lstStyle/>
          <a:p>
            <a:pPr algn="just"/>
            <a:r>
              <a:rPr lang="de-AT" sz="1400" dirty="0">
                <a:effectLst/>
                <a:latin typeface="Arial" panose="020B0604020202020204" pitchFamily="34" charset="0"/>
                <a:ea typeface="Times New Roman" panose="02020603050405020304" pitchFamily="18" charset="0"/>
                <a:cs typeface="Arial" panose="020B0604020202020204" pitchFamily="34" charset="0"/>
              </a:rPr>
              <a:t>DI Reinisch-</a:t>
            </a:r>
            <a:r>
              <a:rPr lang="de-AT" sz="1400" dirty="0" err="1">
                <a:effectLst/>
                <a:latin typeface="Arial" panose="020B0604020202020204" pitchFamily="34" charset="0"/>
                <a:ea typeface="Times New Roman" panose="02020603050405020304" pitchFamily="18" charset="0"/>
                <a:cs typeface="Arial" panose="020B0604020202020204" pitchFamily="34" charset="0"/>
              </a:rPr>
              <a:t>Rotheneder</a:t>
            </a:r>
            <a:r>
              <a:rPr lang="de-AT" sz="1400" dirty="0">
                <a:effectLst/>
                <a:latin typeface="Arial" panose="020B0604020202020204" pitchFamily="34" charset="0"/>
                <a:ea typeface="Times New Roman" panose="02020603050405020304" pitchFamily="18" charset="0"/>
                <a:cs typeface="Arial" panose="020B0604020202020204" pitchFamily="34" charset="0"/>
              </a:rPr>
              <a:t>, HBLFA Josephinum		    </a:t>
            </a:r>
            <a:r>
              <a:rPr lang="de-AT" sz="1400" dirty="0">
                <a:effectLst/>
                <a:latin typeface="Arial" panose="020B0604020202020204" pitchFamily="34" charset="0"/>
                <a:ea typeface="Calibri" panose="020F0502020204030204" pitchFamily="34" charset="0"/>
                <a:cs typeface="Arial" panose="020B0604020202020204" pitchFamily="34"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   </a:t>
            </a:r>
            <a:r>
              <a:rPr lang="de-AT" sz="2400" strike="noStrike" dirty="0">
                <a:solidFill>
                  <a:srgbClr val="BD3E8E"/>
                </a:solidFill>
                <a:effectLst/>
                <a:latin typeface="ABeeZee" pitchFamily="2" charset="0"/>
                <a:ea typeface="Times New Roman" panose="02020603050405020304" pitchFamily="18" charset="0"/>
                <a:cs typeface="Times New Roman" panose="02020603050405020304" pitchFamily="18" charset="0"/>
              </a:rPr>
              <a:t>Agrarschulen.at </a:t>
            </a:r>
            <a:r>
              <a:rPr lang="de-AT" sz="2400" dirty="0">
                <a:solidFill>
                  <a:srgbClr val="BD3E8E"/>
                </a:solidFill>
                <a:effectLst/>
                <a:latin typeface="ABeeZee" pitchFamily="2" charset="0"/>
                <a:ea typeface="Times New Roman" panose="02020603050405020304" pitchFamily="18" charset="0"/>
                <a:cs typeface="Times New Roman" panose="02020603050405020304" pitchFamily="18" charset="0"/>
              </a:rPr>
              <a:t> 	</a:t>
            </a:r>
            <a:r>
              <a:rPr lang="de-AT" sz="2400" dirty="0">
                <a:effectLst/>
                <a:latin typeface="ABeeZee" pitchFamily="2" charset="0"/>
                <a:ea typeface="Times New Roman" panose="02020603050405020304" pitchFamily="18" charset="0"/>
                <a:cs typeface="Times New Roman" panose="02020603050405020304" pitchFamily="18"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12.12.2024</a:t>
            </a: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1539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
                                            <p:bg/>
                                          </p:spTgt>
                                        </p:tgtEl>
                                        <p:attrNameLst>
                                          <p:attrName>style.visibility</p:attrName>
                                        </p:attrNameLst>
                                      </p:cBhvr>
                                      <p:to>
                                        <p:strVal val="visible"/>
                                      </p:to>
                                    </p:set>
                                    <p:animEffect transition="in" filter="barn(inVertical)">
                                      <p:cBhvr>
                                        <p:cTn id="32" dur="500"/>
                                        <p:tgtEl>
                                          <p:spTgt spid="4">
                                            <p:bg/>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Effect transition="in" filter="barn(inVertical)">
                                      <p:cBhvr>
                                        <p:cTn id="37" dur="500"/>
                                        <p:tgtEl>
                                          <p:spTgt spid="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4">
                                            <p:txEl>
                                              <p:pRg st="1" end="1"/>
                                            </p:txEl>
                                          </p:spTgt>
                                        </p:tgtEl>
                                        <p:attrNameLst>
                                          <p:attrName>style.visibility</p:attrName>
                                        </p:attrNameLst>
                                      </p:cBhvr>
                                      <p:to>
                                        <p:strVal val="visible"/>
                                      </p:to>
                                    </p:set>
                                    <p:animEffect transition="in" filter="barn(inVertical)">
                                      <p:cBhvr>
                                        <p:cTn id="4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365125"/>
            <a:ext cx="12192000" cy="1325563"/>
          </a:xfrm>
          <a:solidFill>
            <a:srgbClr val="49557C"/>
          </a:solidFill>
        </p:spPr>
        <p:txBody>
          <a:bodyPr/>
          <a:lstStyle/>
          <a:p>
            <a:pPr algn="ctr"/>
            <a:r>
              <a:rPr lang="de-AT" b="1" dirty="0">
                <a:solidFill>
                  <a:schemeClr val="bg1"/>
                </a:solidFill>
              </a:rPr>
              <a:t>kooperativer/ demokratischer Führungsstil</a:t>
            </a:r>
            <a:endParaRPr lang="de-AT" dirty="0">
              <a:solidFill>
                <a:schemeClr val="bg1"/>
              </a:solidFill>
            </a:endParaRPr>
          </a:p>
        </p:txBody>
      </p:sp>
      <p:sp>
        <p:nvSpPr>
          <p:cNvPr id="3" name="Inhaltsplatzhalter 2"/>
          <p:cNvSpPr>
            <a:spLocks noGrp="1"/>
          </p:cNvSpPr>
          <p:nvPr>
            <p:ph sz="half" idx="1"/>
          </p:nvPr>
        </p:nvSpPr>
        <p:spPr>
          <a:xfrm>
            <a:off x="1" y="1825625"/>
            <a:ext cx="5892800" cy="4351338"/>
          </a:xfrm>
          <a:solidFill>
            <a:srgbClr val="92D050"/>
          </a:solidFill>
        </p:spPr>
        <p:txBody>
          <a:bodyPr>
            <a:normAutofit/>
          </a:bodyPr>
          <a:lstStyle/>
          <a:p>
            <a:pPr marL="627063" indent="-355600">
              <a:lnSpc>
                <a:spcPct val="150000"/>
              </a:lnSpc>
              <a:buFont typeface="Wingdings" panose="05000000000000000000" pitchFamily="2" charset="2"/>
              <a:buChar char="J"/>
            </a:pPr>
            <a:r>
              <a:rPr lang="de-AT" b="1" dirty="0">
                <a:latin typeface="+mj-lt"/>
              </a:rPr>
              <a:t> fördert Teamarbeit 	</a:t>
            </a:r>
          </a:p>
          <a:p>
            <a:pPr marL="627063" indent="-355600">
              <a:lnSpc>
                <a:spcPct val="150000"/>
              </a:lnSpc>
              <a:buFont typeface="Wingdings" panose="05000000000000000000" pitchFamily="2" charset="2"/>
              <a:buChar char="J"/>
            </a:pPr>
            <a:r>
              <a:rPr lang="de-AT" b="1" dirty="0">
                <a:latin typeface="+mj-lt"/>
              </a:rPr>
              <a:t> beteiligt Mitarbeiter an</a:t>
            </a:r>
            <a:br>
              <a:rPr lang="de-AT" b="1" dirty="0">
                <a:latin typeface="+mj-lt"/>
              </a:rPr>
            </a:br>
            <a:r>
              <a:rPr lang="de-AT" b="1" dirty="0">
                <a:latin typeface="+mj-lt"/>
              </a:rPr>
              <a:t> Entscheidungen 	</a:t>
            </a:r>
          </a:p>
          <a:p>
            <a:pPr marL="627063" indent="-355600">
              <a:lnSpc>
                <a:spcPct val="150000"/>
              </a:lnSpc>
              <a:buFont typeface="Wingdings" panose="05000000000000000000" pitchFamily="2" charset="2"/>
              <a:buChar char="J"/>
            </a:pPr>
            <a:r>
              <a:rPr lang="de-AT" b="1" dirty="0">
                <a:latin typeface="+mj-lt"/>
              </a:rPr>
              <a:t> steigert Motivation und Kreativität</a:t>
            </a:r>
          </a:p>
          <a:p>
            <a:pPr marL="627063" indent="-355600">
              <a:lnSpc>
                <a:spcPct val="150000"/>
              </a:lnSpc>
              <a:buFont typeface="Wingdings" panose="05000000000000000000" pitchFamily="2" charset="2"/>
              <a:buChar char="J"/>
            </a:pPr>
            <a:r>
              <a:rPr lang="de-AT" b="1" dirty="0">
                <a:latin typeface="+mj-lt"/>
              </a:rPr>
              <a:t> bringt verschiedene Perspektiven ein</a:t>
            </a:r>
          </a:p>
          <a:p>
            <a:pPr>
              <a:lnSpc>
                <a:spcPct val="150000"/>
              </a:lnSpc>
            </a:pPr>
            <a:endParaRPr lang="de-AT" b="1" dirty="0">
              <a:latin typeface="+mj-lt"/>
            </a:endParaRPr>
          </a:p>
        </p:txBody>
      </p:sp>
      <p:sp>
        <p:nvSpPr>
          <p:cNvPr id="4" name="Inhaltsplatzhalter 3"/>
          <p:cNvSpPr>
            <a:spLocks noGrp="1"/>
          </p:cNvSpPr>
          <p:nvPr>
            <p:ph sz="half" idx="2"/>
          </p:nvPr>
        </p:nvSpPr>
        <p:spPr>
          <a:xfrm>
            <a:off x="6172200" y="1825625"/>
            <a:ext cx="6019800" cy="4351338"/>
          </a:xfrm>
          <a:solidFill>
            <a:schemeClr val="bg1">
              <a:lumMod val="75000"/>
            </a:schemeClr>
          </a:solidFill>
        </p:spPr>
        <p:txBody>
          <a:bodyPr>
            <a:normAutofit/>
          </a:bodyPr>
          <a:lstStyle/>
          <a:p>
            <a:pPr>
              <a:lnSpc>
                <a:spcPct val="150000"/>
              </a:lnSpc>
              <a:buFont typeface="Wingdings" panose="05000000000000000000" pitchFamily="2" charset="2"/>
              <a:buChar char="L"/>
            </a:pPr>
            <a:r>
              <a:rPr lang="de-AT" b="1" dirty="0">
                <a:latin typeface="+mj-lt"/>
              </a:rPr>
              <a:t>  kann zu langsamen Entscheidungen </a:t>
            </a:r>
            <a:br>
              <a:rPr lang="de-AT" b="1" dirty="0">
                <a:latin typeface="+mj-lt"/>
              </a:rPr>
            </a:br>
            <a:r>
              <a:rPr lang="de-AT" b="1" dirty="0">
                <a:latin typeface="+mj-lt"/>
              </a:rPr>
              <a:t>  führen 	</a:t>
            </a:r>
          </a:p>
          <a:p>
            <a:pPr>
              <a:lnSpc>
                <a:spcPct val="150000"/>
              </a:lnSpc>
              <a:buFont typeface="Wingdings" panose="05000000000000000000" pitchFamily="2" charset="2"/>
              <a:buChar char="L"/>
            </a:pPr>
            <a:r>
              <a:rPr lang="de-AT" b="1" dirty="0">
                <a:latin typeface="+mj-lt"/>
              </a:rPr>
              <a:t>  schwieriger Einigung zu erzielen </a:t>
            </a:r>
          </a:p>
          <a:p>
            <a:pPr>
              <a:lnSpc>
                <a:spcPct val="150000"/>
              </a:lnSpc>
              <a:buFont typeface="Wingdings" panose="05000000000000000000" pitchFamily="2" charset="2"/>
              <a:buChar char="L"/>
            </a:pPr>
            <a:r>
              <a:rPr lang="de-AT" b="1" dirty="0">
                <a:latin typeface="+mj-lt"/>
              </a:rPr>
              <a:t>  mögliche Richtungslosigkeit</a:t>
            </a:r>
          </a:p>
          <a:p>
            <a:pPr>
              <a:lnSpc>
                <a:spcPct val="150000"/>
              </a:lnSpc>
              <a:buFont typeface="Wingdings" panose="05000000000000000000" pitchFamily="2" charset="2"/>
              <a:buChar char="L"/>
            </a:pPr>
            <a:r>
              <a:rPr lang="de-AT" b="1" dirty="0">
                <a:latin typeface="+mj-lt"/>
              </a:rPr>
              <a:t>  Mitarbeiter könnten überfordert sein 	</a:t>
            </a:r>
          </a:p>
          <a:p>
            <a:pPr>
              <a:lnSpc>
                <a:spcPct val="150000"/>
              </a:lnSpc>
            </a:pPr>
            <a:endParaRPr lang="de-AT" b="1" dirty="0">
              <a:latin typeface="+mj-lt"/>
            </a:endParaRPr>
          </a:p>
        </p:txBody>
      </p:sp>
      <p:sp>
        <p:nvSpPr>
          <p:cNvPr id="5" name="Textfeld 4">
            <a:extLst>
              <a:ext uri="{FF2B5EF4-FFF2-40B4-BE49-F238E27FC236}">
                <a16:creationId xmlns:a16="http://schemas.microsoft.com/office/drawing/2014/main" id="{A0B58BBE-761A-92A5-03D5-B39F15E19857}"/>
              </a:ext>
            </a:extLst>
          </p:cNvPr>
          <p:cNvSpPr txBox="1"/>
          <p:nvPr/>
        </p:nvSpPr>
        <p:spPr>
          <a:xfrm>
            <a:off x="0" y="6311900"/>
            <a:ext cx="12191999" cy="461665"/>
          </a:xfrm>
          <a:prstGeom prst="rect">
            <a:avLst/>
          </a:prstGeom>
          <a:noFill/>
        </p:spPr>
        <p:txBody>
          <a:bodyPr wrap="square">
            <a:spAutoFit/>
          </a:bodyPr>
          <a:lstStyle/>
          <a:p>
            <a:pPr algn="just"/>
            <a:r>
              <a:rPr lang="de-AT" sz="1400" dirty="0">
                <a:effectLst/>
                <a:latin typeface="Arial" panose="020B0604020202020204" pitchFamily="34" charset="0"/>
                <a:ea typeface="Times New Roman" panose="02020603050405020304" pitchFamily="18" charset="0"/>
                <a:cs typeface="Arial" panose="020B0604020202020204" pitchFamily="34" charset="0"/>
              </a:rPr>
              <a:t>DI Reinisch-</a:t>
            </a:r>
            <a:r>
              <a:rPr lang="de-AT" sz="1400" dirty="0" err="1">
                <a:effectLst/>
                <a:latin typeface="Arial" panose="020B0604020202020204" pitchFamily="34" charset="0"/>
                <a:ea typeface="Times New Roman" panose="02020603050405020304" pitchFamily="18" charset="0"/>
                <a:cs typeface="Arial" panose="020B0604020202020204" pitchFamily="34" charset="0"/>
              </a:rPr>
              <a:t>Rotheneder</a:t>
            </a:r>
            <a:r>
              <a:rPr lang="de-AT" sz="1400" dirty="0">
                <a:effectLst/>
                <a:latin typeface="Arial" panose="020B0604020202020204" pitchFamily="34" charset="0"/>
                <a:ea typeface="Times New Roman" panose="02020603050405020304" pitchFamily="18" charset="0"/>
                <a:cs typeface="Arial" panose="020B0604020202020204" pitchFamily="34" charset="0"/>
              </a:rPr>
              <a:t>, HBLFA Josephinum		    </a:t>
            </a:r>
            <a:r>
              <a:rPr lang="de-AT" sz="1400" dirty="0">
                <a:effectLst/>
                <a:latin typeface="Arial" panose="020B0604020202020204" pitchFamily="34" charset="0"/>
                <a:ea typeface="Calibri" panose="020F0502020204030204" pitchFamily="34" charset="0"/>
                <a:cs typeface="Arial" panose="020B0604020202020204" pitchFamily="34"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   </a:t>
            </a:r>
            <a:r>
              <a:rPr lang="de-AT" sz="2400" strike="noStrike" dirty="0">
                <a:solidFill>
                  <a:srgbClr val="BD3E8E"/>
                </a:solidFill>
                <a:effectLst/>
                <a:latin typeface="ABeeZee" pitchFamily="2" charset="0"/>
                <a:ea typeface="Times New Roman" panose="02020603050405020304" pitchFamily="18" charset="0"/>
                <a:cs typeface="Times New Roman" panose="02020603050405020304" pitchFamily="18" charset="0"/>
              </a:rPr>
              <a:t>Agrarschulen.at </a:t>
            </a:r>
            <a:r>
              <a:rPr lang="de-AT" sz="2400" dirty="0">
                <a:solidFill>
                  <a:srgbClr val="BD3E8E"/>
                </a:solidFill>
                <a:effectLst/>
                <a:latin typeface="ABeeZee" pitchFamily="2" charset="0"/>
                <a:ea typeface="Times New Roman" panose="02020603050405020304" pitchFamily="18" charset="0"/>
                <a:cs typeface="Times New Roman" panose="02020603050405020304" pitchFamily="18" charset="0"/>
              </a:rPr>
              <a:t> 	</a:t>
            </a:r>
            <a:r>
              <a:rPr lang="de-AT" sz="2400" dirty="0">
                <a:effectLst/>
                <a:latin typeface="ABeeZee" pitchFamily="2" charset="0"/>
                <a:ea typeface="Times New Roman" panose="02020603050405020304" pitchFamily="18" charset="0"/>
                <a:cs typeface="Times New Roman" panose="02020603050405020304" pitchFamily="18"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12.12.2024</a:t>
            </a: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6912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
                                            <p:bg/>
                                          </p:spTgt>
                                        </p:tgtEl>
                                        <p:attrNameLst>
                                          <p:attrName>style.visibility</p:attrName>
                                        </p:attrNameLst>
                                      </p:cBhvr>
                                      <p:to>
                                        <p:strVal val="visible"/>
                                      </p:to>
                                    </p:set>
                                    <p:animEffect transition="in" filter="barn(inVertical)">
                                      <p:cBhvr>
                                        <p:cTn id="32" dur="500"/>
                                        <p:tgtEl>
                                          <p:spTgt spid="4">
                                            <p:bg/>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Effect transition="in" filter="barn(inVertical)">
                                      <p:cBhvr>
                                        <p:cTn id="37" dur="500"/>
                                        <p:tgtEl>
                                          <p:spTgt spid="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4">
                                            <p:txEl>
                                              <p:pRg st="1" end="1"/>
                                            </p:txEl>
                                          </p:spTgt>
                                        </p:tgtEl>
                                        <p:attrNameLst>
                                          <p:attrName>style.visibility</p:attrName>
                                        </p:attrNameLst>
                                      </p:cBhvr>
                                      <p:to>
                                        <p:strVal val="visible"/>
                                      </p:to>
                                    </p:set>
                                    <p:animEffect transition="in" filter="barn(inVertical)">
                                      <p:cBhvr>
                                        <p:cTn id="42" dur="500"/>
                                        <p:tgtEl>
                                          <p:spTgt spid="4">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4">
                                            <p:txEl>
                                              <p:pRg st="2" end="2"/>
                                            </p:txEl>
                                          </p:spTgt>
                                        </p:tgtEl>
                                        <p:attrNameLst>
                                          <p:attrName>style.visibility</p:attrName>
                                        </p:attrNameLst>
                                      </p:cBhvr>
                                      <p:to>
                                        <p:strVal val="visible"/>
                                      </p:to>
                                    </p:set>
                                    <p:animEffect transition="in" filter="barn(inVertical)">
                                      <p:cBhvr>
                                        <p:cTn id="47" dur="500"/>
                                        <p:tgtEl>
                                          <p:spTgt spid="4">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4">
                                            <p:txEl>
                                              <p:pRg st="3" end="3"/>
                                            </p:txEl>
                                          </p:spTgt>
                                        </p:tgtEl>
                                        <p:attrNameLst>
                                          <p:attrName>style.visibility</p:attrName>
                                        </p:attrNameLst>
                                      </p:cBhvr>
                                      <p:to>
                                        <p:strVal val="visible"/>
                                      </p:to>
                                    </p:set>
                                    <p:animEffect transition="in" filter="barn(inVertical)">
                                      <p:cBhvr>
                                        <p:cTn id="5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365125"/>
            <a:ext cx="12192000" cy="1325563"/>
          </a:xfrm>
          <a:solidFill>
            <a:srgbClr val="49557C"/>
          </a:solidFill>
        </p:spPr>
        <p:txBody>
          <a:bodyPr/>
          <a:lstStyle/>
          <a:p>
            <a:pPr algn="ctr"/>
            <a:r>
              <a:rPr lang="de-AT" b="1" dirty="0">
                <a:solidFill>
                  <a:schemeClr val="bg1"/>
                </a:solidFill>
              </a:rPr>
              <a:t>Laissez-faire Führungsstil</a:t>
            </a:r>
            <a:endParaRPr lang="de-AT" dirty="0">
              <a:solidFill>
                <a:schemeClr val="bg1"/>
              </a:solidFill>
            </a:endParaRPr>
          </a:p>
        </p:txBody>
      </p:sp>
      <p:sp>
        <p:nvSpPr>
          <p:cNvPr id="3" name="Inhaltsplatzhalter 2"/>
          <p:cNvSpPr>
            <a:spLocks noGrp="1"/>
          </p:cNvSpPr>
          <p:nvPr>
            <p:ph sz="half" idx="1"/>
          </p:nvPr>
        </p:nvSpPr>
        <p:spPr>
          <a:xfrm>
            <a:off x="0" y="1825625"/>
            <a:ext cx="5892800" cy="4351338"/>
          </a:xfrm>
          <a:solidFill>
            <a:srgbClr val="92D050"/>
          </a:solidFill>
        </p:spPr>
        <p:txBody>
          <a:bodyPr>
            <a:normAutofit/>
          </a:bodyPr>
          <a:lstStyle/>
          <a:p>
            <a:pPr marL="627063" indent="-355600">
              <a:lnSpc>
                <a:spcPct val="150000"/>
              </a:lnSpc>
              <a:buFont typeface="Wingdings" panose="05000000000000000000" pitchFamily="2" charset="2"/>
              <a:buChar char="J"/>
            </a:pPr>
            <a:r>
              <a:rPr lang="de-AT" b="1" dirty="0">
                <a:latin typeface="+mj-lt"/>
              </a:rPr>
              <a:t> fördert Eigenverantwortung 	</a:t>
            </a:r>
          </a:p>
          <a:p>
            <a:pPr marL="627063" indent="-355600">
              <a:lnSpc>
                <a:spcPct val="150000"/>
              </a:lnSpc>
              <a:buFont typeface="Wingdings" panose="05000000000000000000" pitchFamily="2" charset="2"/>
              <a:buChar char="J"/>
            </a:pPr>
            <a:r>
              <a:rPr lang="de-AT" b="1" dirty="0">
                <a:latin typeface="+mj-lt"/>
              </a:rPr>
              <a:t> schafft Freiraum für Kreativität 	</a:t>
            </a:r>
          </a:p>
          <a:p>
            <a:pPr marL="627063" indent="-355600">
              <a:lnSpc>
                <a:spcPct val="150000"/>
              </a:lnSpc>
              <a:buFont typeface="Wingdings" panose="05000000000000000000" pitchFamily="2" charset="2"/>
              <a:buChar char="J"/>
            </a:pPr>
            <a:r>
              <a:rPr lang="de-AT" b="1" dirty="0">
                <a:latin typeface="+mj-lt"/>
              </a:rPr>
              <a:t> kann Mitarbeitermotivation </a:t>
            </a:r>
            <a:br>
              <a:rPr lang="de-AT" b="1" dirty="0">
                <a:latin typeface="+mj-lt"/>
              </a:rPr>
            </a:br>
            <a:r>
              <a:rPr lang="de-AT" b="1" dirty="0">
                <a:latin typeface="+mj-lt"/>
              </a:rPr>
              <a:t> steigern </a:t>
            </a:r>
          </a:p>
          <a:p>
            <a:pPr marL="627063" indent="-355600">
              <a:lnSpc>
                <a:spcPct val="150000"/>
              </a:lnSpc>
              <a:buFont typeface="Wingdings" panose="05000000000000000000" pitchFamily="2" charset="2"/>
              <a:buChar char="J"/>
            </a:pPr>
            <a:r>
              <a:rPr lang="de-AT" b="1" dirty="0">
                <a:latin typeface="+mj-lt"/>
              </a:rPr>
              <a:t> ermöglicht individuelle</a:t>
            </a:r>
            <a:br>
              <a:rPr lang="de-AT" b="1" dirty="0">
                <a:latin typeface="+mj-lt"/>
              </a:rPr>
            </a:br>
            <a:r>
              <a:rPr lang="de-AT" b="1" dirty="0">
                <a:latin typeface="+mj-lt"/>
              </a:rPr>
              <a:t> Arbeitsweisen</a:t>
            </a:r>
          </a:p>
        </p:txBody>
      </p:sp>
      <p:sp>
        <p:nvSpPr>
          <p:cNvPr id="4" name="Inhaltsplatzhalter 3"/>
          <p:cNvSpPr>
            <a:spLocks noGrp="1"/>
          </p:cNvSpPr>
          <p:nvPr>
            <p:ph sz="half" idx="2"/>
          </p:nvPr>
        </p:nvSpPr>
        <p:spPr>
          <a:xfrm>
            <a:off x="6172200" y="1825625"/>
            <a:ext cx="6019800" cy="4351338"/>
          </a:xfrm>
          <a:solidFill>
            <a:schemeClr val="bg1">
              <a:lumMod val="75000"/>
            </a:schemeClr>
          </a:solidFill>
        </p:spPr>
        <p:txBody>
          <a:bodyPr>
            <a:normAutofit/>
          </a:bodyPr>
          <a:lstStyle/>
          <a:p>
            <a:pPr>
              <a:lnSpc>
                <a:spcPct val="150000"/>
              </a:lnSpc>
              <a:buFont typeface="Wingdings" panose="05000000000000000000" pitchFamily="2" charset="2"/>
              <a:buChar char="L"/>
            </a:pPr>
            <a:r>
              <a:rPr lang="de-AT" b="1" dirty="0">
                <a:latin typeface="+mj-lt"/>
              </a:rPr>
              <a:t>  mögliche mangelnde Führung 	</a:t>
            </a:r>
          </a:p>
          <a:p>
            <a:pPr>
              <a:lnSpc>
                <a:spcPct val="150000"/>
              </a:lnSpc>
              <a:buFont typeface="Wingdings" panose="05000000000000000000" pitchFamily="2" charset="2"/>
              <a:buChar char="L"/>
            </a:pPr>
            <a:r>
              <a:rPr lang="de-AT" b="1" dirty="0">
                <a:latin typeface="+mj-lt"/>
              </a:rPr>
              <a:t>  kann zu fehlender Koordination</a:t>
            </a:r>
            <a:br>
              <a:rPr lang="de-AT" b="1" dirty="0">
                <a:latin typeface="+mj-lt"/>
              </a:rPr>
            </a:br>
            <a:r>
              <a:rPr lang="de-AT" b="1" dirty="0">
                <a:latin typeface="+mj-lt"/>
              </a:rPr>
              <a:t>   führen  </a:t>
            </a:r>
          </a:p>
          <a:p>
            <a:pPr>
              <a:lnSpc>
                <a:spcPct val="150000"/>
              </a:lnSpc>
              <a:buFont typeface="Wingdings" panose="05000000000000000000" pitchFamily="2" charset="2"/>
              <a:buChar char="L"/>
            </a:pPr>
            <a:r>
              <a:rPr lang="de-AT" b="1" dirty="0">
                <a:latin typeface="+mj-lt"/>
              </a:rPr>
              <a:t>  Risiko von unklaren Rollen</a:t>
            </a:r>
          </a:p>
          <a:p>
            <a:pPr>
              <a:lnSpc>
                <a:spcPct val="150000"/>
              </a:lnSpc>
              <a:buFont typeface="Wingdings" panose="05000000000000000000" pitchFamily="2" charset="2"/>
              <a:buChar char="L"/>
            </a:pPr>
            <a:r>
              <a:rPr lang="de-AT" b="1" dirty="0">
                <a:latin typeface="+mj-lt"/>
              </a:rPr>
              <a:t>  Mitarbeiter könnten sich </a:t>
            </a:r>
            <a:br>
              <a:rPr lang="de-AT" b="1" dirty="0">
                <a:latin typeface="+mj-lt"/>
              </a:rPr>
            </a:br>
            <a:r>
              <a:rPr lang="de-AT" b="1" dirty="0">
                <a:latin typeface="+mj-lt"/>
              </a:rPr>
              <a:t>   vernachlässigt fühlen</a:t>
            </a:r>
          </a:p>
          <a:p>
            <a:pPr>
              <a:lnSpc>
                <a:spcPct val="150000"/>
              </a:lnSpc>
            </a:pPr>
            <a:endParaRPr lang="de-AT" b="1" dirty="0">
              <a:latin typeface="+mj-lt"/>
            </a:endParaRPr>
          </a:p>
        </p:txBody>
      </p:sp>
      <p:sp>
        <p:nvSpPr>
          <p:cNvPr id="5" name="Textfeld 4">
            <a:extLst>
              <a:ext uri="{FF2B5EF4-FFF2-40B4-BE49-F238E27FC236}">
                <a16:creationId xmlns:a16="http://schemas.microsoft.com/office/drawing/2014/main" id="{77B76BB1-8177-0DFE-97B5-06A7ECF15F08}"/>
              </a:ext>
            </a:extLst>
          </p:cNvPr>
          <p:cNvSpPr txBox="1"/>
          <p:nvPr/>
        </p:nvSpPr>
        <p:spPr>
          <a:xfrm>
            <a:off x="0" y="6311900"/>
            <a:ext cx="12191999" cy="461665"/>
          </a:xfrm>
          <a:prstGeom prst="rect">
            <a:avLst/>
          </a:prstGeom>
          <a:noFill/>
        </p:spPr>
        <p:txBody>
          <a:bodyPr wrap="square">
            <a:spAutoFit/>
          </a:bodyPr>
          <a:lstStyle/>
          <a:p>
            <a:pPr algn="just"/>
            <a:r>
              <a:rPr lang="de-AT" sz="1400" dirty="0">
                <a:effectLst/>
                <a:latin typeface="Arial" panose="020B0604020202020204" pitchFamily="34" charset="0"/>
                <a:ea typeface="Times New Roman" panose="02020603050405020304" pitchFamily="18" charset="0"/>
                <a:cs typeface="Arial" panose="020B0604020202020204" pitchFamily="34" charset="0"/>
              </a:rPr>
              <a:t>DI Reinisch-</a:t>
            </a:r>
            <a:r>
              <a:rPr lang="de-AT" sz="1400" dirty="0" err="1">
                <a:effectLst/>
                <a:latin typeface="Arial" panose="020B0604020202020204" pitchFamily="34" charset="0"/>
                <a:ea typeface="Times New Roman" panose="02020603050405020304" pitchFamily="18" charset="0"/>
                <a:cs typeface="Arial" panose="020B0604020202020204" pitchFamily="34" charset="0"/>
              </a:rPr>
              <a:t>Rotheneder</a:t>
            </a:r>
            <a:r>
              <a:rPr lang="de-AT" sz="1400" dirty="0">
                <a:effectLst/>
                <a:latin typeface="Arial" panose="020B0604020202020204" pitchFamily="34" charset="0"/>
                <a:ea typeface="Times New Roman" panose="02020603050405020304" pitchFamily="18" charset="0"/>
                <a:cs typeface="Arial" panose="020B0604020202020204" pitchFamily="34" charset="0"/>
              </a:rPr>
              <a:t>, HBLFA Josephinum		    </a:t>
            </a:r>
            <a:r>
              <a:rPr lang="de-AT" sz="1400" dirty="0">
                <a:effectLst/>
                <a:latin typeface="Arial" panose="020B0604020202020204" pitchFamily="34" charset="0"/>
                <a:ea typeface="Calibri" panose="020F0502020204030204" pitchFamily="34" charset="0"/>
                <a:cs typeface="Arial" panose="020B0604020202020204" pitchFamily="34"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   </a:t>
            </a:r>
            <a:r>
              <a:rPr lang="de-AT" sz="2400" strike="noStrike" dirty="0">
                <a:solidFill>
                  <a:srgbClr val="BD3E8E"/>
                </a:solidFill>
                <a:effectLst/>
                <a:latin typeface="ABeeZee" pitchFamily="2" charset="0"/>
                <a:ea typeface="Times New Roman" panose="02020603050405020304" pitchFamily="18" charset="0"/>
                <a:cs typeface="Times New Roman" panose="02020603050405020304" pitchFamily="18" charset="0"/>
              </a:rPr>
              <a:t>Agrarschulen.at </a:t>
            </a:r>
            <a:r>
              <a:rPr lang="de-AT" sz="2400" dirty="0">
                <a:solidFill>
                  <a:srgbClr val="BD3E8E"/>
                </a:solidFill>
                <a:effectLst/>
                <a:latin typeface="ABeeZee" pitchFamily="2" charset="0"/>
                <a:ea typeface="Times New Roman" panose="02020603050405020304" pitchFamily="18" charset="0"/>
                <a:cs typeface="Times New Roman" panose="02020603050405020304" pitchFamily="18" charset="0"/>
              </a:rPr>
              <a:t> 	</a:t>
            </a:r>
            <a:r>
              <a:rPr lang="de-AT" sz="2400" dirty="0">
                <a:effectLst/>
                <a:latin typeface="ABeeZee" pitchFamily="2" charset="0"/>
                <a:ea typeface="Times New Roman" panose="02020603050405020304" pitchFamily="18" charset="0"/>
                <a:cs typeface="Times New Roman" panose="02020603050405020304" pitchFamily="18"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12.12.2024</a:t>
            </a: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2684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
                                            <p:bg/>
                                          </p:spTgt>
                                        </p:tgtEl>
                                        <p:attrNameLst>
                                          <p:attrName>style.visibility</p:attrName>
                                        </p:attrNameLst>
                                      </p:cBhvr>
                                      <p:to>
                                        <p:strVal val="visible"/>
                                      </p:to>
                                    </p:set>
                                    <p:animEffect transition="in" filter="barn(inVertical)">
                                      <p:cBhvr>
                                        <p:cTn id="27" dur="500"/>
                                        <p:tgtEl>
                                          <p:spTgt spid="4">
                                            <p:bg/>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barn(inVertical)">
                                      <p:cBhvr>
                                        <p:cTn id="32" dur="500"/>
                                        <p:tgtEl>
                                          <p:spTgt spid="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Effect transition="in" filter="barn(inVertical)">
                                      <p:cBhvr>
                                        <p:cTn id="37" dur="500"/>
                                        <p:tgtEl>
                                          <p:spTgt spid="4">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4">
                                            <p:txEl>
                                              <p:pRg st="2" end="2"/>
                                            </p:txEl>
                                          </p:spTgt>
                                        </p:tgtEl>
                                        <p:attrNameLst>
                                          <p:attrName>style.visibility</p:attrName>
                                        </p:attrNameLst>
                                      </p:cBhvr>
                                      <p:to>
                                        <p:strVal val="visible"/>
                                      </p:to>
                                    </p:set>
                                    <p:animEffect transition="in" filter="barn(inVertical)">
                                      <p:cBhvr>
                                        <p:cTn id="42" dur="500"/>
                                        <p:tgtEl>
                                          <p:spTgt spid="4">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4">
                                            <p:txEl>
                                              <p:pRg st="3" end="3"/>
                                            </p:txEl>
                                          </p:spTgt>
                                        </p:tgtEl>
                                        <p:attrNameLst>
                                          <p:attrName>style.visibility</p:attrName>
                                        </p:attrNameLst>
                                      </p:cBhvr>
                                      <p:to>
                                        <p:strVal val="visible"/>
                                      </p:to>
                                    </p:set>
                                    <p:animEffect transition="in" filter="barn(inVertical)">
                                      <p:cBhvr>
                                        <p:cTn id="4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365125"/>
            <a:ext cx="12192000" cy="1325563"/>
          </a:xfrm>
          <a:solidFill>
            <a:srgbClr val="49557C"/>
          </a:solidFill>
        </p:spPr>
        <p:txBody>
          <a:bodyPr/>
          <a:lstStyle/>
          <a:p>
            <a:pPr algn="ctr"/>
            <a:r>
              <a:rPr lang="de-AT" b="1" dirty="0">
                <a:solidFill>
                  <a:schemeClr val="bg1"/>
                </a:solidFill>
              </a:rPr>
              <a:t>Welcher Führungsstil ist gefragt?</a:t>
            </a:r>
            <a:endParaRPr lang="de-AT" dirty="0">
              <a:solidFill>
                <a:schemeClr val="bg1"/>
              </a:solidFill>
            </a:endParaRPr>
          </a:p>
        </p:txBody>
      </p:sp>
      <p:sp>
        <p:nvSpPr>
          <p:cNvPr id="3" name="Inhaltsplatzhalter 2"/>
          <p:cNvSpPr>
            <a:spLocks noGrp="1"/>
          </p:cNvSpPr>
          <p:nvPr>
            <p:ph sz="half" idx="1"/>
          </p:nvPr>
        </p:nvSpPr>
        <p:spPr>
          <a:xfrm>
            <a:off x="0" y="1825625"/>
            <a:ext cx="12192000" cy="4351338"/>
          </a:xfrm>
          <a:solidFill>
            <a:srgbClr val="92D050"/>
          </a:solidFill>
        </p:spPr>
        <p:txBody>
          <a:bodyPr>
            <a:normAutofit/>
          </a:bodyPr>
          <a:lstStyle/>
          <a:p>
            <a:pPr marL="271463" indent="0">
              <a:lnSpc>
                <a:spcPct val="150000"/>
              </a:lnSpc>
              <a:buNone/>
            </a:pPr>
            <a:r>
              <a:rPr lang="de-AT" b="1" dirty="0">
                <a:latin typeface="+mj-lt"/>
              </a:rPr>
              <a:t> </a:t>
            </a:r>
            <a:r>
              <a:rPr lang="de-AT" i="1" dirty="0"/>
              <a:t>Unter diesem Führungsstil findet eine gemeinsame Diskussion darüber statt, wie eine Aufgabe am besten erfüllt werden kann. Dabei bringen alle Beteiligten ihre eigenen Ideen und Meinungen ein, wobei insbesondere verschiedene und gegensätzliche Ansichten willkommen sind</a:t>
            </a:r>
            <a:r>
              <a:rPr lang="de-AT" dirty="0"/>
              <a:t>.</a:t>
            </a:r>
            <a:endParaRPr lang="de-AT" b="1" dirty="0">
              <a:latin typeface="+mj-lt"/>
            </a:endParaRPr>
          </a:p>
        </p:txBody>
      </p:sp>
      <p:sp>
        <p:nvSpPr>
          <p:cNvPr id="6" name="Abgerundetes Rechteck 5"/>
          <p:cNvSpPr/>
          <p:nvPr/>
        </p:nvSpPr>
        <p:spPr>
          <a:xfrm>
            <a:off x="7890933" y="4419600"/>
            <a:ext cx="3217334" cy="1473200"/>
          </a:xfrm>
          <a:prstGeom prst="roundRect">
            <a:avLst/>
          </a:prstGeom>
          <a:solidFill>
            <a:srgbClr val="4955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4000" b="1" i="1" dirty="0"/>
              <a:t>kooperativer Führungsstil</a:t>
            </a:r>
            <a:endParaRPr lang="de-AT" sz="4000" b="1" dirty="0"/>
          </a:p>
        </p:txBody>
      </p:sp>
      <p:sp>
        <p:nvSpPr>
          <p:cNvPr id="4" name="Textfeld 3">
            <a:extLst>
              <a:ext uri="{FF2B5EF4-FFF2-40B4-BE49-F238E27FC236}">
                <a16:creationId xmlns:a16="http://schemas.microsoft.com/office/drawing/2014/main" id="{79581D76-5D04-74F6-9A7A-F4CDC903CA5F}"/>
              </a:ext>
            </a:extLst>
          </p:cNvPr>
          <p:cNvSpPr txBox="1"/>
          <p:nvPr/>
        </p:nvSpPr>
        <p:spPr>
          <a:xfrm>
            <a:off x="0" y="6311900"/>
            <a:ext cx="12191999" cy="461665"/>
          </a:xfrm>
          <a:prstGeom prst="rect">
            <a:avLst/>
          </a:prstGeom>
          <a:noFill/>
        </p:spPr>
        <p:txBody>
          <a:bodyPr wrap="square">
            <a:spAutoFit/>
          </a:bodyPr>
          <a:lstStyle/>
          <a:p>
            <a:pPr algn="just"/>
            <a:r>
              <a:rPr lang="de-AT" sz="1400" dirty="0">
                <a:effectLst/>
                <a:latin typeface="Arial" panose="020B0604020202020204" pitchFamily="34" charset="0"/>
                <a:ea typeface="Times New Roman" panose="02020603050405020304" pitchFamily="18" charset="0"/>
                <a:cs typeface="Arial" panose="020B0604020202020204" pitchFamily="34" charset="0"/>
              </a:rPr>
              <a:t>DI Reinisch-</a:t>
            </a:r>
            <a:r>
              <a:rPr lang="de-AT" sz="1400" dirty="0" err="1">
                <a:effectLst/>
                <a:latin typeface="Arial" panose="020B0604020202020204" pitchFamily="34" charset="0"/>
                <a:ea typeface="Times New Roman" panose="02020603050405020304" pitchFamily="18" charset="0"/>
                <a:cs typeface="Arial" panose="020B0604020202020204" pitchFamily="34" charset="0"/>
              </a:rPr>
              <a:t>Rotheneder</a:t>
            </a:r>
            <a:r>
              <a:rPr lang="de-AT" sz="1400" dirty="0">
                <a:effectLst/>
                <a:latin typeface="Arial" panose="020B0604020202020204" pitchFamily="34" charset="0"/>
                <a:ea typeface="Times New Roman" panose="02020603050405020304" pitchFamily="18" charset="0"/>
                <a:cs typeface="Arial" panose="020B0604020202020204" pitchFamily="34" charset="0"/>
              </a:rPr>
              <a:t>, HBLFA Josephinum		    </a:t>
            </a:r>
            <a:r>
              <a:rPr lang="de-AT" sz="1400" dirty="0">
                <a:effectLst/>
                <a:latin typeface="Arial" panose="020B0604020202020204" pitchFamily="34" charset="0"/>
                <a:ea typeface="Calibri" panose="020F0502020204030204" pitchFamily="34" charset="0"/>
                <a:cs typeface="Arial" panose="020B0604020202020204" pitchFamily="34"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   </a:t>
            </a:r>
            <a:r>
              <a:rPr lang="de-AT" sz="2400" strike="noStrike" dirty="0">
                <a:solidFill>
                  <a:srgbClr val="BD3E8E"/>
                </a:solidFill>
                <a:effectLst/>
                <a:latin typeface="ABeeZee" pitchFamily="2" charset="0"/>
                <a:ea typeface="Times New Roman" panose="02020603050405020304" pitchFamily="18" charset="0"/>
                <a:cs typeface="Times New Roman" panose="02020603050405020304" pitchFamily="18" charset="0"/>
              </a:rPr>
              <a:t>Agrarschulen.at </a:t>
            </a:r>
            <a:r>
              <a:rPr lang="de-AT" sz="2400" dirty="0">
                <a:solidFill>
                  <a:srgbClr val="BD3E8E"/>
                </a:solidFill>
                <a:effectLst/>
                <a:latin typeface="ABeeZee" pitchFamily="2" charset="0"/>
                <a:ea typeface="Times New Roman" panose="02020603050405020304" pitchFamily="18" charset="0"/>
                <a:cs typeface="Times New Roman" panose="02020603050405020304" pitchFamily="18" charset="0"/>
              </a:rPr>
              <a:t> 	</a:t>
            </a:r>
            <a:r>
              <a:rPr lang="de-AT" sz="2400" dirty="0">
                <a:effectLst/>
                <a:latin typeface="ABeeZee" pitchFamily="2" charset="0"/>
                <a:ea typeface="Times New Roman" panose="02020603050405020304" pitchFamily="18" charset="0"/>
                <a:cs typeface="Times New Roman" panose="02020603050405020304" pitchFamily="18"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12.12.2024</a:t>
            </a: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9904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365125"/>
            <a:ext cx="12192000" cy="1325563"/>
          </a:xfrm>
          <a:solidFill>
            <a:srgbClr val="49557C"/>
          </a:solidFill>
        </p:spPr>
        <p:txBody>
          <a:bodyPr/>
          <a:lstStyle/>
          <a:p>
            <a:pPr algn="ctr"/>
            <a:r>
              <a:rPr lang="de-AT" b="1" dirty="0">
                <a:solidFill>
                  <a:schemeClr val="bg1"/>
                </a:solidFill>
              </a:rPr>
              <a:t>Welcher Führungsstil ist gefragt?</a:t>
            </a:r>
            <a:endParaRPr lang="de-AT" dirty="0">
              <a:solidFill>
                <a:schemeClr val="bg1"/>
              </a:solidFill>
            </a:endParaRPr>
          </a:p>
        </p:txBody>
      </p:sp>
      <p:sp>
        <p:nvSpPr>
          <p:cNvPr id="3" name="Inhaltsplatzhalter 2"/>
          <p:cNvSpPr>
            <a:spLocks noGrp="1"/>
          </p:cNvSpPr>
          <p:nvPr>
            <p:ph sz="half" idx="1"/>
          </p:nvPr>
        </p:nvSpPr>
        <p:spPr>
          <a:xfrm>
            <a:off x="0" y="1825625"/>
            <a:ext cx="12192000" cy="4351338"/>
          </a:xfrm>
          <a:solidFill>
            <a:srgbClr val="92D050"/>
          </a:solidFill>
        </p:spPr>
        <p:txBody>
          <a:bodyPr>
            <a:normAutofit/>
          </a:bodyPr>
          <a:lstStyle/>
          <a:p>
            <a:pPr marL="271463" indent="0">
              <a:lnSpc>
                <a:spcPct val="150000"/>
              </a:lnSpc>
              <a:buNone/>
            </a:pPr>
            <a:r>
              <a:rPr lang="de-AT" b="1" dirty="0">
                <a:latin typeface="+mj-lt"/>
              </a:rPr>
              <a:t> </a:t>
            </a:r>
            <a:r>
              <a:rPr lang="de-AT" i="1" dirty="0"/>
              <a:t>Wenn der Chef die Fähigkeit hat, seine Mitarbeiter zu begeistern und zu motivieren, dann wendet er diesen Führungsstil an. Hier ist der Chef das Vorbild, der leicht von seinen Ideen und Visionen überzeugen kann. Er ist selbstsicher und kommunikativ. Außerdem überträgt er den Mitarbeitern mehr Verantwortung.</a:t>
            </a:r>
            <a:endParaRPr lang="de-AT" b="1" dirty="0">
              <a:latin typeface="+mj-lt"/>
            </a:endParaRPr>
          </a:p>
        </p:txBody>
      </p:sp>
      <p:sp>
        <p:nvSpPr>
          <p:cNvPr id="6" name="Abgerundetes Rechteck 5"/>
          <p:cNvSpPr/>
          <p:nvPr/>
        </p:nvSpPr>
        <p:spPr>
          <a:xfrm>
            <a:off x="7924799" y="4555067"/>
            <a:ext cx="4064000" cy="1473200"/>
          </a:xfrm>
          <a:prstGeom prst="roundRect">
            <a:avLst/>
          </a:prstGeom>
          <a:solidFill>
            <a:srgbClr val="4955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4000" b="1" i="1" dirty="0"/>
              <a:t>charismatischer Führungsstil</a:t>
            </a:r>
            <a:endParaRPr lang="de-AT" sz="4000" b="1" dirty="0"/>
          </a:p>
        </p:txBody>
      </p:sp>
      <p:sp>
        <p:nvSpPr>
          <p:cNvPr id="4" name="Textfeld 3">
            <a:extLst>
              <a:ext uri="{FF2B5EF4-FFF2-40B4-BE49-F238E27FC236}">
                <a16:creationId xmlns:a16="http://schemas.microsoft.com/office/drawing/2014/main" id="{74AF064B-3764-DB1D-E40C-26D904698D5E}"/>
              </a:ext>
            </a:extLst>
          </p:cNvPr>
          <p:cNvSpPr txBox="1"/>
          <p:nvPr/>
        </p:nvSpPr>
        <p:spPr>
          <a:xfrm>
            <a:off x="0" y="6311900"/>
            <a:ext cx="12191999" cy="461665"/>
          </a:xfrm>
          <a:prstGeom prst="rect">
            <a:avLst/>
          </a:prstGeom>
          <a:noFill/>
        </p:spPr>
        <p:txBody>
          <a:bodyPr wrap="square">
            <a:spAutoFit/>
          </a:bodyPr>
          <a:lstStyle/>
          <a:p>
            <a:pPr algn="just"/>
            <a:r>
              <a:rPr lang="de-AT" sz="1400" dirty="0">
                <a:effectLst/>
                <a:latin typeface="Arial" panose="020B0604020202020204" pitchFamily="34" charset="0"/>
                <a:ea typeface="Times New Roman" panose="02020603050405020304" pitchFamily="18" charset="0"/>
                <a:cs typeface="Arial" panose="020B0604020202020204" pitchFamily="34" charset="0"/>
              </a:rPr>
              <a:t>DI Reinisch-</a:t>
            </a:r>
            <a:r>
              <a:rPr lang="de-AT" sz="1400" dirty="0" err="1">
                <a:effectLst/>
                <a:latin typeface="Arial" panose="020B0604020202020204" pitchFamily="34" charset="0"/>
                <a:ea typeface="Times New Roman" panose="02020603050405020304" pitchFamily="18" charset="0"/>
                <a:cs typeface="Arial" panose="020B0604020202020204" pitchFamily="34" charset="0"/>
              </a:rPr>
              <a:t>Rotheneder</a:t>
            </a:r>
            <a:r>
              <a:rPr lang="de-AT" sz="1400" dirty="0">
                <a:effectLst/>
                <a:latin typeface="Arial" panose="020B0604020202020204" pitchFamily="34" charset="0"/>
                <a:ea typeface="Times New Roman" panose="02020603050405020304" pitchFamily="18" charset="0"/>
                <a:cs typeface="Arial" panose="020B0604020202020204" pitchFamily="34" charset="0"/>
              </a:rPr>
              <a:t>, HBLFA Josephinum		    </a:t>
            </a:r>
            <a:r>
              <a:rPr lang="de-AT" sz="1400" dirty="0">
                <a:effectLst/>
                <a:latin typeface="Arial" panose="020B0604020202020204" pitchFamily="34" charset="0"/>
                <a:ea typeface="Calibri" panose="020F0502020204030204" pitchFamily="34" charset="0"/>
                <a:cs typeface="Arial" panose="020B0604020202020204" pitchFamily="34"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   </a:t>
            </a:r>
            <a:r>
              <a:rPr lang="de-AT" sz="2400" strike="noStrike" dirty="0">
                <a:solidFill>
                  <a:srgbClr val="BD3E8E"/>
                </a:solidFill>
                <a:effectLst/>
                <a:latin typeface="ABeeZee" pitchFamily="2" charset="0"/>
                <a:ea typeface="Times New Roman" panose="02020603050405020304" pitchFamily="18" charset="0"/>
                <a:cs typeface="Times New Roman" panose="02020603050405020304" pitchFamily="18" charset="0"/>
              </a:rPr>
              <a:t>Agrarschulen.at </a:t>
            </a:r>
            <a:r>
              <a:rPr lang="de-AT" sz="2400" dirty="0">
                <a:solidFill>
                  <a:srgbClr val="BD3E8E"/>
                </a:solidFill>
                <a:effectLst/>
                <a:latin typeface="ABeeZee" pitchFamily="2" charset="0"/>
                <a:ea typeface="Times New Roman" panose="02020603050405020304" pitchFamily="18" charset="0"/>
                <a:cs typeface="Times New Roman" panose="02020603050405020304" pitchFamily="18" charset="0"/>
              </a:rPr>
              <a:t> 	</a:t>
            </a:r>
            <a:r>
              <a:rPr lang="de-AT" sz="2400" dirty="0">
                <a:effectLst/>
                <a:latin typeface="ABeeZee" pitchFamily="2" charset="0"/>
                <a:ea typeface="Times New Roman" panose="02020603050405020304" pitchFamily="18" charset="0"/>
                <a:cs typeface="Times New Roman" panose="02020603050405020304" pitchFamily="18" charset="0"/>
              </a:rPr>
              <a:t>			</a:t>
            </a:r>
            <a:r>
              <a:rPr lang="de-AT" sz="1400" dirty="0">
                <a:effectLst/>
                <a:latin typeface="Arial" panose="020B0604020202020204" pitchFamily="34" charset="0"/>
                <a:ea typeface="Times New Roman" panose="02020603050405020304" pitchFamily="18" charset="0"/>
                <a:cs typeface="Arial" panose="020B0604020202020204" pitchFamily="34" charset="0"/>
              </a:rPr>
              <a:t>12.12.2024</a:t>
            </a: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456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6"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774</Words>
  <Application>Microsoft Office PowerPoint</Application>
  <PresentationFormat>Breitbild</PresentationFormat>
  <Paragraphs>97</Paragraphs>
  <Slides>14</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14</vt:i4>
      </vt:variant>
    </vt:vector>
  </HeadingPairs>
  <TitlesOfParts>
    <vt:vector size="20" baseType="lpstr">
      <vt:lpstr>ABeeZee</vt:lpstr>
      <vt:lpstr>Arial</vt:lpstr>
      <vt:lpstr>Calibri</vt:lpstr>
      <vt:lpstr>Calibri Light</vt:lpstr>
      <vt:lpstr>Wingdings</vt:lpstr>
      <vt:lpstr>Office</vt:lpstr>
      <vt:lpstr>PowerPoint-Präsentation</vt:lpstr>
      <vt:lpstr>autokratischer / autoritärer Führungsstil</vt:lpstr>
      <vt:lpstr>patriarchalischer Führungsstil</vt:lpstr>
      <vt:lpstr>bürokratischer Führungsstil</vt:lpstr>
      <vt:lpstr>charismatischer Führungsstil</vt:lpstr>
      <vt:lpstr>kooperativer/ demokratischer Führungsstil</vt:lpstr>
      <vt:lpstr>Laissez-faire Führungsstil</vt:lpstr>
      <vt:lpstr>Welcher Führungsstil ist gefragt?</vt:lpstr>
      <vt:lpstr>Welcher Führungsstil ist gefragt?</vt:lpstr>
      <vt:lpstr>Welcher Führungsstil ist gefragt?</vt:lpstr>
      <vt:lpstr>Welcher Führungsstil ist gefragt?</vt:lpstr>
      <vt:lpstr>Welcher Führungsstil ist gefragt?</vt:lpstr>
      <vt:lpstr>Welcher Führungsstil ist gefragt?</vt:lpstr>
      <vt:lpstr>PowerPoint-Präsentation</vt:lpstr>
    </vt:vector>
  </TitlesOfParts>
  <Company>HBLFA Francisco Josephinum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Reinisch-Rotheneder Thusnelda</dc:creator>
  <cp:lastModifiedBy>Reinisch-Rotheneder Thusnelda</cp:lastModifiedBy>
  <cp:revision>13</cp:revision>
  <dcterms:created xsi:type="dcterms:W3CDTF">2024-12-06T13:20:14Z</dcterms:created>
  <dcterms:modified xsi:type="dcterms:W3CDTF">2024-12-23T10:43:32Z</dcterms:modified>
</cp:coreProperties>
</file>