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6" r:id="rId9"/>
    <p:sldId id="262" r:id="rId10"/>
    <p:sldId id="268" r:id="rId11"/>
    <p:sldId id="271" r:id="rId12"/>
    <p:sldId id="273" r:id="rId13"/>
    <p:sldId id="272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A5D"/>
    <a:srgbClr val="D2CED2"/>
    <a:srgbClr val="DF6E24"/>
    <a:srgbClr val="DD2F24"/>
    <a:srgbClr val="E4C637"/>
    <a:srgbClr val="DB6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996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962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60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8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522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3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034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05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247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806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611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4F6C-5F08-41D8-A091-BCF2A7A8414C}" type="datetimeFigureOut">
              <a:rPr lang="de-AT" smtClean="0"/>
              <a:t>16.03.2021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74BA4-AAA3-447C-A283-ECA857312E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17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adership_style#Democratic" TargetMode="External"/><Relationship Id="rId2" Type="http://schemas.openxmlformats.org/officeDocument/2006/relationships/hyperlink" Target="https://study.com/academy/lesson/leadership-styles-and-types-authoritarian-laissez-faire-democratic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6.jpeg"/><Relationship Id="rId7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28467" y="6409267"/>
            <a:ext cx="4563533" cy="897466"/>
          </a:xfrm>
        </p:spPr>
        <p:txBody>
          <a:bodyPr>
            <a:noAutofit/>
          </a:bodyPr>
          <a:lstStyle/>
          <a:p>
            <a:r>
              <a:rPr lang="de-AT" sz="700" dirty="0">
                <a:solidFill>
                  <a:schemeClr val="bg1">
                    <a:lumMod val="85000"/>
                  </a:schemeClr>
                </a:solidFill>
                <a:hlinkClick r:id="rId2"/>
              </a:rPr>
              <a:t>https://study.com/academy/lesson/leadership-styles-and-types-authoritarian-laissez-faire-democratic.html</a:t>
            </a:r>
            <a:endParaRPr lang="de-AT" sz="7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AT" sz="700" dirty="0">
                <a:solidFill>
                  <a:schemeClr val="bg1">
                    <a:lumMod val="85000"/>
                  </a:schemeClr>
                </a:solidFill>
                <a:hlinkClick r:id="rId3"/>
              </a:rPr>
              <a:t>https://en.wikipedia.org/wiki/Leadership_style#Democratic</a:t>
            </a:r>
            <a:endParaRPr lang="de-AT" sz="7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Grafik 4" descr="Ein Bild, das drinnen, sitzend, Tisch, klein enthält.&#10;&#10;Automatisch generierte Beschreibung">
            <a:extLst>
              <a:ext uri="{FF2B5EF4-FFF2-40B4-BE49-F238E27FC236}">
                <a16:creationId xmlns:a16="http://schemas.microsoft.com/office/drawing/2014/main" id="{0A10B48A-51CB-4188-B102-DFB0F18739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3" y="465666"/>
            <a:ext cx="6254111" cy="62541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6226" y="746532"/>
            <a:ext cx="5257800" cy="2328333"/>
          </a:xfrm>
        </p:spPr>
        <p:txBody>
          <a:bodyPr>
            <a:normAutofit/>
          </a:bodyPr>
          <a:lstStyle/>
          <a:p>
            <a:r>
              <a:rPr lang="en-AU" sz="6600"/>
              <a:t>leadership</a:t>
            </a:r>
          </a:p>
        </p:txBody>
      </p:sp>
      <p:pic>
        <p:nvPicPr>
          <p:cNvPr id="6" name="Grafik 5" descr="Ein Bild, das sitzend, Frau, Stuhl, darstellend enthält.&#10;&#10;Automatisch generierte Beschreibung">
            <a:extLst>
              <a:ext uri="{FF2B5EF4-FFF2-40B4-BE49-F238E27FC236}">
                <a16:creationId xmlns:a16="http://schemas.microsoft.com/office/drawing/2014/main" id="{2F473AAD-C6B1-42CA-BF88-C269DA7EB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3" y="900052"/>
            <a:ext cx="5405055" cy="54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91149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AU" sz="6600">
                <a:latin typeface="Century Gothic" panose="020B0502020202020204" pitchFamily="34" charset="0"/>
              </a:rPr>
              <a:t>laissez-faire</a:t>
            </a:r>
          </a:p>
        </p:txBody>
      </p:sp>
      <p:pic>
        <p:nvPicPr>
          <p:cNvPr id="5" name="Grafik 4" descr="Ein Bild, das Person, haltend, stehend, Frau enthält.&#10;&#10;Automatisch generierte Beschreibung">
            <a:extLst>
              <a:ext uri="{FF2B5EF4-FFF2-40B4-BE49-F238E27FC236}">
                <a16:creationId xmlns:a16="http://schemas.microsoft.com/office/drawing/2014/main" id="{28E6596A-12A5-4DC9-B286-F3F072293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2" y="0"/>
            <a:ext cx="2867248" cy="1911498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34162" y="2697495"/>
            <a:ext cx="1175783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all the rights &amp; power to make decisions is fully given to the followers – only offering guidance &amp; support</a:t>
            </a: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+ for already effective groups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+ experts </a:t>
            </a: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 more knowledge than group leader</a:t>
            </a: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- leads to lower member satisfaction if no feedback is provided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5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BB90D2-7368-4534-A174-85C75F02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944839-1ABD-4133-8267-002F351B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8" y="2330505"/>
            <a:ext cx="5001189" cy="452686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discovering problems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asking questions about the problem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clarifying success criteria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encouraging ideas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keeping positive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empathizing with others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expressing concerns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talking about solutions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Stuhl, Tisch, Boden enthält.&#10;&#10;Automatisch generierte Beschreibung">
            <a:extLst>
              <a:ext uri="{FF2B5EF4-FFF2-40B4-BE49-F238E27FC236}">
                <a16:creationId xmlns:a16="http://schemas.microsoft.com/office/drawing/2014/main" id="{120B4621-9BD4-4FCE-9BD8-BAA7076B3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BB90D2-7368-4534-A174-85C75F02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944839-1ABD-4133-8267-002F351B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05" y="2150783"/>
            <a:ext cx="5095090" cy="5040713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motivating the team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showing recognition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dealing with conflicts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Getting everyone involved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asking for input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conforming agreements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setting up effective processes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agreeing on a code of conduct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building trust &amp; relationships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82CE21-1E33-4B60-9868-4F9530EB06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 r="4" b="125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2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BB90D2-7368-4534-A174-85C75F02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teamwork - feedback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944839-1ABD-4133-8267-002F351B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2" y="2497890"/>
            <a:ext cx="4559425" cy="397958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explaining your role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being supportive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agreeing &amp; disagreeing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showing appreciation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asking for feedback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giving advice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talking about performance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67F5C1-67A6-4824-A9AC-BB41291D7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r="4" b="5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44F7F6C-2B9F-43CB-9198-787CB741CEDE}"/>
              </a:ext>
            </a:extLst>
          </p:cNvPr>
          <p:cNvSpPr txBox="1"/>
          <p:nvPr/>
        </p:nvSpPr>
        <p:spPr>
          <a:xfrm>
            <a:off x="7444575" y="2064977"/>
            <a:ext cx="149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04069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30093-058C-4AF7-88EA-72874C8C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815" y="-234176"/>
            <a:ext cx="12901961" cy="1638639"/>
          </a:xfrm>
          <a:solidFill>
            <a:srgbClr val="DF6E24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de-AT" sz="6600" b="1" dirty="0">
                <a:solidFill>
                  <a:srgbClr val="DD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A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Kung Fu </a:t>
            </a:r>
            <a:r>
              <a:rPr lang="de-AT" sz="6600" b="1" dirty="0">
                <a:solidFill>
                  <a:srgbClr val="DD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Panda</a:t>
            </a:r>
          </a:p>
        </p:txBody>
      </p:sp>
      <p:pic>
        <p:nvPicPr>
          <p:cNvPr id="1032" name="Picture 8" descr="Bildergebnis für Kung Fu Panda">
            <a:extLst>
              <a:ext uri="{FF2B5EF4-FFF2-40B4-BE49-F238E27FC236}">
                <a16:creationId xmlns:a16="http://schemas.microsoft.com/office/drawing/2014/main" id="{03318197-5782-402F-B2AE-6B9CD6CF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8" y="3371592"/>
            <a:ext cx="1558488" cy="16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ür Kung Fu Panda oogway">
            <a:extLst>
              <a:ext uri="{FF2B5EF4-FFF2-40B4-BE49-F238E27FC236}">
                <a16:creationId xmlns:a16="http://schemas.microsoft.com/office/drawing/2014/main" id="{CAA57DA1-0102-4CE4-807A-0E25333E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5" y="3261525"/>
            <a:ext cx="2312303" cy="16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ür Kung Fu Panda the fourious five">
            <a:extLst>
              <a:ext uri="{FF2B5EF4-FFF2-40B4-BE49-F238E27FC236}">
                <a16:creationId xmlns:a16="http://schemas.microsoft.com/office/drawing/2014/main" id="{CAB80281-477C-42DB-A263-5332F796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7" y="3261525"/>
            <a:ext cx="1800226" cy="15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ldergebnis für Kung Fu Panda po">
            <a:extLst>
              <a:ext uri="{FF2B5EF4-FFF2-40B4-BE49-F238E27FC236}">
                <a16:creationId xmlns:a16="http://schemas.microsoft.com/office/drawing/2014/main" id="{9ED9FBA1-278E-4552-807A-F0162C78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65" y="3261525"/>
            <a:ext cx="1460302" cy="14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gebnis für Kung Fu Panda 1">
            <a:extLst>
              <a:ext uri="{FF2B5EF4-FFF2-40B4-BE49-F238E27FC236}">
                <a16:creationId xmlns:a16="http://schemas.microsoft.com/office/drawing/2014/main" id="{4EB35C09-ABE5-48B6-8901-CDF6A699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562" y="-183827"/>
            <a:ext cx="1228438" cy="15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90645D-DC7C-4C9A-BB52-B573B41C62AC}"/>
              </a:ext>
            </a:extLst>
          </p:cNvPr>
          <p:cNvSpPr txBox="1"/>
          <p:nvPr/>
        </p:nvSpPr>
        <p:spPr>
          <a:xfrm>
            <a:off x="312234" y="5241074"/>
            <a:ext cx="2218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202122"/>
                </a:solidFill>
                <a:latin typeface="Century Gothic" panose="020B0502020202020204" pitchFamily="34" charset="0"/>
              </a:rPr>
              <a:t>Tigress, Monkey,</a:t>
            </a:r>
          </a:p>
          <a:p>
            <a:r>
              <a:rPr lang="en-US" sz="2000" b="1" i="0" dirty="0">
                <a:solidFill>
                  <a:srgbClr val="202122"/>
                </a:solidFill>
                <a:latin typeface="Century Gothic" panose="020B0502020202020204" pitchFamily="34" charset="0"/>
              </a:rPr>
              <a:t>Mantis, </a:t>
            </a:r>
          </a:p>
          <a:p>
            <a:r>
              <a:rPr lang="en-US" sz="2000" b="1" i="0" dirty="0">
                <a:solidFill>
                  <a:srgbClr val="202122"/>
                </a:solidFill>
                <a:latin typeface="Century Gothic" panose="020B0502020202020204" pitchFamily="34" charset="0"/>
              </a:rPr>
              <a:t>Viper &amp; Crane</a:t>
            </a:r>
            <a:endParaRPr lang="de-AT" sz="20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1B68E56-4ACE-4D95-8E2F-D6B680D5DDE0}"/>
              </a:ext>
            </a:extLst>
          </p:cNvPr>
          <p:cNvSpPr txBox="1"/>
          <p:nvPr/>
        </p:nvSpPr>
        <p:spPr>
          <a:xfrm>
            <a:off x="2952965" y="524107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202122"/>
                </a:solidFill>
                <a:latin typeface="Century Gothic" panose="020B0502020202020204" pitchFamily="34" charset="0"/>
              </a:rPr>
              <a:t>Po Panda</a:t>
            </a:r>
            <a:endParaRPr lang="de-AT" sz="20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7E81AC8-DD4A-4559-BFD3-7BB8C3BEE07E}"/>
              </a:ext>
            </a:extLst>
          </p:cNvPr>
          <p:cNvSpPr txBox="1"/>
          <p:nvPr/>
        </p:nvSpPr>
        <p:spPr>
          <a:xfrm>
            <a:off x="7235033" y="5241074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202122"/>
                </a:solidFill>
                <a:latin typeface="Century Gothic" panose="020B0502020202020204" pitchFamily="34" charset="0"/>
              </a:rPr>
              <a:t>Grand Master</a:t>
            </a:r>
          </a:p>
          <a:p>
            <a:r>
              <a:rPr lang="en-US" sz="2000" b="1" dirty="0" err="1">
                <a:solidFill>
                  <a:srgbClr val="202122"/>
                </a:solidFill>
                <a:latin typeface="Century Gothic" panose="020B0502020202020204" pitchFamily="34" charset="0"/>
              </a:rPr>
              <a:t>Oogway</a:t>
            </a:r>
            <a:endParaRPr lang="de-AT" sz="2000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18ADC8-6AD3-43E8-8280-789485276D65}"/>
              </a:ext>
            </a:extLst>
          </p:cNvPr>
          <p:cNvSpPr txBox="1"/>
          <p:nvPr/>
        </p:nvSpPr>
        <p:spPr>
          <a:xfrm>
            <a:off x="5002469" y="5351141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202122"/>
                </a:solidFill>
                <a:latin typeface="Century Gothic" panose="020B0502020202020204" pitchFamily="34" charset="0"/>
              </a:rPr>
              <a:t>Master </a:t>
            </a:r>
            <a:r>
              <a:rPr lang="en-US" sz="2000" b="1" i="0" dirty="0" err="1">
                <a:solidFill>
                  <a:srgbClr val="202122"/>
                </a:solidFill>
                <a:latin typeface="Century Gothic" panose="020B0502020202020204" pitchFamily="34" charset="0"/>
              </a:rPr>
              <a:t>Shifu</a:t>
            </a:r>
            <a:endParaRPr lang="de-AT" sz="2000" b="1" dirty="0"/>
          </a:p>
        </p:txBody>
      </p:sp>
      <p:pic>
        <p:nvPicPr>
          <p:cNvPr id="14" name="Picture 10" descr="Bildergebnis für Kung Fu Panda Mr Ping">
            <a:extLst>
              <a:ext uri="{FF2B5EF4-FFF2-40B4-BE49-F238E27FC236}">
                <a16:creationId xmlns:a16="http://schemas.microsoft.com/office/drawing/2014/main" id="{F9BAD1EB-CB2D-44F1-8A28-6E42796A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8" y="3293140"/>
            <a:ext cx="1053494" cy="16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F195218-698E-489A-9668-74814129C9DA}"/>
              </a:ext>
            </a:extLst>
          </p:cNvPr>
          <p:cNvSpPr txBox="1"/>
          <p:nvPr/>
        </p:nvSpPr>
        <p:spPr>
          <a:xfrm>
            <a:off x="9654361" y="5272689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err="1">
                <a:solidFill>
                  <a:srgbClr val="202122"/>
                </a:solidFill>
                <a:latin typeface="Century Gothic" panose="020B0502020202020204" pitchFamily="34" charset="0"/>
              </a:rPr>
              <a:t>Mr</a:t>
            </a:r>
            <a:r>
              <a:rPr lang="en-US" sz="2000" b="1" i="0" dirty="0">
                <a:solidFill>
                  <a:srgbClr val="202122"/>
                </a:solidFill>
                <a:latin typeface="Century Gothic" panose="020B0502020202020204" pitchFamily="34" charset="0"/>
              </a:rPr>
              <a:t> Ping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35758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5" grpId="0"/>
      <p:bldP spid="2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047" y="1825625"/>
            <a:ext cx="3934046" cy="1055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4000" dirty="0">
                <a:latin typeface="Century Gothic" panose="020B0502020202020204" pitchFamily="34" charset="0"/>
              </a:rPr>
              <a:t>authoritarian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278184" y="1825625"/>
            <a:ext cx="5328684" cy="222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000" dirty="0">
                <a:latin typeface="Century Gothic" panose="020B0502020202020204" pitchFamily="34" charset="0"/>
              </a:rPr>
              <a:t>democratic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4000" dirty="0">
              <a:latin typeface="Century Gothic" panose="020B050202020202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557437" y="1825626"/>
            <a:ext cx="5328684" cy="74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000" dirty="0">
                <a:latin typeface="Century Gothic" panose="020B0502020202020204" pitchFamily="34" charset="0"/>
              </a:rPr>
              <a:t>laissez-faire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4000" dirty="0">
              <a:latin typeface="Century Gothic" panose="020B0502020202020204" pitchFamily="34" charset="0"/>
            </a:endParaRPr>
          </a:p>
        </p:txBody>
      </p:sp>
      <p:pic>
        <p:nvPicPr>
          <p:cNvPr id="7" name="Grafik 6" descr="Ein Bild, das sitzend, haltend, Bär, Tisch enthält.&#10;&#10;Automatisch generierte Beschreibung">
            <a:extLst>
              <a:ext uri="{FF2B5EF4-FFF2-40B4-BE49-F238E27FC236}">
                <a16:creationId xmlns:a16="http://schemas.microsoft.com/office/drawing/2014/main" id="{0157E79D-9A91-4B03-A120-A3F5B8A54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381006"/>
            <a:ext cx="1665027" cy="1110018"/>
          </a:xfrm>
          <a:prstGeom prst="rect">
            <a:avLst/>
          </a:prstGeom>
        </p:spPr>
      </p:pic>
      <p:pic>
        <p:nvPicPr>
          <p:cNvPr id="8" name="Grafik 7" descr="Ein Bild, das Möbel, Tisch, aus Holz, Stuhl enthält.&#10;&#10;Automatisch generierte Beschreibung">
            <a:extLst>
              <a:ext uri="{FF2B5EF4-FFF2-40B4-BE49-F238E27FC236}">
                <a16:creationId xmlns:a16="http://schemas.microsoft.com/office/drawing/2014/main" id="{130714C6-5D7E-4484-A866-F3BD4C937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/>
          <a:stretch/>
        </p:blipFill>
        <p:spPr>
          <a:xfrm>
            <a:off x="10141147" y="2353523"/>
            <a:ext cx="1644830" cy="14176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A445CF-3907-4239-88FA-4751A6FB6F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2"/>
          <a:stretch/>
        </p:blipFill>
        <p:spPr>
          <a:xfrm>
            <a:off x="7253660" y="2265209"/>
            <a:ext cx="1031567" cy="138395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9CEAB53-62D7-4342-8D1C-AAB948B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815" y="-234176"/>
            <a:ext cx="12901961" cy="1638639"/>
          </a:xfrm>
          <a:solidFill>
            <a:srgbClr val="DF6E24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de-AT" sz="6600" b="1" dirty="0">
                <a:solidFill>
                  <a:srgbClr val="DD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de-A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Kung Fu </a:t>
            </a:r>
            <a:r>
              <a:rPr lang="de-AT" sz="6600" b="1" dirty="0">
                <a:solidFill>
                  <a:srgbClr val="DD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Panda</a:t>
            </a:r>
          </a:p>
        </p:txBody>
      </p:sp>
      <p:pic>
        <p:nvPicPr>
          <p:cNvPr id="14" name="Picture 16" descr="Bildergebnis für Kung Fu Panda 1">
            <a:extLst>
              <a:ext uri="{FF2B5EF4-FFF2-40B4-BE49-F238E27FC236}">
                <a16:creationId xmlns:a16="http://schemas.microsoft.com/office/drawing/2014/main" id="{F25779B3-2661-4A97-A1BA-51F8C41D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562" y="-183827"/>
            <a:ext cx="1228438" cy="15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ildergebnis für Kung Fu Panda">
            <a:extLst>
              <a:ext uri="{FF2B5EF4-FFF2-40B4-BE49-F238E27FC236}">
                <a16:creationId xmlns:a16="http://schemas.microsoft.com/office/drawing/2014/main" id="{57735E2C-A009-4AF7-B7FD-474A852D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7" y="4574772"/>
            <a:ext cx="1558488" cy="16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ildergebnis für Kung Fu Panda Mr Ping">
            <a:extLst>
              <a:ext uri="{FF2B5EF4-FFF2-40B4-BE49-F238E27FC236}">
                <a16:creationId xmlns:a16="http://schemas.microsoft.com/office/drawing/2014/main" id="{14C47A7A-FAD1-4A89-9693-8BA084EB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96" y="4622193"/>
            <a:ext cx="1053494" cy="16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Bildergebnis für Kung Fu Panda oogway">
            <a:extLst>
              <a:ext uri="{FF2B5EF4-FFF2-40B4-BE49-F238E27FC236}">
                <a16:creationId xmlns:a16="http://schemas.microsoft.com/office/drawing/2014/main" id="{57B1FA5F-446B-4B4B-A58C-19D69FB8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4" y="4622193"/>
            <a:ext cx="2312303" cy="16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AU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leadership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48050" cy="4351338"/>
          </a:xfrm>
        </p:spPr>
        <p:txBody>
          <a:bodyPr/>
          <a:lstStyle/>
          <a:p>
            <a:pPr marL="0" indent="0">
              <a:buNone/>
            </a:pP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providing directions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A445CF-3907-4239-88FA-4751A6FB6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90" y="3189549"/>
            <a:ext cx="3303069" cy="3303069"/>
          </a:xfrm>
          <a:prstGeom prst="rect">
            <a:avLst/>
          </a:prstGeom>
        </p:spPr>
      </p:pic>
      <p:pic>
        <p:nvPicPr>
          <p:cNvPr id="5" name="Grafik 4" descr="Ein Bild, das sitzend, haltend, Bär, Tisch enthält.&#10;&#10;Automatisch generierte Beschreibung">
            <a:extLst>
              <a:ext uri="{FF2B5EF4-FFF2-40B4-BE49-F238E27FC236}">
                <a16:creationId xmlns:a16="http://schemas.microsoft.com/office/drawing/2014/main" id="{0157E79D-9A91-4B03-A120-A3F5B8A54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1" y="3480925"/>
            <a:ext cx="4363742" cy="29091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303" y="3078959"/>
            <a:ext cx="3524251" cy="3524251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653254" y="1825625"/>
            <a:ext cx="41801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implementing plans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8833438" y="1825625"/>
            <a:ext cx="3448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motivating people</a:t>
            </a:r>
          </a:p>
        </p:txBody>
      </p:sp>
    </p:spTree>
    <p:extLst>
      <p:ext uri="{BB962C8B-B14F-4D97-AF65-F5344CB8AC3E}">
        <p14:creationId xmlns:p14="http://schemas.microsoft.com/office/powerpoint/2010/main" val="2389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AU" sz="5400">
                <a:solidFill>
                  <a:schemeClr val="bg1"/>
                </a:solidFill>
                <a:latin typeface="Century Gothic" panose="020B0502020202020204" pitchFamily="34" charset="0"/>
              </a:rPr>
              <a:t>social  groups: </a:t>
            </a:r>
            <a:r>
              <a:rPr lang="en-AU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benefits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90713"/>
            <a:ext cx="13182600" cy="1843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400" dirty="0">
                <a:latin typeface="Century Gothic" panose="020B0502020202020204" pitchFamily="34" charset="0"/>
              </a:rPr>
              <a:t>instrumental </a:t>
            </a:r>
          </a:p>
          <a:p>
            <a:pPr marL="0" indent="0">
              <a:buNone/>
            </a:pPr>
            <a:r>
              <a:rPr lang="en-GB" sz="4400" dirty="0">
                <a:latin typeface="Century Gothic" panose="020B0502020202020204" pitchFamily="34" charset="0"/>
              </a:rPr>
              <a:t>&amp; task reasons</a:t>
            </a:r>
            <a:br>
              <a:rPr lang="en-GB" sz="4400" dirty="0">
                <a:latin typeface="Century Gothic" panose="020B0502020202020204" pitchFamily="34" charset="0"/>
              </a:rPr>
            </a:br>
            <a:endParaRPr lang="en-GB" sz="4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4400" dirty="0">
              <a:latin typeface="Century Gothic" panose="020B0502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681536"/>
            <a:ext cx="7639050" cy="5176464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0" y="3733801"/>
            <a:ext cx="13182600" cy="1481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4400" dirty="0">
                <a:latin typeface="Century Gothic" panose="020B0502020202020204" pitchFamily="34" charset="0"/>
                <a:sym typeface="Wingdings" panose="05000000000000000000" pitchFamily="2" charset="2"/>
              </a:rPr>
              <a:t> accomplice </a:t>
            </a:r>
            <a:endParaRPr lang="en-GB" sz="4400" dirty="0">
              <a:latin typeface="Century Gothic" panose="020B0502020202020204" pitchFamily="34" charset="0"/>
            </a:endParaRPr>
          </a:p>
          <a:p>
            <a:endParaRPr lang="en-GB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AU" sz="6000">
                <a:solidFill>
                  <a:schemeClr val="bg1"/>
                </a:solidFill>
                <a:latin typeface="Century Gothic" panose="020B0502020202020204" pitchFamily="34" charset="0"/>
              </a:rPr>
              <a:t>social  groups: </a:t>
            </a:r>
            <a:r>
              <a:rPr lang="en-AU" sz="6600">
                <a:solidFill>
                  <a:schemeClr val="bg1"/>
                </a:solidFill>
                <a:latin typeface="Century Gothic" panose="020B0502020202020204" pitchFamily="34" charset="0"/>
              </a:rPr>
              <a:t>benefits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33" y="1690689"/>
            <a:ext cx="7750967" cy="5167311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228600" y="2024062"/>
            <a:ext cx="4705350" cy="190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latin typeface="Century Gothic" panose="020B0502020202020204" pitchFamily="34" charset="0"/>
              </a:rPr>
              <a:t>expressive </a:t>
            </a:r>
            <a:br>
              <a:rPr lang="en-GB" sz="4000" dirty="0">
                <a:latin typeface="Century Gothic" panose="020B0502020202020204" pitchFamily="34" charset="0"/>
              </a:rPr>
            </a:br>
            <a:r>
              <a:rPr lang="en-GB" sz="4000" dirty="0">
                <a:latin typeface="Century Gothic" panose="020B0502020202020204" pitchFamily="34" charset="0"/>
              </a:rPr>
              <a:t>&amp; emotional reasons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Century Gothic" panose="020B0502020202020204" pitchFamily="34" charset="0"/>
            </a:endParaRPr>
          </a:p>
          <a:p>
            <a:endParaRPr lang="en-GB" sz="4000" dirty="0">
              <a:latin typeface="Century Gothic" panose="020B0502020202020204" pitchFamily="34" charset="0"/>
            </a:endParaRPr>
          </a:p>
          <a:p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0" y="4667250"/>
            <a:ext cx="4705350" cy="189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latin typeface="Century Gothic" panose="020B0502020202020204" pitchFamily="34" charset="0"/>
                <a:sym typeface="Wingdings" panose="05000000000000000000" pitchFamily="2" charset="2"/>
              </a:rPr>
              <a:t> provide companionship</a:t>
            </a:r>
            <a:br>
              <a:rPr lang="en-GB" sz="400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4000" dirty="0">
                <a:latin typeface="Century Gothic" panose="020B0502020202020204" pitchFamily="34" charset="0"/>
                <a:sym typeface="Wingdings" panose="05000000000000000000" pitchFamily="2" charset="2"/>
              </a:rPr>
              <a:t>&amp; love &amp; security</a:t>
            </a:r>
          </a:p>
          <a:p>
            <a:endParaRPr lang="en-GB" sz="4000" dirty="0">
              <a:latin typeface="Century Gothic" panose="020B0502020202020204" pitchFamily="34" charset="0"/>
            </a:endParaRPr>
          </a:p>
          <a:p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instrumental leadership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achieving goals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+ productivity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- </a:t>
            </a:r>
            <a:r>
              <a:rPr lang="en-AU" sz="4400" dirty="0">
                <a:latin typeface="Century Gothic" panose="020B0502020202020204" pitchFamily="34" charset="0"/>
              </a:rPr>
              <a:t>alienate members</a:t>
            </a:r>
          </a:p>
          <a:p>
            <a:pPr>
              <a:lnSpc>
                <a:spcPct val="150000"/>
              </a:lnSpc>
            </a:pPr>
            <a:endParaRPr lang="en-GB" sz="4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44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947464-BB43-4EA9-87DA-A76927BBE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34" y="3790950"/>
            <a:ext cx="5128779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5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expressive leadership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450" y="21113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maintaining group cohesion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+ relationships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latin typeface="Century Gothic" panose="020B0502020202020204" pitchFamily="34" charset="0"/>
              </a:rPr>
              <a:t>- lacking efficiency</a:t>
            </a:r>
          </a:p>
          <a:p>
            <a:pPr>
              <a:lnSpc>
                <a:spcPct val="150000"/>
              </a:lnSpc>
            </a:pPr>
            <a:endParaRPr lang="en-GB" sz="4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4400" dirty="0">
              <a:latin typeface="Century Gothic" panose="020B0502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6FC3DC-B6FE-4C82-B7F2-705211229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2178153"/>
            <a:ext cx="2057399" cy="41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AU" sz="6600">
                <a:solidFill>
                  <a:schemeClr val="bg1"/>
                </a:solidFill>
                <a:latin typeface="Century Gothic" panose="020B0502020202020204" pitchFamily="34" charset="0"/>
              </a:rPr>
              <a:t>styles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6"/>
            <a:ext cx="3934046" cy="1055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4000">
                <a:latin typeface="Century Gothic" panose="020B0502020202020204" pitchFamily="34" charset="0"/>
              </a:rPr>
              <a:t>authoritarian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772246" y="1825626"/>
            <a:ext cx="5328684" cy="222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000">
                <a:latin typeface="Century Gothic" panose="020B0502020202020204" pitchFamily="34" charset="0"/>
              </a:rPr>
              <a:t>democratic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4000">
              <a:latin typeface="Century Gothic" panose="020B050202020202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557437" y="1825626"/>
            <a:ext cx="5328684" cy="74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4000">
                <a:latin typeface="Century Gothic" panose="020B0502020202020204" pitchFamily="34" charset="0"/>
              </a:rPr>
              <a:t>laissez-faire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4000">
              <a:latin typeface="Century Gothic" panose="020B0502020202020204" pitchFamily="34" charset="0"/>
            </a:endParaRPr>
          </a:p>
        </p:txBody>
      </p:sp>
      <p:pic>
        <p:nvPicPr>
          <p:cNvPr id="7" name="Grafik 6" descr="Ein Bild, das sitzend, haltend, Bär, Tisch enthält.&#10;&#10;Automatisch generierte Beschreibung">
            <a:extLst>
              <a:ext uri="{FF2B5EF4-FFF2-40B4-BE49-F238E27FC236}">
                <a16:creationId xmlns:a16="http://schemas.microsoft.com/office/drawing/2014/main" id="{0157E79D-9A91-4B03-A120-A3F5B8A54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1" y="3286450"/>
            <a:ext cx="4064174" cy="2709449"/>
          </a:xfrm>
          <a:prstGeom prst="rect">
            <a:avLst/>
          </a:prstGeom>
        </p:spPr>
      </p:pic>
      <p:pic>
        <p:nvPicPr>
          <p:cNvPr id="8" name="Grafik 7" descr="Ein Bild, das Möbel, Tisch, aus Holz, Stuhl enthält.&#10;&#10;Automatisch generierte Beschreibung">
            <a:extLst>
              <a:ext uri="{FF2B5EF4-FFF2-40B4-BE49-F238E27FC236}">
                <a16:creationId xmlns:a16="http://schemas.microsoft.com/office/drawing/2014/main" id="{130714C6-5D7E-4484-A866-F3BD4C937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46" y="2573079"/>
            <a:ext cx="3698709" cy="36987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A445CF-3907-4239-88FA-4751A6FB6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46" y="3066671"/>
            <a:ext cx="3149009" cy="3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5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8973880" cy="192361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6600" dirty="0">
                <a:latin typeface="Century Gothic" panose="020B0502020202020204" pitchFamily="34" charset="0"/>
              </a:rPr>
              <a:t>authoritarian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614" y="1923613"/>
            <a:ext cx="12002386" cy="474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latin typeface="Century Gothic" panose="020B0502020202020204" pitchFamily="34" charset="0"/>
              </a:rPr>
              <a:t>tell what &amp; how to do it</a:t>
            </a: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latin typeface="Century Gothic" panose="020B0502020202020204" pitchFamily="34" charset="0"/>
              </a:rPr>
              <a:t>+ a decision needs to be made quickly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latin typeface="Century Gothic" panose="020B0502020202020204" pitchFamily="34" charset="0"/>
              </a:rPr>
              <a:t>+ in a particularly stressful situation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latin typeface="Century Gothic" panose="020B0502020202020204" pitchFamily="34" charset="0"/>
              </a:rPr>
              <a:t>- leads to reduced group member satisfaction</a:t>
            </a: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Century Gothic" panose="020B0502020202020204" pitchFamily="34" charset="0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4" name="Grafik 3" descr="Ein Bild, das Person, haltend, tragen, jung enthält.&#10;&#10;Automatisch generierte Beschreibung">
            <a:extLst>
              <a:ext uri="{FF2B5EF4-FFF2-40B4-BE49-F238E27FC236}">
                <a16:creationId xmlns:a16="http://schemas.microsoft.com/office/drawing/2014/main" id="{FBCAF7F0-FAAD-4671-8F32-9A4EC2213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3879" y="0"/>
            <a:ext cx="3218121" cy="19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91149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6600" dirty="0">
                <a:latin typeface="Century Gothic" panose="020B0502020202020204" pitchFamily="34" charset="0"/>
              </a:rPr>
              <a:t>democratic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4162" y="2697495"/>
            <a:ext cx="1175783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Century Gothic" panose="020B0502020202020204" pitchFamily="34" charset="0"/>
              </a:rPr>
              <a:t>sharing the decision-making </a:t>
            </a:r>
            <a:r>
              <a:rPr lang="en-GB" b="1" dirty="0">
                <a:latin typeface="Century Gothic" panose="020B0502020202020204" pitchFamily="34" charset="0"/>
              </a:rPr>
              <a:t>&amp; practicing social equality</a:t>
            </a: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+ most effective style </a:t>
            </a: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 higher productivity</a:t>
            </a: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+ better contributions from all members </a:t>
            </a:r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 increased group moral</a:t>
            </a: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entury Gothic" panose="020B0502020202020204" pitchFamily="34" charset="0"/>
              </a:rPr>
              <a:t>- leads to communication failures &amp; uncompleted projects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Grafik 3" descr="Ein Bild, das Person, drinnen, Tisch, Mann enthält.&#10;&#10;Automatisch generierte Beschreibung">
            <a:extLst>
              <a:ext uri="{FF2B5EF4-FFF2-40B4-BE49-F238E27FC236}">
                <a16:creationId xmlns:a16="http://schemas.microsoft.com/office/drawing/2014/main" id="{E8604C67-A79F-4987-ABEC-37FFCCEB2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52" y="0"/>
            <a:ext cx="2867247" cy="19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Breitbild</PresentationFormat>
  <Paragraphs>89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Nova Cond</vt:lpstr>
      <vt:lpstr>Calibri</vt:lpstr>
      <vt:lpstr>Calibri Light</vt:lpstr>
      <vt:lpstr>Century Gothic</vt:lpstr>
      <vt:lpstr>Wingdings</vt:lpstr>
      <vt:lpstr>Office</vt:lpstr>
      <vt:lpstr>leadership</vt:lpstr>
      <vt:lpstr>leadership</vt:lpstr>
      <vt:lpstr>social  groups: benefits </vt:lpstr>
      <vt:lpstr>social  groups: benefits </vt:lpstr>
      <vt:lpstr>instrumental leadership</vt:lpstr>
      <vt:lpstr>expressive leadership</vt:lpstr>
      <vt:lpstr>styles</vt:lpstr>
      <vt:lpstr>authoritarian</vt:lpstr>
      <vt:lpstr>democratic</vt:lpstr>
      <vt:lpstr>laissez-faire</vt:lpstr>
      <vt:lpstr>problem solving</vt:lpstr>
      <vt:lpstr>motivation</vt:lpstr>
      <vt:lpstr>teamwork - feedback</vt:lpstr>
      <vt:lpstr> Kung Fu Panda</vt:lpstr>
      <vt:lpstr> Kung Fu Panda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Reinisch-Rotheneder Thusnelda</dc:creator>
  <cp:lastModifiedBy>Reinisch-Rotheneder Thusnelda</cp:lastModifiedBy>
  <cp:revision>3</cp:revision>
  <dcterms:created xsi:type="dcterms:W3CDTF">2021-01-11T15:53:39Z</dcterms:created>
  <dcterms:modified xsi:type="dcterms:W3CDTF">2021-03-16T10:34:58Z</dcterms:modified>
</cp:coreProperties>
</file>