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6"/>
  </p:notesMasterIdLst>
  <p:sldIdLst>
    <p:sldId id="256" r:id="rId2"/>
    <p:sldId id="264" r:id="rId3"/>
    <p:sldId id="257" r:id="rId4"/>
    <p:sldId id="284" r:id="rId5"/>
    <p:sldId id="286" r:id="rId6"/>
    <p:sldId id="287" r:id="rId7"/>
    <p:sldId id="288" r:id="rId8"/>
    <p:sldId id="289" r:id="rId9"/>
    <p:sldId id="285" r:id="rId10"/>
    <p:sldId id="259" r:id="rId11"/>
    <p:sldId id="290" r:id="rId12"/>
    <p:sldId id="291" r:id="rId13"/>
    <p:sldId id="292" r:id="rId14"/>
    <p:sldId id="265" r:id="rId15"/>
    <p:sldId id="266" r:id="rId16"/>
    <p:sldId id="267" r:id="rId17"/>
    <p:sldId id="268" r:id="rId18"/>
    <p:sldId id="269" r:id="rId19"/>
    <p:sldId id="260" r:id="rId20"/>
    <p:sldId id="294" r:id="rId21"/>
    <p:sldId id="293" r:id="rId22"/>
    <p:sldId id="261" r:id="rId23"/>
    <p:sldId id="262" r:id="rId24"/>
    <p:sldId id="277" r:id="rId25"/>
    <p:sldId id="278" r:id="rId26"/>
    <p:sldId id="279" r:id="rId27"/>
    <p:sldId id="280" r:id="rId28"/>
    <p:sldId id="270" r:id="rId29"/>
    <p:sldId id="271" r:id="rId30"/>
    <p:sldId id="272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05C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DEE3543-333A-4E24-A173-D8CFC0754A8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7DB01CD-28BE-4A0F-AA09-CF3A7DB3D88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C527CEA-2E13-4107-BE24-5431248E10EF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21E6420-6A97-4BB2-A5D5-795ABBE388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850E76AB-0878-48D3-9667-069576A74C2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EEACB060-7E57-4097-A860-1C142EADBB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4862CC85-F057-4D26-A123-5C343B7D7A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5F046B2-1875-4CE8-9945-B41080111D19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F046B2-1875-4CE8-9945-B41080111D19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065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39A3057-31CC-4A57-849D-260CC75623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731BC84-5AA6-40B9-8DB4-C321053AA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88E836B-40AF-4964-AABD-1908403373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CDF00D93-9C18-41ED-B1B9-A3BFB8FB3F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1A3C349-FCCF-45A6-88A9-F688324A59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43A9E13A-A1BE-46F7-B774-5DC37C2C08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2A3F1CC-F475-40DF-9539-7BD3047B17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00978F9F-5662-435E-A566-56A59CF010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D5171E6-4959-4F9F-BB08-BED9F5E9E1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3BF914F-8970-4BD7-AF99-1102B0685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F0ED27-6A24-4008-B8A8-0E18A2D20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70BB213-5A51-496A-AC03-B54060A60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A46B750-F242-4F7A-9AE3-413D93AF64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FBBFF52-1868-421F-B7FA-52AAA73AC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  <a:p>
            <a:pPr eaLnBrk="1" hangingPunct="1"/>
            <a:r>
              <a:rPr lang="de-DE" altLang="de-DE"/>
              <a:t>	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extLst>
              <a:ext uri="{FF2B5EF4-FFF2-40B4-BE49-F238E27FC236}">
                <a16:creationId xmlns:a16="http://schemas.microsoft.com/office/drawing/2014/main" id="{6B9E3EDA-9291-4DED-8119-9F8522CFD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4803343 w 1000"/>
              <a:gd name="T3" fmla="*/ 0 h 1000"/>
              <a:gd name="T4" fmla="*/ 4803343 w 1000"/>
              <a:gd name="T5" fmla="*/ 109538 h 1000"/>
              <a:gd name="T6" fmla="*/ 0 w 1000"/>
              <a:gd name="T7" fmla="*/ 109538 h 1000"/>
              <a:gd name="T8" fmla="*/ 0 w 1000"/>
              <a:gd name="T9" fmla="*/ 0 h 1000"/>
              <a:gd name="T10" fmla="*/ 77724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7012AA-89B9-4325-964B-6C28B0CA9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D594-FB79-44C6-A9FA-8C2F417D67D1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2525D-F242-4DEE-87D9-F21A1D7F56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8B3DC2-82A0-48A6-8B56-29A2D8DAB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9C0B04-66FC-4F96-B74C-543963B4F96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212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C28AD8-EA48-4D67-9285-579FF91671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6D15A-2961-4C14-94C0-D74B2BFBEE5C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A0B9FBB-E08A-41FF-B236-F6AEF79F2F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6CEFFC-8F82-4F2D-9378-AD99D8A4F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A5700D-B8B6-40D4-9238-19FC6FFF8F0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349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889D8DB-AD04-4613-80FB-E2F0678D8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11EA18-3FC5-4A83-84D4-3E9C24DF3EEF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675DFB4-4F46-40D5-8885-3D554286D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4CDFE2A-B944-4F7C-8006-7C5504F7FA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4C832-E9CE-4508-B9E7-7C80D24EE5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046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E471C7-41A5-4799-B2CE-1E1E150B5C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B0889-6C69-4C4A-B21E-20F03788EE2F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9C65BE-DC47-48BA-BECC-988A1F847C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A3EE7D4-D08E-49AA-B794-02776CE092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82FB2-10BD-42D2-9830-70B91029E4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2556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8C8F616-1982-4F35-9995-C551474CC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BB8CB-4FA3-45D3-8042-111BADD68E4B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83ED20-4A5F-475B-A1E7-914157F94C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91EDD52-230A-45B7-99C9-4582E4B09B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EB0F0E-EE4A-45AB-83DB-CDBE44A1B57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87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1C3A1A7-F612-4CE6-BCF9-0BB1F8E9AB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1266C-1149-406A-AC5E-5CE23C864339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D7968B-D336-4F18-8C8D-CD79E5051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79C4FB3-3527-4D2B-9D09-165FF15946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8F7B9-D384-4ACB-93AF-A5C0ED84CB3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690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748AF3-4CC8-4EC7-82EC-8BBE4620A2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CB9CC-ABAD-4659-B369-0F0959F85800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C1F426-4D10-4F0A-BC62-DCA1327CA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EE0A8A-A94E-4F9C-B672-2BDCE746D6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1501BA-18A4-4A89-BF1B-D9220EA272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7951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2D83280F-F456-41F7-95BF-908F252F9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4B1AC-1E42-4523-AB07-034EA4D6C25C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BCEF1BB-51F4-4903-93B1-04F387C136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6C10071-BF1D-4646-A203-A9AA6CD437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8E6A6-864F-468D-A3F1-FD45ED6114C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74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A857BAC-563E-4302-889C-F93789C650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E2AF-6263-4D59-B834-FE567E0D3BE9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3F7A013A-541F-4523-8D4F-315687B10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7D4BF97-5E4C-4FE2-8726-C3D142011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0D0F8-D4D0-4457-A657-2B297352EB24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44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DFBBE8-A82F-4194-9548-A5637030CA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4D328-87FA-4271-9B63-093C88C172CB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3B071082-05A8-47E4-82B7-3AC7040D8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6B1B74E-6BD7-402A-AE74-A9EF04425B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D2B3A6-F768-4EC1-98A8-B33312E140A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539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76D025C-9B92-4455-A632-6DE8965BB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59AFB-CC68-4EA4-B610-67FE46F733D2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C08DA42-ADF3-408C-B206-380C70D446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DC94CCD1-5371-4A85-8B38-2BC169189E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81F1EF-4193-41AC-A806-391D6104BB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8688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3A4530-AFC9-465D-9F22-699E3D26D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31B4A10-EDD0-445E-9F5E-3486463BEF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AutoShape 4">
            <a:extLst>
              <a:ext uri="{FF2B5EF4-FFF2-40B4-BE49-F238E27FC236}">
                <a16:creationId xmlns:a16="http://schemas.microsoft.com/office/drawing/2014/main" id="{5D3B2417-DFE0-4CBE-B851-206208B0B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4655511 w 1000"/>
              <a:gd name="T3" fmla="*/ 0 h 1000"/>
              <a:gd name="T4" fmla="*/ 4655511 w 1000"/>
              <a:gd name="T5" fmla="*/ 109537 h 1000"/>
              <a:gd name="T6" fmla="*/ 0 w 1000"/>
              <a:gd name="T7" fmla="*/ 109537 h 1000"/>
              <a:gd name="T8" fmla="*/ 0 w 1000"/>
              <a:gd name="T9" fmla="*/ 0 h 1000"/>
              <a:gd name="T10" fmla="*/ 7958138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de-AT"/>
          </a:p>
        </p:txBody>
      </p:sp>
      <p:sp>
        <p:nvSpPr>
          <p:cNvPr id="1029" name="Line 5">
            <a:extLst>
              <a:ext uri="{FF2B5EF4-FFF2-40B4-BE49-F238E27FC236}">
                <a16:creationId xmlns:a16="http://schemas.microsoft.com/office/drawing/2014/main" id="{9CA44A3C-55FB-48EC-994D-FAF78F5BAD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1CCBBA3F-9991-4AA3-9734-E8AA230F45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fld id="{6D3C4E0B-9475-468D-8B4F-4BCBEB903DD0}" type="datetimeFigureOut">
              <a:rPr lang="de-DE"/>
              <a:pPr>
                <a:defRPr/>
              </a:pPr>
              <a:t>10.12.2020</a:t>
            </a:fld>
            <a:endParaRPr lang="de-DE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CBC32FE7-B748-4FFC-AE0D-2DF49863A6B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8E110B56-F11E-4B4C-8372-4FA08E2DB30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AA630A0-BF67-4306-B037-C0CDE2D25B5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>
            <a:extLst>
              <a:ext uri="{FF2B5EF4-FFF2-40B4-BE49-F238E27FC236}">
                <a16:creationId xmlns:a16="http://schemas.microsoft.com/office/drawing/2014/main" id="{C0ADD69E-2F93-4F02-8543-D6004C6EC4C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188913"/>
            <a:ext cx="7772400" cy="1470025"/>
          </a:xfrm>
        </p:spPr>
        <p:txBody>
          <a:bodyPr anchor="ctr"/>
          <a:lstStyle/>
          <a:p>
            <a:pPr eaLnBrk="1" hangingPunct="1"/>
            <a:r>
              <a:rPr lang="de-AT" altLang="de-DE" sz="4000"/>
              <a:t>Leitfaden für das Erstellen eines Fragebogens</a:t>
            </a:r>
            <a:endParaRPr lang="de-DE" altLang="de-DE" sz="4000"/>
          </a:p>
        </p:txBody>
      </p:sp>
      <p:sp>
        <p:nvSpPr>
          <p:cNvPr id="4099" name="Untertitel 2">
            <a:extLst>
              <a:ext uri="{FF2B5EF4-FFF2-40B4-BE49-F238E27FC236}">
                <a16:creationId xmlns:a16="http://schemas.microsoft.com/office/drawing/2014/main" id="{0217339D-6EF9-4E5A-B250-E8C73A4CAAE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539552" y="4653136"/>
            <a:ext cx="7161212" cy="2971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endParaRPr lang="de-AT" altLang="de-DE" sz="1800" b="1" dirty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de-AT" altLang="de-DE" sz="1800" b="1" dirty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de-AT" altLang="de-DE" sz="1800" b="1" dirty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AT" altLang="de-DE" sz="1800" b="1" dirty="0">
                <a:solidFill>
                  <a:srgbClr val="FF0000"/>
                </a:solidFill>
              </a:rPr>
              <a:t>DI Thusnelda Reinisch-Rotheneder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de-AT" altLang="de-DE" sz="1800" dirty="0">
              <a:solidFill>
                <a:srgbClr val="898989"/>
              </a:solidFill>
            </a:endParaRP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AT" altLang="de-DE" sz="1800" dirty="0">
                <a:solidFill>
                  <a:srgbClr val="898989"/>
                </a:solidFill>
              </a:rPr>
              <a:t>Quelle:www.2ask.net</a:t>
            </a:r>
            <a:endParaRPr lang="de-DE" altLang="de-DE" sz="1800" dirty="0">
              <a:solidFill>
                <a:srgbClr val="898989"/>
              </a:solidFill>
            </a:endParaRPr>
          </a:p>
        </p:txBody>
      </p:sp>
      <p:pic>
        <p:nvPicPr>
          <p:cNvPr id="3" name="Grafik 2" descr="Ein Bild, das drinnen, Tisch, groß, Computer enthält.&#10;&#10;Automatisch generierte Beschreibung">
            <a:extLst>
              <a:ext uri="{FF2B5EF4-FFF2-40B4-BE49-F238E27FC236}">
                <a16:creationId xmlns:a16="http://schemas.microsoft.com/office/drawing/2014/main" id="{9692E760-6F74-43C1-916F-C3964ACDB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6877807" cy="378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1255673F-B0F8-40CA-9EE6-41B64F56A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6738" y="230187"/>
            <a:ext cx="8001000" cy="1216025"/>
          </a:xfrm>
        </p:spPr>
        <p:txBody>
          <a:bodyPr anchor="ctr"/>
          <a:lstStyle/>
          <a:p>
            <a:pPr eaLnBrk="1" hangingPunct="1"/>
            <a:r>
              <a:rPr lang="de-AT" altLang="de-DE" dirty="0"/>
              <a:t>Konzeption : </a:t>
            </a:r>
            <a:r>
              <a:rPr lang="de-AT" altLang="de-DE" sz="6600" cap="small" dirty="0"/>
              <a:t>Inhalt</a:t>
            </a:r>
            <a:endParaRPr lang="de-DE" altLang="de-DE" cap="small" dirty="0"/>
          </a:p>
        </p:txBody>
      </p:sp>
      <p:sp>
        <p:nvSpPr>
          <p:cNvPr id="8195" name="Inhaltsplatzhalter 3">
            <a:extLst>
              <a:ext uri="{FF2B5EF4-FFF2-40B4-BE49-F238E27FC236}">
                <a16:creationId xmlns:a16="http://schemas.microsoft.com/office/drawing/2014/main" id="{F8331A88-4599-495E-B1F8-5197D9DF3B5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7504" y="1733588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200000"/>
              </a:lnSpc>
            </a:pPr>
            <a:r>
              <a:rPr lang="de-AT" altLang="de-DE" sz="2400" dirty="0"/>
              <a:t>bereits vorhandenen Fragebogen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400" dirty="0"/>
              <a:t>recherchieren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400" dirty="0"/>
              <a:t>mit Experten erstellen</a:t>
            </a:r>
          </a:p>
          <a:p>
            <a:pPr eaLnBrk="1" hangingPunct="1">
              <a:lnSpc>
                <a:spcPct val="200000"/>
              </a:lnSpc>
            </a:pPr>
            <a:endParaRPr lang="de-DE" altLang="de-DE" sz="2600" dirty="0"/>
          </a:p>
        </p:txBody>
      </p:sp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C21833D7-FCD8-40F5-AA22-57D7BE3EFE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96" y="3543950"/>
            <a:ext cx="3798394" cy="25322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1255673F-B0F8-40CA-9EE6-41B64F56A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altLang="de-DE" dirty="0"/>
              <a:t>Konzeption: </a:t>
            </a:r>
            <a:r>
              <a:rPr lang="de-AT" altLang="de-DE" sz="5400" cap="small" dirty="0"/>
              <a:t>Umfang</a:t>
            </a:r>
            <a:endParaRPr lang="de-DE" altLang="de-DE" cap="small" dirty="0"/>
          </a:p>
        </p:txBody>
      </p:sp>
      <p:sp>
        <p:nvSpPr>
          <p:cNvPr id="8195" name="Inhaltsplatzhalter 3">
            <a:extLst>
              <a:ext uri="{FF2B5EF4-FFF2-40B4-BE49-F238E27FC236}">
                <a16:creationId xmlns:a16="http://schemas.microsoft.com/office/drawing/2014/main" id="{F8331A88-4599-495E-B1F8-5197D9DF3B5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5354" y="1772816"/>
            <a:ext cx="4221162" cy="4267200"/>
          </a:xfrm>
        </p:spPr>
        <p:txBody>
          <a:bodyPr/>
          <a:lstStyle/>
          <a:p>
            <a:pPr lvl="1" eaLnBrk="1" hangingPunct="1">
              <a:lnSpc>
                <a:spcPct val="200000"/>
              </a:lnSpc>
            </a:pPr>
            <a:r>
              <a:rPr lang="de-AT" altLang="de-DE" sz="2400" dirty="0"/>
              <a:t>so kurz wie möglich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400" dirty="0"/>
              <a:t>so lang wie nötig</a:t>
            </a:r>
          </a:p>
          <a:p>
            <a:pPr eaLnBrk="1" hangingPunct="1">
              <a:lnSpc>
                <a:spcPct val="200000"/>
              </a:lnSpc>
            </a:pPr>
            <a:endParaRPr lang="de-DE" altLang="de-DE" sz="26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56694E9-15F4-4E72-BF95-5B7A0C0F293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772816"/>
            <a:ext cx="3390750" cy="437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1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1255673F-B0F8-40CA-9EE6-41B64F56A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altLang="de-DE" dirty="0"/>
              <a:t>Konzeption: </a:t>
            </a:r>
            <a:r>
              <a:rPr lang="de-AT" altLang="de-DE" sz="5400" cap="small" dirty="0"/>
              <a:t>Ablauf</a:t>
            </a:r>
            <a:endParaRPr lang="de-DE" altLang="de-DE" cap="small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4C51C2-C0CA-4AED-A91D-65A2294F85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07504" y="1844824"/>
            <a:ext cx="8856984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200000"/>
              </a:lnSpc>
              <a:defRPr/>
            </a:pPr>
            <a:r>
              <a:rPr lang="de-AT" sz="2400" dirty="0"/>
              <a:t>Zumutbarer Zeitrahmen</a:t>
            </a:r>
          </a:p>
          <a:p>
            <a:pPr marL="471487" lvl="1" indent="0" eaLnBrk="1" hangingPunct="1">
              <a:lnSpc>
                <a:spcPct val="200000"/>
              </a:lnSpc>
              <a:buNone/>
              <a:defRPr/>
            </a:pPr>
            <a:endParaRPr lang="de-AT" sz="2000" dirty="0"/>
          </a:p>
          <a:p>
            <a:pPr lvl="1" eaLnBrk="1" hangingPunct="1">
              <a:lnSpc>
                <a:spcPct val="200000"/>
              </a:lnSpc>
              <a:defRPr/>
            </a:pPr>
            <a:r>
              <a:rPr lang="de-AT" sz="2400" dirty="0"/>
              <a:t>Zeitpunkt günstig wählen</a:t>
            </a:r>
            <a:r>
              <a:rPr lang="de-AT" sz="2000" dirty="0"/>
              <a:t> </a:t>
            </a:r>
            <a:br>
              <a:rPr lang="de-AT" sz="2000" dirty="0"/>
            </a:br>
            <a:r>
              <a:rPr lang="de-AT" sz="2000" dirty="0"/>
              <a:t>(Urlaubszeiten, Weihnachtszeit)</a:t>
            </a:r>
            <a:endParaRPr lang="de-AT" sz="2400" dirty="0"/>
          </a:p>
          <a:p>
            <a:pPr lvl="1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endParaRPr lang="de-AT" sz="1800" dirty="0"/>
          </a:p>
          <a:p>
            <a:pPr lvl="1"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endParaRPr lang="de-AT" sz="2000" dirty="0"/>
          </a:p>
        </p:txBody>
      </p:sp>
      <p:pic>
        <p:nvPicPr>
          <p:cNvPr id="3" name="Grafik 2" descr="Ein Bild, das Uhr, Objekt, Hand, sitzend enthält.&#10;&#10;Automatisch generierte Beschreibung">
            <a:extLst>
              <a:ext uri="{FF2B5EF4-FFF2-40B4-BE49-F238E27FC236}">
                <a16:creationId xmlns:a16="http://schemas.microsoft.com/office/drawing/2014/main" id="{006D8DC7-237E-4DE4-83A8-48CD374134E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335" y="2168600"/>
            <a:ext cx="2731340" cy="25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1255673F-B0F8-40CA-9EE6-41B64F56ABB4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altLang="de-DE" dirty="0"/>
              <a:t>Konzeption: </a:t>
            </a:r>
            <a:r>
              <a:rPr lang="de-AT" altLang="de-DE" sz="4400" cap="small" dirty="0"/>
              <a:t>Teilnehmerkreis</a:t>
            </a:r>
            <a:endParaRPr lang="de-DE" altLang="de-DE" cap="small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D4C51C2-C0CA-4AED-A91D-65A2294F85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8570" y="1412776"/>
            <a:ext cx="8575675" cy="42672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250000"/>
              </a:lnSpc>
              <a:defRPr/>
            </a:pPr>
            <a:r>
              <a:rPr lang="de-AT" sz="2400" dirty="0"/>
              <a:t>Fragen durch alle beantwortbar</a:t>
            </a:r>
          </a:p>
          <a:p>
            <a:pPr lvl="1" eaLnBrk="1" hangingPunct="1">
              <a:lnSpc>
                <a:spcPct val="250000"/>
              </a:lnSpc>
              <a:defRPr/>
            </a:pPr>
            <a:r>
              <a:rPr lang="de-AT" sz="2400" dirty="0"/>
              <a:t>Vollbefragungen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de-AT" sz="2400" dirty="0"/>
              <a:t>Stichproben </a:t>
            </a:r>
            <a:br>
              <a:rPr lang="de-AT" sz="2400" dirty="0"/>
            </a:br>
            <a:r>
              <a:rPr lang="de-AT" sz="2000" dirty="0"/>
              <a:t>(repräsentativ)</a:t>
            </a:r>
          </a:p>
          <a:p>
            <a:pPr lvl="1" eaLnBrk="1" hangingPunct="1">
              <a:lnSpc>
                <a:spcPct val="250000"/>
              </a:lnSpc>
              <a:buFont typeface="Wingdings" panose="05000000000000000000" pitchFamily="2" charset="2"/>
              <a:buNone/>
              <a:defRPr/>
            </a:pPr>
            <a:endParaRPr lang="de-AT" sz="1800" dirty="0"/>
          </a:p>
          <a:p>
            <a:pPr lvl="1" eaLnBrk="1" hangingPunct="1">
              <a:lnSpc>
                <a:spcPct val="250000"/>
              </a:lnSpc>
              <a:buFont typeface="Wingdings" panose="05000000000000000000" pitchFamily="2" charset="2"/>
              <a:buNone/>
              <a:defRPr/>
            </a:pPr>
            <a:endParaRPr lang="de-AT" sz="2000" dirty="0"/>
          </a:p>
        </p:txBody>
      </p:sp>
      <p:pic>
        <p:nvPicPr>
          <p:cNvPr id="3" name="Grafik 2" descr="Ein Bild, das Spielzeug enthält.&#10;&#10;Automatisch generierte Beschreibung">
            <a:extLst>
              <a:ext uri="{FF2B5EF4-FFF2-40B4-BE49-F238E27FC236}">
                <a16:creationId xmlns:a16="http://schemas.microsoft.com/office/drawing/2014/main" id="{3A8EE129-1265-4EC4-A8DF-3F947733EC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37012"/>
            <a:ext cx="4510256" cy="25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647A379B-77B8-43B5-ABB9-E5D61A044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Fragetypen: Offene Fragen</a:t>
            </a:r>
            <a:endParaRPr lang="de-DE" altLang="de-DE"/>
          </a:p>
        </p:txBody>
      </p:sp>
      <p:sp>
        <p:nvSpPr>
          <p:cNvPr id="9219" name="Inhaltsplatzhalter 2">
            <a:extLst>
              <a:ext uri="{FF2B5EF4-FFF2-40B4-BE49-F238E27FC236}">
                <a16:creationId xmlns:a16="http://schemas.microsoft.com/office/drawing/2014/main" id="{B3A47245-CF31-4F05-BE75-151219D44AD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AT" altLang="de-DE" sz="1800" b="1"/>
              <a:t>Überlassen die Antwortformulierung dem Befragten. Es </a:t>
            </a:r>
            <a:r>
              <a:rPr lang="de-DE" altLang="de-DE" sz="1800" b="1"/>
              <a:t>werden keine Antwortmöglichkeiten vorgegeben.</a:t>
            </a:r>
          </a:p>
          <a:p>
            <a:pPr eaLnBrk="1" hangingPunct="1"/>
            <a:r>
              <a:rPr lang="de-AT" altLang="de-DE" sz="1800" b="1"/>
              <a:t>Beispiel: </a:t>
            </a:r>
            <a:r>
              <a:rPr lang="de-AT" altLang="de-DE" b="1"/>
              <a:t>"Was halten Sie von ...?"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100" b="1"/>
              <a:t>Anwendung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Erfassung von Motiven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Erfassung von Werthaltungen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sz="1600"/>
              <a:t> </a:t>
            </a:r>
            <a:r>
              <a:rPr lang="de-DE" altLang="de-DE" sz="1600" b="1"/>
              <a:t>Erfassung von Zielsetzungen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sz="1600" b="1"/>
              <a:t>Bestimmung von Bedeutungszusammenhängen</a:t>
            </a:r>
            <a:endParaRPr lang="de-DE" altLang="de-DE" sz="16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89A10D31-B8D6-4565-B03C-8A89E6F80F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Offene Fragen</a:t>
            </a:r>
            <a:endParaRPr lang="de-DE" altLang="de-DE"/>
          </a:p>
        </p:txBody>
      </p:sp>
      <p:sp>
        <p:nvSpPr>
          <p:cNvPr id="10243" name="Textplatzhalter 3">
            <a:extLst>
              <a:ext uri="{FF2B5EF4-FFF2-40B4-BE49-F238E27FC236}">
                <a16:creationId xmlns:a16="http://schemas.microsoft.com/office/drawing/2014/main" id="{F9202B16-3464-4C4F-9981-C8CE73AC109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AT" altLang="de-DE" sz="2400" b="1"/>
              <a:t>Vorteile</a:t>
            </a:r>
            <a:endParaRPr lang="de-DE" altLang="de-DE" sz="2400" b="1"/>
          </a:p>
        </p:txBody>
      </p:sp>
      <p:sp>
        <p:nvSpPr>
          <p:cNvPr id="10244" name="Inhaltsplatzhalter 4">
            <a:extLst>
              <a:ext uri="{FF2B5EF4-FFF2-40B4-BE49-F238E27FC236}">
                <a16:creationId xmlns:a16="http://schemas.microsoft.com/office/drawing/2014/main" id="{F8ACD4BA-EBCF-4881-A77F-BDC7AA1B54A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738" y="2293938"/>
            <a:ext cx="4210050" cy="3725862"/>
          </a:xfrm>
        </p:spPr>
        <p:txBody>
          <a:bodyPr/>
          <a:lstStyle/>
          <a:p>
            <a:pPr eaLnBrk="1" hangingPunct="1">
              <a:buClr>
                <a:srgbClr val="92D050"/>
              </a:buClr>
            </a:pPr>
            <a:r>
              <a:rPr lang="de-DE" altLang="de-DE" sz="1800" b="1" dirty="0"/>
              <a:t>entsprechen der täglichen Konversation</a:t>
            </a:r>
          </a:p>
          <a:p>
            <a:pPr eaLnBrk="1" hangingPunct="1">
              <a:buClr>
                <a:srgbClr val="92D050"/>
              </a:buClr>
            </a:pPr>
            <a:endParaRPr lang="de-DE" altLang="de-DE" sz="1800" b="1" dirty="0"/>
          </a:p>
          <a:p>
            <a:pPr eaLnBrk="1" hangingPunct="1">
              <a:buClr>
                <a:srgbClr val="92D050"/>
              </a:buClr>
            </a:pPr>
            <a:r>
              <a:rPr lang="de-AT" altLang="de-DE" sz="1800" b="1" dirty="0"/>
              <a:t>Engen den Bedeutungs-umfang nicht ein</a:t>
            </a:r>
          </a:p>
          <a:p>
            <a:pPr eaLnBrk="1" hangingPunct="1">
              <a:buClr>
                <a:srgbClr val="92D050"/>
              </a:buClr>
            </a:pPr>
            <a:endParaRPr lang="de-AT" altLang="de-DE" sz="1800" b="1" dirty="0"/>
          </a:p>
          <a:p>
            <a:pPr eaLnBrk="1" hangingPunct="1">
              <a:buClr>
                <a:srgbClr val="92D050"/>
              </a:buClr>
            </a:pPr>
            <a:r>
              <a:rPr lang="de-AT" altLang="de-DE" sz="1800" b="1" dirty="0"/>
              <a:t>mehr Aspekte werden berücksichtigt</a:t>
            </a:r>
          </a:p>
          <a:p>
            <a:pPr eaLnBrk="1" hangingPunct="1">
              <a:buClr>
                <a:srgbClr val="92D050"/>
              </a:buClr>
            </a:pPr>
            <a:endParaRPr lang="de-AT" altLang="de-DE" sz="1800" b="1" dirty="0"/>
          </a:p>
          <a:p>
            <a:pPr eaLnBrk="1" hangingPunct="1">
              <a:buClr>
                <a:srgbClr val="92D050"/>
              </a:buClr>
            </a:pPr>
            <a:r>
              <a:rPr lang="de-AT" altLang="de-DE" sz="1800" b="1" dirty="0"/>
              <a:t>Gut anwendbar auf verbal höherem Niveau</a:t>
            </a:r>
          </a:p>
        </p:txBody>
      </p:sp>
      <p:sp>
        <p:nvSpPr>
          <p:cNvPr id="10245" name="Textplatzhalter 5">
            <a:extLst>
              <a:ext uri="{FF2B5EF4-FFF2-40B4-BE49-F238E27FC236}">
                <a16:creationId xmlns:a16="http://schemas.microsoft.com/office/drawing/2014/main" id="{7FB883A1-8BE4-4AE3-82AE-D677B7DC754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AT" altLang="de-DE" sz="2400" b="1"/>
              <a:t>Nachteile</a:t>
            </a:r>
            <a:endParaRPr lang="de-DE" altLang="de-DE" sz="2400" b="1"/>
          </a:p>
        </p:txBody>
      </p:sp>
      <p:sp>
        <p:nvSpPr>
          <p:cNvPr id="10246" name="Inhaltsplatzhalter 6">
            <a:extLst>
              <a:ext uri="{FF2B5EF4-FFF2-40B4-BE49-F238E27FC236}">
                <a16:creationId xmlns:a16="http://schemas.microsoft.com/office/drawing/2014/main" id="{AE7C462C-D42C-44F1-A279-F2D0B05E05E2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4638675" y="2293938"/>
            <a:ext cx="4325938" cy="3725862"/>
          </a:xfrm>
        </p:spPr>
        <p:txBody>
          <a:bodyPr/>
          <a:lstStyle/>
          <a:p>
            <a:pPr eaLnBrk="1" hangingPunct="1"/>
            <a:r>
              <a:rPr lang="de-AT" altLang="de-DE" sz="1800" b="1"/>
              <a:t>Setzen viele Begriffe  als bekannt voraus</a:t>
            </a:r>
          </a:p>
          <a:p>
            <a:pPr eaLnBrk="1" hangingPunct="1"/>
            <a:endParaRPr lang="de-AT" altLang="de-DE" sz="1800" b="1"/>
          </a:p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kann verbal überfordern</a:t>
            </a:r>
          </a:p>
          <a:p>
            <a:pPr eaLnBrk="1" hangingPunct="1">
              <a:lnSpc>
                <a:spcPct val="150000"/>
              </a:lnSpc>
            </a:pPr>
            <a:endParaRPr lang="de-DE" altLang="de-DE" sz="1800" b="1"/>
          </a:p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geringere Objektivität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Durchführung kompliziert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Teuer</a:t>
            </a: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B22A568B-2E0B-4EDF-9795-BFFE308FF21C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de-DE" sz="3400"/>
              <a:t>Fragetypen: Geschlossene Fragen</a:t>
            </a:r>
            <a:endParaRPr lang="de-DE" altLang="de-DE" sz="3400"/>
          </a:p>
        </p:txBody>
      </p:sp>
      <p:sp>
        <p:nvSpPr>
          <p:cNvPr id="11267" name="Inhaltsplatzhalter 2">
            <a:extLst>
              <a:ext uri="{FF2B5EF4-FFF2-40B4-BE49-F238E27FC236}">
                <a16:creationId xmlns:a16="http://schemas.microsoft.com/office/drawing/2014/main" id="{D50BD0B4-6467-4328-9C3C-FBC6690F1C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6738" y="1752600"/>
            <a:ext cx="8469312" cy="4267200"/>
          </a:xfrm>
        </p:spPr>
        <p:txBody>
          <a:bodyPr/>
          <a:lstStyle/>
          <a:p>
            <a:pPr eaLnBrk="1" hangingPunct="1"/>
            <a:r>
              <a:rPr lang="de-AT" altLang="de-DE" sz="1800" b="1"/>
              <a:t>Beispiel: </a:t>
            </a:r>
            <a:r>
              <a:rPr lang="de-AT" altLang="de-DE" b="1"/>
              <a:t>„Kreuzen sie bitte an...?"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2400"/>
              <a:t>Gibt Antwortmöglichkeiten vor</a:t>
            </a:r>
          </a:p>
          <a:p>
            <a:pPr eaLnBrk="1" hangingPunct="1">
              <a:lnSpc>
                <a:spcPct val="150000"/>
              </a:lnSpc>
            </a:pPr>
            <a:endParaRPr lang="de-DE" altLang="de-DE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780C7F5B-6707-40C4-BBB0-C27ADD82704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Geschlossene Fragen</a:t>
            </a:r>
            <a:endParaRPr lang="de-DE" altLang="de-DE"/>
          </a:p>
        </p:txBody>
      </p:sp>
      <p:sp>
        <p:nvSpPr>
          <p:cNvPr id="12291" name="Textplatzhalter 3">
            <a:extLst>
              <a:ext uri="{FF2B5EF4-FFF2-40B4-BE49-F238E27FC236}">
                <a16:creationId xmlns:a16="http://schemas.microsoft.com/office/drawing/2014/main" id="{047AA802-3313-4CC3-A8EB-3B246E8B0E7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AT" altLang="de-DE" sz="2400" b="1"/>
              <a:t>Vorteile</a:t>
            </a:r>
            <a:endParaRPr lang="de-DE" altLang="de-DE" sz="2400" b="1"/>
          </a:p>
        </p:txBody>
      </p:sp>
      <p:sp>
        <p:nvSpPr>
          <p:cNvPr id="12292" name="Inhaltsplatzhalter 4">
            <a:extLst>
              <a:ext uri="{FF2B5EF4-FFF2-40B4-BE49-F238E27FC236}">
                <a16:creationId xmlns:a16="http://schemas.microsoft.com/office/drawing/2014/main" id="{27D777F7-DEFB-4AB1-BB99-3642068BEF4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8362950" cy="3951288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92D050"/>
              </a:buClr>
            </a:pPr>
            <a:r>
              <a:rPr lang="de-DE" altLang="de-DE" sz="1600" b="1" dirty="0"/>
              <a:t>Steigern die Durchführungs- u. Interpretationsobjektivität</a:t>
            </a:r>
          </a:p>
          <a:p>
            <a:pPr eaLnBrk="1" hangingPunct="1">
              <a:lnSpc>
                <a:spcPct val="150000"/>
              </a:lnSpc>
              <a:buClr>
                <a:srgbClr val="92D050"/>
              </a:buClr>
            </a:pPr>
            <a:r>
              <a:rPr lang="de-AT" altLang="de-DE" sz="1600" b="1" dirty="0"/>
              <a:t>Antworten erfolgen im intendierten Bezugsrahmen</a:t>
            </a:r>
          </a:p>
          <a:p>
            <a:pPr eaLnBrk="1" hangingPunct="1">
              <a:buClr>
                <a:srgbClr val="92D050"/>
              </a:buClr>
            </a:pPr>
            <a:r>
              <a:rPr lang="de-AT" altLang="de-DE" sz="1600" b="1" dirty="0"/>
              <a:t>Erfasst werden Aspekte, die der Forscher bei der gegebenen Frage für relevant hält</a:t>
            </a:r>
          </a:p>
          <a:p>
            <a:pPr eaLnBrk="1" hangingPunct="1">
              <a:lnSpc>
                <a:spcPct val="150000"/>
              </a:lnSpc>
              <a:buClr>
                <a:srgbClr val="92D050"/>
              </a:buClr>
            </a:pPr>
            <a:r>
              <a:rPr lang="de-AT" altLang="de-DE" sz="1600" b="1" dirty="0"/>
              <a:t>Befragte haben einen Überblick über mehrere Antwortmöglichkeiten und können besser entscheiden</a:t>
            </a:r>
          </a:p>
          <a:p>
            <a:pPr eaLnBrk="1" hangingPunct="1">
              <a:lnSpc>
                <a:spcPct val="150000"/>
              </a:lnSpc>
              <a:buClr>
                <a:srgbClr val="92D050"/>
              </a:buClr>
            </a:pPr>
            <a:r>
              <a:rPr lang="de-AT" altLang="de-DE" sz="1600" b="1" dirty="0"/>
              <a:t>Geringere Abhängigkeit vom verbalen Niveau der </a:t>
            </a:r>
            <a:r>
              <a:rPr lang="de-DE" altLang="de-DE" sz="1600" b="1" dirty="0"/>
              <a:t>Befragten</a:t>
            </a:r>
          </a:p>
          <a:p>
            <a:pPr eaLnBrk="1" hangingPunct="1">
              <a:lnSpc>
                <a:spcPct val="150000"/>
              </a:lnSpc>
              <a:buClr>
                <a:srgbClr val="92D050"/>
              </a:buClr>
            </a:pPr>
            <a:r>
              <a:rPr lang="de-DE" altLang="de-DE" sz="1600" b="1" dirty="0"/>
              <a:t>Durchführung unkompliziert und billiger</a:t>
            </a:r>
          </a:p>
          <a:p>
            <a:pPr eaLnBrk="1" hangingPunct="1">
              <a:lnSpc>
                <a:spcPct val="150000"/>
              </a:lnSpc>
              <a:buClr>
                <a:srgbClr val="92D050"/>
              </a:buClr>
            </a:pPr>
            <a:r>
              <a:rPr lang="de-AT" altLang="de-DE" sz="1600" b="1" dirty="0"/>
              <a:t>Gewährleisten, dass der Befragte Punkte nur deshalb nicht nennt, weil sie ihm nicht einfallen oder er sie nicht </a:t>
            </a:r>
            <a:r>
              <a:rPr lang="de-DE" altLang="de-DE" sz="1600" b="1" dirty="0"/>
              <a:t>formulieren kann.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>
            <a:extLst>
              <a:ext uri="{FF2B5EF4-FFF2-40B4-BE49-F238E27FC236}">
                <a16:creationId xmlns:a16="http://schemas.microsoft.com/office/drawing/2014/main" id="{1E801C6C-3B29-4FC3-857F-58B265CD158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Geschlossene Fragen</a:t>
            </a:r>
            <a:endParaRPr lang="de-DE" altLang="de-DE"/>
          </a:p>
        </p:txBody>
      </p:sp>
      <p:sp>
        <p:nvSpPr>
          <p:cNvPr id="13315" name="Textplatzhalter 3">
            <a:extLst>
              <a:ext uri="{FF2B5EF4-FFF2-40B4-BE49-F238E27FC236}">
                <a16:creationId xmlns:a16="http://schemas.microsoft.com/office/drawing/2014/main" id="{618DF5AE-A910-4491-A2C7-D04ECB175B4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de-AT" altLang="de-DE" sz="2400" b="1"/>
              <a:t>Nachteile</a:t>
            </a:r>
            <a:endParaRPr lang="de-DE" altLang="de-DE" sz="2400" b="1"/>
          </a:p>
        </p:txBody>
      </p:sp>
      <p:sp>
        <p:nvSpPr>
          <p:cNvPr id="13316" name="Inhaltsplatzhalter 4">
            <a:extLst>
              <a:ext uri="{FF2B5EF4-FFF2-40B4-BE49-F238E27FC236}">
                <a16:creationId xmlns:a16="http://schemas.microsoft.com/office/drawing/2014/main" id="{28A3AA17-90DA-4F13-A598-3179CDC8323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7200" y="2174875"/>
            <a:ext cx="8686800" cy="3951288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Gefahr der Simplifizierung</a:t>
            </a:r>
          </a:p>
          <a:p>
            <a:pPr eaLnBrk="1" hangingPunct="1">
              <a:lnSpc>
                <a:spcPct val="120000"/>
              </a:lnSpc>
            </a:pPr>
            <a:r>
              <a:rPr lang="de-AT" altLang="de-DE" sz="1800" b="1"/>
              <a:t>Es werden nur Ergebnisse erfasst, die mit diesem </a:t>
            </a:r>
            <a:r>
              <a:rPr lang="de-DE" altLang="de-DE" sz="1800" b="1"/>
              <a:t>Kategoriensystem messbar sind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Gefahr der Bevormundung</a:t>
            </a:r>
          </a:p>
          <a:p>
            <a:pPr eaLnBrk="1" hangingPunct="1"/>
            <a:r>
              <a:rPr lang="de-AT" altLang="de-DE" sz="1800" b="1"/>
              <a:t>Sollen nur dort eingesetzt werden, wo bereits Kenntnisse über einen Sachverhalt bestehen und eher eine Gewichtung der möglichen Zusammenhänge </a:t>
            </a:r>
            <a:r>
              <a:rPr lang="de-DE" altLang="de-DE" sz="1800" b="1"/>
              <a:t>vorgenommen werden soll.</a:t>
            </a:r>
          </a:p>
          <a:p>
            <a:pPr eaLnBrk="1" hangingPunct="1">
              <a:lnSpc>
                <a:spcPct val="150000"/>
              </a:lnSpc>
            </a:pPr>
            <a:r>
              <a:rPr lang="de-DE" altLang="de-DE" sz="1800" b="1"/>
              <a:t>Versuchsperson kann raten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6F464941-B9BD-452C-A79D-44FA16E24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01000" cy="1216025"/>
          </a:xfrm>
        </p:spPr>
        <p:txBody>
          <a:bodyPr anchor="ctr"/>
          <a:lstStyle/>
          <a:p>
            <a:pPr eaLnBrk="1" hangingPunct="1"/>
            <a:r>
              <a:rPr lang="de-AT" altLang="de-DE" sz="2800" dirty="0"/>
              <a:t>Tipps:</a:t>
            </a:r>
            <a:r>
              <a:rPr lang="de-AT" altLang="de-DE" sz="3400" dirty="0"/>
              <a:t> </a:t>
            </a:r>
            <a:r>
              <a:rPr lang="de-AT" altLang="de-DE" sz="4400" cap="small" dirty="0"/>
              <a:t>Reihenfolge</a:t>
            </a:r>
            <a:endParaRPr lang="de-DE" altLang="de-DE" sz="3400" cap="small" dirty="0"/>
          </a:p>
        </p:txBody>
      </p:sp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E7009C42-6F28-4B45-97F2-B2A73E7785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12776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250000"/>
              </a:lnSpc>
            </a:pPr>
            <a:r>
              <a:rPr lang="de-AT" altLang="de-DE" sz="2800" dirty="0"/>
              <a:t>Vom Allgemeinen zum Konkreten</a:t>
            </a:r>
          </a:p>
          <a:p>
            <a:pPr lvl="1" eaLnBrk="1" hangingPunct="1">
              <a:lnSpc>
                <a:spcPct val="250000"/>
              </a:lnSpc>
            </a:pPr>
            <a:r>
              <a:rPr lang="de-AT" altLang="de-DE" sz="2800" dirty="0"/>
              <a:t>Vom Einfachen zum Abstrakten</a:t>
            </a:r>
          </a:p>
          <a:p>
            <a:pPr marL="0" indent="0" eaLnBrk="1" hangingPunct="1">
              <a:lnSpc>
                <a:spcPct val="250000"/>
              </a:lnSpc>
              <a:buNone/>
            </a:pPr>
            <a:endParaRPr lang="de-DE" altLang="de-DE" sz="2800" dirty="0"/>
          </a:p>
        </p:txBody>
      </p:sp>
      <p:pic>
        <p:nvPicPr>
          <p:cNvPr id="3" name="Grafik 2" descr="Ein Bild, das drinnen, sitzend, Tisch, Bett enthält.&#10;&#10;Automatisch generierte Beschreibung">
            <a:extLst>
              <a:ext uri="{FF2B5EF4-FFF2-40B4-BE49-F238E27FC236}">
                <a16:creationId xmlns:a16="http://schemas.microsoft.com/office/drawing/2014/main" id="{506044B9-D583-4F02-B610-02AEBD1A892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741035"/>
            <a:ext cx="4211960" cy="2246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026C165F-80B2-4704-89C0-870E86A3EE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Fragebögen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A1D0E997-570B-45FF-98C4-119BC1517E0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66738" y="1752600"/>
            <a:ext cx="8469312" cy="4267200"/>
          </a:xfrm>
        </p:spPr>
        <p:txBody>
          <a:bodyPr/>
          <a:lstStyle/>
          <a:p>
            <a:pPr eaLnBrk="1" hangingPunct="1"/>
            <a:r>
              <a:rPr lang="de-DE" altLang="de-DE" sz="1400"/>
              <a:t>§ </a:t>
            </a:r>
            <a:r>
              <a:rPr lang="de-DE" altLang="de-DE" sz="1400" b="1"/>
              <a:t>Noelle Neumann (1965):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sz="2000" b="1"/>
              <a:t>"Nicht der Interviewer muss schlau sein,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DE" altLang="de-DE" sz="2000" b="1"/>
              <a:t>sondern der Fragebogen."</a:t>
            </a:r>
            <a:endParaRPr lang="de-AT" altLang="de-DE" sz="1900"/>
          </a:p>
          <a:p>
            <a:pPr eaLnBrk="1" hangingPunct="1"/>
            <a:endParaRPr lang="de-DE" altLang="de-DE" sz="2000"/>
          </a:p>
          <a:p>
            <a:pPr eaLnBrk="1" hangingPunct="1"/>
            <a:endParaRPr lang="de-DE" altLang="de-DE" sz="2000"/>
          </a:p>
          <a:p>
            <a:pPr eaLnBrk="1" hangingPunct="1"/>
            <a:endParaRPr lang="de-DE" altLang="de-DE" sz="2000"/>
          </a:p>
          <a:p>
            <a:pPr eaLnBrk="1" hangingPunct="1"/>
            <a:r>
              <a:rPr lang="de-DE" altLang="de-DE" sz="1400"/>
              <a:t>§ </a:t>
            </a:r>
            <a:r>
              <a:rPr lang="de-DE" altLang="de-DE" sz="1400" b="1"/>
              <a:t>FRIEDRICHS (1985):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sz="2000" b="1"/>
              <a:t>"Die Frage ist das Bindeglied zwischen den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de-AT" altLang="de-DE" sz="2000" b="1"/>
              <a:t>Variablen der Hypothesen und den </a:t>
            </a:r>
            <a:r>
              <a:rPr lang="de-DE" altLang="de-DE" sz="2000" b="1"/>
              <a:t>Antworten."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6F464941-B9BD-452C-A79D-44FA16E24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01000" cy="1216025"/>
          </a:xfrm>
        </p:spPr>
        <p:txBody>
          <a:bodyPr anchor="ctr"/>
          <a:lstStyle/>
          <a:p>
            <a:pPr eaLnBrk="1" hangingPunct="1"/>
            <a:r>
              <a:rPr lang="de-AT" altLang="de-DE" sz="2800" dirty="0"/>
              <a:t>Tipps:</a:t>
            </a:r>
            <a:r>
              <a:rPr lang="de-AT" altLang="de-DE" sz="3400" dirty="0"/>
              <a:t> </a:t>
            </a:r>
            <a:r>
              <a:rPr lang="de-AT" altLang="de-DE" sz="4400" cap="small" dirty="0"/>
              <a:t>Formulierungen</a:t>
            </a:r>
            <a:endParaRPr lang="de-DE" altLang="de-DE" sz="3400" cap="small" dirty="0"/>
          </a:p>
        </p:txBody>
      </p:sp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E7009C42-6F28-4B45-97F2-B2A73E7785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1772816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klar und unmissverständlich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kurz wie möglich- lang wie nötig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Fach- und Fremdwörter vermeiden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Sprache anpassen</a:t>
            </a:r>
          </a:p>
          <a:p>
            <a:pPr marL="471487" lvl="1" indent="0" eaLnBrk="1" hangingPunct="1">
              <a:lnSpc>
                <a:spcPct val="200000"/>
              </a:lnSpc>
              <a:buNone/>
            </a:pPr>
            <a:r>
              <a:rPr lang="de-AT" altLang="de-DE" sz="2100" dirty="0"/>
              <a:t>	</a:t>
            </a:r>
            <a:endParaRPr lang="de-DE" altLang="de-DE" sz="2100" dirty="0"/>
          </a:p>
          <a:p>
            <a:pPr eaLnBrk="1" hangingPunct="1">
              <a:lnSpc>
                <a:spcPct val="200000"/>
              </a:lnSpc>
            </a:pPr>
            <a:endParaRPr lang="de-DE" altLang="de-DE" sz="2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C24290-88F1-41FB-99CC-D67BD83318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5825" r="10444" b="6783"/>
          <a:stretch/>
        </p:blipFill>
        <p:spPr>
          <a:xfrm>
            <a:off x="5651051" y="3789040"/>
            <a:ext cx="288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8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>
            <a:extLst>
              <a:ext uri="{FF2B5EF4-FFF2-40B4-BE49-F238E27FC236}">
                <a16:creationId xmlns:a16="http://schemas.microsoft.com/office/drawing/2014/main" id="{6F464941-B9BD-452C-A79D-44FA16E244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001000" cy="1216025"/>
          </a:xfrm>
        </p:spPr>
        <p:txBody>
          <a:bodyPr anchor="ctr"/>
          <a:lstStyle/>
          <a:p>
            <a:pPr eaLnBrk="1" hangingPunct="1"/>
            <a:r>
              <a:rPr lang="de-AT" altLang="de-DE" sz="2800" dirty="0"/>
              <a:t>Tipps:</a:t>
            </a:r>
            <a:r>
              <a:rPr lang="de-AT" altLang="de-DE" sz="3400" dirty="0"/>
              <a:t> </a:t>
            </a:r>
            <a:r>
              <a:rPr lang="de-AT" altLang="de-DE" sz="4400" cap="small" dirty="0"/>
              <a:t>Formulierungen</a:t>
            </a:r>
            <a:endParaRPr lang="de-DE" altLang="de-DE" sz="3400" cap="small" dirty="0"/>
          </a:p>
        </p:txBody>
      </p:sp>
      <p:sp>
        <p:nvSpPr>
          <p:cNvPr id="14339" name="Inhaltsplatzhalter 2">
            <a:extLst>
              <a:ext uri="{FF2B5EF4-FFF2-40B4-BE49-F238E27FC236}">
                <a16:creationId xmlns:a16="http://schemas.microsoft.com/office/drawing/2014/main" id="{E7009C42-6F28-4B45-97F2-B2A73E7785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7504" y="1772816"/>
            <a:ext cx="8001000" cy="4267200"/>
          </a:xfrm>
        </p:spPr>
        <p:txBody>
          <a:bodyPr/>
          <a:lstStyle/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Abkürzungen vermeiden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Immer nur auf 1 Sachverhalt pro Frage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Keine Suggestivfragen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Keine doppelten Verneinungen</a:t>
            </a:r>
          </a:p>
          <a:p>
            <a:pPr lvl="1" eaLnBrk="1" hangingPunct="1">
              <a:lnSpc>
                <a:spcPct val="200000"/>
              </a:lnSpc>
            </a:pPr>
            <a:r>
              <a:rPr lang="de-AT" altLang="de-DE" sz="2100" dirty="0"/>
              <a:t>"immer" und "nie" vermeiden		</a:t>
            </a:r>
            <a:endParaRPr lang="de-DE" altLang="de-DE" sz="2100" dirty="0"/>
          </a:p>
          <a:p>
            <a:pPr eaLnBrk="1" hangingPunct="1">
              <a:lnSpc>
                <a:spcPct val="200000"/>
              </a:lnSpc>
            </a:pPr>
            <a:endParaRPr lang="de-DE" altLang="de-DE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B7EC1A-EB04-464C-827B-B6B4F26C35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1" t="5825" r="10444" b="6783"/>
          <a:stretch/>
        </p:blipFill>
        <p:spPr>
          <a:xfrm>
            <a:off x="5651051" y="3789040"/>
            <a:ext cx="288863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1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>
            <a:extLst>
              <a:ext uri="{FF2B5EF4-FFF2-40B4-BE49-F238E27FC236}">
                <a16:creationId xmlns:a16="http://schemas.microsoft.com/office/drawing/2014/main" id="{50506B16-B8CF-4DCA-90F3-FE5F9AB92C8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altLang="de-DE" sz="2800" dirty="0"/>
              <a:t>Tipps:</a:t>
            </a:r>
            <a:r>
              <a:rPr lang="de-AT" altLang="de-DE" dirty="0"/>
              <a:t> </a:t>
            </a:r>
            <a:r>
              <a:rPr lang="de-AT" altLang="de-DE" cap="small" dirty="0"/>
              <a:t>Inhaltliche Relevanz</a:t>
            </a:r>
            <a:endParaRPr lang="de-DE" altLang="de-DE" cap="small" dirty="0"/>
          </a:p>
        </p:txBody>
      </p:sp>
      <p:sp>
        <p:nvSpPr>
          <p:cNvPr id="15363" name="Inhaltsplatzhalter 2">
            <a:extLst>
              <a:ext uri="{FF2B5EF4-FFF2-40B4-BE49-F238E27FC236}">
                <a16:creationId xmlns:a16="http://schemas.microsoft.com/office/drawing/2014/main" id="{531B89CC-6812-4F7C-A26B-AEEEF99B97D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961" y="1916832"/>
            <a:ext cx="80010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AT" altLang="de-DE" sz="2200" dirty="0"/>
          </a:p>
          <a:p>
            <a:pPr lvl="1" eaLnBrk="1" hangingPunct="1">
              <a:lnSpc>
                <a:spcPct val="80000"/>
              </a:lnSpc>
            </a:pPr>
            <a:r>
              <a:rPr lang="de-AT" altLang="de-DE" sz="2100" dirty="0"/>
              <a:t>Trifft die Frage für jeden Befragten zu?</a:t>
            </a:r>
          </a:p>
          <a:p>
            <a:pPr lvl="1" eaLnBrk="1" hangingPunct="1">
              <a:lnSpc>
                <a:spcPct val="80000"/>
              </a:lnSpc>
            </a:pPr>
            <a:endParaRPr lang="de-AT" altLang="de-DE" sz="2100" dirty="0"/>
          </a:p>
          <a:p>
            <a:pPr lvl="1" eaLnBrk="1" hangingPunct="1">
              <a:lnSpc>
                <a:spcPct val="80000"/>
              </a:lnSpc>
            </a:pPr>
            <a:r>
              <a:rPr lang="de-AT" altLang="de-DE" sz="2100" dirty="0"/>
              <a:t>Hat jeder Befragte die Information zur Hand, die benötigt werden, um die 	Frage zu beantworten?</a:t>
            </a:r>
          </a:p>
          <a:p>
            <a:pPr lvl="1" eaLnBrk="1" hangingPunct="1">
              <a:lnSpc>
                <a:spcPct val="80000"/>
              </a:lnSpc>
            </a:pPr>
            <a:endParaRPr lang="de-AT" altLang="de-DE" sz="2100" dirty="0"/>
          </a:p>
          <a:p>
            <a:pPr lvl="1" eaLnBrk="1" hangingPunct="1">
              <a:lnSpc>
                <a:spcPct val="80000"/>
              </a:lnSpc>
            </a:pPr>
            <a:r>
              <a:rPr lang="de-AT" altLang="de-DE" sz="2100" dirty="0"/>
              <a:t>Bezieht sich die Frage auf einen Zeitraum, an den sich jeder Befragte erinnern kann?</a:t>
            </a:r>
          </a:p>
          <a:p>
            <a:pPr lvl="1" eaLnBrk="1" hangingPunct="1">
              <a:lnSpc>
                <a:spcPct val="80000"/>
              </a:lnSpc>
            </a:pPr>
            <a:endParaRPr lang="de-AT" altLang="de-DE" sz="2100" dirty="0"/>
          </a:p>
          <a:p>
            <a:pPr lvl="1" eaLnBrk="1" hangingPunct="1">
              <a:lnSpc>
                <a:spcPct val="80000"/>
              </a:lnSpc>
            </a:pPr>
            <a:r>
              <a:rPr lang="de-AT" altLang="de-DE" sz="2100" dirty="0"/>
              <a:t>Ist die Frage einfach genug, damit die Motivation nicht negativ beeinflusst wird?</a:t>
            </a:r>
          </a:p>
          <a:p>
            <a:pPr lvl="1" eaLnBrk="1" hangingPunct="1">
              <a:lnSpc>
                <a:spcPct val="80000"/>
              </a:lnSpc>
            </a:pPr>
            <a:endParaRPr lang="de-AT" altLang="de-DE" sz="2100" dirty="0"/>
          </a:p>
          <a:p>
            <a:pPr lvl="1" eaLnBrk="1" hangingPunct="1">
              <a:lnSpc>
                <a:spcPct val="80000"/>
              </a:lnSpc>
            </a:pPr>
            <a:endParaRPr lang="de-DE" altLang="de-DE" sz="2100" dirty="0"/>
          </a:p>
          <a:p>
            <a:pPr eaLnBrk="1" hangingPunct="1">
              <a:lnSpc>
                <a:spcPct val="80000"/>
              </a:lnSpc>
            </a:pPr>
            <a:endParaRPr lang="de-DE" altLang="de-DE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E9DA58A-A81F-4091-89A4-182C60E23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318500" cy="1216025"/>
          </a:xfrm>
        </p:spPr>
        <p:txBody>
          <a:bodyPr/>
          <a:lstStyle/>
          <a:p>
            <a:pPr eaLnBrk="1" hangingPunct="1"/>
            <a:r>
              <a:rPr lang="de-DE" altLang="de-DE" sz="2800"/>
              <a:t>Tipps:</a:t>
            </a:r>
            <a:r>
              <a:rPr lang="de-DE" altLang="de-DE" sz="3400"/>
              <a:t> Darstellungsformen von Fragen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E61248E-CCF8-4C3E-8CFA-061ADF508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3250"/>
            <a:ext cx="8229600" cy="5516563"/>
          </a:xfrm>
        </p:spPr>
        <p:txBody>
          <a:bodyPr/>
          <a:lstStyle/>
          <a:p>
            <a:pPr lvl="1" eaLnBrk="1" hangingPunct="1">
              <a:lnSpc>
                <a:spcPct val="200000"/>
              </a:lnSpc>
            </a:pPr>
            <a:r>
              <a:rPr lang="de-DE" altLang="de-DE" dirty="0" smtClean="0"/>
              <a:t>Tabellen/Matrizen</a:t>
            </a:r>
            <a:endParaRPr lang="de-DE" altLang="de-DE" dirty="0"/>
          </a:p>
          <a:p>
            <a:pPr lvl="1" eaLnBrk="1" hangingPunct="1">
              <a:lnSpc>
                <a:spcPct val="200000"/>
              </a:lnSpc>
            </a:pPr>
            <a:r>
              <a:rPr lang="de-DE" altLang="de-DE" dirty="0"/>
              <a:t>Semantische Differentiale</a:t>
            </a:r>
          </a:p>
          <a:p>
            <a:pPr lvl="1" eaLnBrk="1" hangingPunct="1">
              <a:lnSpc>
                <a:spcPct val="200000"/>
              </a:lnSpc>
            </a:pPr>
            <a:r>
              <a:rPr lang="de-DE" altLang="de-DE" dirty="0"/>
              <a:t>Ranglisten/Hierarchie</a:t>
            </a:r>
          </a:p>
          <a:p>
            <a:pPr lvl="1" eaLnBrk="1" hangingPunct="1">
              <a:lnSpc>
                <a:spcPct val="200000"/>
              </a:lnSpc>
            </a:pPr>
            <a:r>
              <a:rPr lang="de-DE" altLang="de-DE" dirty="0"/>
              <a:t>Grafische Skalen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4C4F9CC-66C3-4CCF-AEB3-DDFE2B4CF2A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1" y="4178658"/>
            <a:ext cx="3034680" cy="2048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C3CF0CBD-FA5F-4525-913A-64E4686891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Darstellungsform: Tabelle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5FBE411-F5A4-4C6D-B6B8-BAA3C3277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18436" name="Picture 5">
            <a:extLst>
              <a:ext uri="{FF2B5EF4-FFF2-40B4-BE49-F238E27FC236}">
                <a16:creationId xmlns:a16="http://schemas.microsoft.com/office/drawing/2014/main" id="{07528D54-4C84-4F5F-AF3F-124F79850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" t="42386" r="7715" b="8691"/>
          <a:stretch>
            <a:fillRect/>
          </a:stretch>
        </p:blipFill>
        <p:spPr bwMode="auto">
          <a:xfrm>
            <a:off x="-288925" y="1773238"/>
            <a:ext cx="9432925" cy="395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A4C0F9B-C8EC-4B3E-BE08-36E924C44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400"/>
              <a:t>Darstellungsform: </a:t>
            </a:r>
            <a:br>
              <a:rPr lang="de-DE" altLang="de-DE" sz="3400"/>
            </a:br>
            <a:r>
              <a:rPr lang="de-DE" altLang="de-DE" sz="3400"/>
              <a:t>semantische Differenziale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ED5A889E-FB8F-4891-93B6-0DA2F0F7CBA4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49" b="10081"/>
          <a:stretch>
            <a:fillRect/>
          </a:stretch>
        </p:blipFill>
        <p:spPr>
          <a:xfrm>
            <a:off x="-406400" y="2276475"/>
            <a:ext cx="9550400" cy="24066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548D7AD5-22BE-4209-B20E-C62997578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Darstellungsform: Rangliste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09173B8-BA33-4092-9BE8-716EDFF1C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e-DE" altLang="de-DE"/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9B2F3EA-C1F4-4699-A8D4-3057997A7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0" t="21384" r="2571" b="10355"/>
          <a:stretch>
            <a:fillRect/>
          </a:stretch>
        </p:blipFill>
        <p:spPr bwMode="auto">
          <a:xfrm>
            <a:off x="111125" y="1844675"/>
            <a:ext cx="87820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570840F9-327B-485A-ABB8-00505D892A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400"/>
              <a:t>Darstellungsform: Grafische Skala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D8ADF839-B890-4497-A783-1F161728BAD8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20721" r="3134" b="15141"/>
          <a:stretch>
            <a:fillRect/>
          </a:stretch>
        </p:blipFill>
        <p:spPr>
          <a:xfrm>
            <a:off x="250825" y="2420938"/>
            <a:ext cx="8243888" cy="344328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67B62D4-2BC3-473E-BFE7-CD6D5EFE1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Tipps:</a:t>
            </a:r>
            <a:r>
              <a:rPr lang="de-DE" altLang="de-DE" dirty="0"/>
              <a:t> </a:t>
            </a:r>
            <a:r>
              <a:rPr lang="de-DE" altLang="de-DE" cap="small" dirty="0"/>
              <a:t>Antwortkategorien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658A2F1-AA9A-4A2E-ACE9-E47AE9436A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8229600" cy="55165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gerade Anzahl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keine Mittelposition</a:t>
            </a:r>
          </a:p>
          <a:p>
            <a:pPr lvl="2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+"/>
            </a:pPr>
            <a:r>
              <a:rPr lang="de-DE" altLang="de-DE" sz="2000" dirty="0"/>
              <a:t>Antworten lassen sich </a:t>
            </a:r>
            <a:r>
              <a:rPr lang="de-DE" altLang="de-DE" sz="2000" dirty="0" err="1"/>
              <a:t>d</a:t>
            </a:r>
            <a:r>
              <a:rPr lang="de-DE" altLang="de-DE" sz="2000" dirty="0" err="1">
                <a:sym typeface="Wingdings" panose="05000000000000000000" pitchFamily="2" charset="2"/>
              </a:rPr>
              <a:t>auf</a:t>
            </a:r>
            <a:r>
              <a:rPr lang="de-DE" altLang="de-DE" sz="2000" dirty="0">
                <a:sym typeface="Wingdings" panose="05000000000000000000" pitchFamily="2" charset="2"/>
              </a:rPr>
              <a:t> 2 Kategorien zusammenfassen</a:t>
            </a:r>
          </a:p>
          <a:p>
            <a:pPr lvl="2" eaLnBrk="1" hangingPunct="1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de-DE" altLang="de-DE" sz="2000" dirty="0"/>
              <a:t>Zwang zur Tendenz 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Ausweg: neutrale "weiß nicht" Möglichkeit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A94CB77-94E2-4093-812F-0109E88B5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r="28738"/>
          <a:stretch/>
        </p:blipFill>
        <p:spPr>
          <a:xfrm flipH="1">
            <a:off x="7176194" y="1700808"/>
            <a:ext cx="1458858" cy="30963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54706E09-10BB-4C99-BDCA-B34CDADDB5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988840"/>
            <a:ext cx="8229600" cy="55165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endParaRPr lang="de-DE" altLang="de-DE" dirty="0"/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ungerade Anzahl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dirty="0"/>
              <a:t>Mittelkategorie</a:t>
            </a:r>
          </a:p>
          <a:p>
            <a:pPr lvl="2" eaLnBrk="1" hangingPunct="1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+"/>
            </a:pPr>
            <a:r>
              <a:rPr lang="de-DE" altLang="de-DE" dirty="0"/>
              <a:t>unentschiedene Meinung möglich</a:t>
            </a:r>
            <a:endParaRPr lang="de-DE" altLang="de-DE" dirty="0">
              <a:sym typeface="Wingdings" panose="05000000000000000000" pitchFamily="2" charset="2"/>
            </a:endParaRPr>
          </a:p>
          <a:p>
            <a:pPr lvl="2" eaLnBrk="1" hangingPunct="1">
              <a:lnSpc>
                <a:spcPct val="150000"/>
              </a:lnSpc>
              <a:buClr>
                <a:schemeClr val="tx1"/>
              </a:buClr>
              <a:buFontTx/>
              <a:buChar char="-"/>
            </a:pPr>
            <a:r>
              <a:rPr lang="de-DE" altLang="de-DE" dirty="0"/>
              <a:t>überdurchschnittlich häufig mittlerer Wert 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dirty="0"/>
              <a:t>Ausweg: Enthaltungsmöglichkeit "weiß nicht"</a:t>
            </a:r>
          </a:p>
          <a:p>
            <a:pPr lvl="2" eaLnBrk="1" hangingPunct="1">
              <a:lnSpc>
                <a:spcPct val="150000"/>
              </a:lnSpc>
              <a:buClr>
                <a:schemeClr val="tx1"/>
              </a:buClr>
              <a:buFontTx/>
              <a:buChar char="•"/>
            </a:pPr>
            <a:endParaRPr lang="de-DE" altLang="de-DE" dirty="0"/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0535704D-5A52-4828-B008-19F9BE3B3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e-DE" altLang="de-DE" dirty="0"/>
              <a:t>Tipps: </a:t>
            </a:r>
            <a:r>
              <a:rPr lang="de-DE" altLang="de-DE" cap="small" dirty="0"/>
              <a:t>Antwortkategorien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F875954-3E3C-4107-B4AF-474A29E4FF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/>
          <a:stretch/>
        </p:blipFill>
        <p:spPr>
          <a:xfrm>
            <a:off x="5868144" y="1656982"/>
            <a:ext cx="2707531" cy="22541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4506CB5B-264C-4687-8B46-3697CC0527C5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altLang="de-DE"/>
              <a:t>Inhalt</a:t>
            </a:r>
            <a:endParaRPr lang="de-DE" altLang="de-DE"/>
          </a:p>
        </p:txBody>
      </p:sp>
      <p:sp>
        <p:nvSpPr>
          <p:cNvPr id="6147" name="Inhaltsplatzhalter 2">
            <a:extLst>
              <a:ext uri="{FF2B5EF4-FFF2-40B4-BE49-F238E27FC236}">
                <a16:creationId xmlns:a16="http://schemas.microsoft.com/office/drawing/2014/main" id="{16F84890-EB60-47ED-96A3-96E44CE6D7E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 eaLnBrk="1" hangingPunct="1">
              <a:lnSpc>
                <a:spcPct val="250000"/>
              </a:lnSpc>
            </a:pPr>
            <a:r>
              <a:rPr lang="de-AT" altLang="de-DE" sz="2300" dirty="0"/>
              <a:t>Ziel</a:t>
            </a:r>
          </a:p>
          <a:p>
            <a:pPr eaLnBrk="1" hangingPunct="1">
              <a:lnSpc>
                <a:spcPct val="250000"/>
              </a:lnSpc>
            </a:pPr>
            <a:r>
              <a:rPr lang="de-AT" altLang="de-DE" sz="2300" dirty="0"/>
              <a:t>Konzeption	</a:t>
            </a:r>
          </a:p>
          <a:p>
            <a:pPr eaLnBrk="1" hangingPunct="1">
              <a:lnSpc>
                <a:spcPct val="250000"/>
              </a:lnSpc>
            </a:pPr>
            <a:r>
              <a:rPr lang="de-AT" altLang="de-DE" sz="2300" dirty="0"/>
              <a:t>Fragetypen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A9A5AB-9655-4436-8663-27DB5EB9282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203848" y="1752600"/>
            <a:ext cx="6264770" cy="4267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e-AT" sz="2300" dirty="0"/>
              <a:t>Tipps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Reihenfolge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Formulierung &amp; Fragen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Inhaltliche Relevanz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Darstellungsform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Antwortkriterien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Demographische Daten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Vermeiden von Antworttendenzen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Deckblatt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Schluss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AT" sz="2200" dirty="0"/>
              <a:t>Pretest</a:t>
            </a:r>
            <a:endParaRPr lang="de-DE" sz="2200" dirty="0"/>
          </a:p>
          <a:p>
            <a:pPr eaLnBrk="1" hangingPunct="1">
              <a:lnSpc>
                <a:spcPct val="90000"/>
              </a:lnSpc>
              <a:defRPr/>
            </a:pPr>
            <a:endParaRPr lang="de-DE" sz="23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DBCDC95-8F54-4A21-9AD8-BE94B51F0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Tipps:</a:t>
            </a:r>
            <a:r>
              <a:rPr lang="de-DE" altLang="de-DE" dirty="0"/>
              <a:t> </a:t>
            </a:r>
            <a:r>
              <a:rPr lang="de-DE" altLang="de-DE" cap="small" dirty="0"/>
              <a:t>demographischen Daten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CDCA25A-D077-492B-82F3-8FD76AF229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7504" y="1772816"/>
            <a:ext cx="8001000" cy="4267200"/>
          </a:xfrm>
        </p:spPr>
        <p:txBody>
          <a:bodyPr/>
          <a:lstStyle/>
          <a:p>
            <a:pPr lvl="1" eaLnBrk="1" hangingPunct="1"/>
            <a:endParaRPr lang="de-DE" altLang="de-DE" dirty="0"/>
          </a:p>
          <a:p>
            <a:pPr lvl="1" eaLnBrk="1" hangingPunct="1"/>
            <a:r>
              <a:rPr lang="de-DE" altLang="de-DE" dirty="0"/>
              <a:t>nur wenn nötig</a:t>
            </a:r>
          </a:p>
          <a:p>
            <a:pPr lvl="1" eaLnBrk="1" hangingPunct="1"/>
            <a:r>
              <a:rPr lang="de-DE" altLang="de-DE" dirty="0"/>
              <a:t>Befragten erklären warum</a:t>
            </a:r>
          </a:p>
          <a:p>
            <a:pPr lvl="1" eaLnBrk="1" hangingPunct="1"/>
            <a:endParaRPr lang="de-DE" altLang="de-DE" dirty="0"/>
          </a:p>
          <a:p>
            <a:pPr lvl="2" eaLnBrk="1" hangingPunct="1"/>
            <a:r>
              <a:rPr lang="de-DE" altLang="de-DE" dirty="0"/>
              <a:t>am Anfang, weil schnell und einfach</a:t>
            </a:r>
            <a:br>
              <a:rPr lang="de-DE" altLang="de-DE" dirty="0"/>
            </a:br>
            <a:r>
              <a:rPr lang="de-DE" altLang="de-DE" dirty="0"/>
              <a:t>ABER Gefahr der Abschreckung</a:t>
            </a:r>
          </a:p>
          <a:p>
            <a:pPr lvl="2" eaLnBrk="1" hangingPunct="1"/>
            <a:endParaRPr lang="de-DE" altLang="de-DE" dirty="0"/>
          </a:p>
          <a:p>
            <a:pPr lvl="2" eaLnBrk="1" hangingPunct="1"/>
            <a:r>
              <a:rPr lang="de-DE" altLang="de-DE" dirty="0"/>
              <a:t>am Ende, weil eher Bereitschaft</a:t>
            </a:r>
            <a:br>
              <a:rPr lang="de-DE" altLang="de-DE" dirty="0"/>
            </a:br>
            <a:r>
              <a:rPr lang="de-DE" altLang="de-DE" dirty="0"/>
              <a:t>ABER Gefahr des Vergessens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C0E82B8-A3D0-4D15-AFC1-85BD168CC5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821738" cy="1216025"/>
          </a:xfrm>
        </p:spPr>
        <p:txBody>
          <a:bodyPr/>
          <a:lstStyle/>
          <a:p>
            <a:pPr eaLnBrk="1" hangingPunct="1"/>
            <a:r>
              <a:rPr lang="de-DE" altLang="de-DE" sz="2800" dirty="0"/>
              <a:t>Tipps:</a:t>
            </a:r>
            <a:r>
              <a:rPr lang="de-DE" altLang="de-DE" dirty="0"/>
              <a:t> </a:t>
            </a:r>
            <a:br>
              <a:rPr lang="de-DE" altLang="de-DE" dirty="0"/>
            </a:br>
            <a:r>
              <a:rPr lang="de-DE" altLang="de-DE" sz="3400" cap="small" dirty="0"/>
              <a:t>Vermeiden von Antworttendenzen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194C0C9-F5C7-4F85-A5E8-EFE8302435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73250"/>
            <a:ext cx="8229600" cy="5516563"/>
          </a:xfrm>
        </p:spPr>
        <p:txBody>
          <a:bodyPr/>
          <a:lstStyle/>
          <a:p>
            <a:pPr eaLnBrk="1" hangingPunct="1"/>
            <a:endParaRPr lang="de-DE" altLang="de-DE"/>
          </a:p>
          <a:p>
            <a:pPr lvl="1" eaLnBrk="1" hangingPunct="1"/>
            <a:r>
              <a:rPr lang="de-DE" altLang="de-DE"/>
              <a:t>systematisches Reagieren </a:t>
            </a:r>
          </a:p>
          <a:p>
            <a:pPr lvl="1" eaLnBrk="1" hangingPunct="1"/>
            <a:r>
              <a:rPr lang="de-DE" altLang="de-DE"/>
              <a:t>„JA-Sage“ Tendenz</a:t>
            </a:r>
          </a:p>
          <a:p>
            <a:pPr lvl="2" eaLnBrk="1" hangingPunct="1"/>
            <a:r>
              <a:rPr lang="de-DE" altLang="de-DE"/>
              <a:t>Kontrollfragen mit Negativformulierung</a:t>
            </a:r>
          </a:p>
          <a:p>
            <a:pPr lvl="1" eaLnBrk="1" hangingPunct="1"/>
            <a:r>
              <a:rPr lang="de-DE" altLang="de-DE"/>
              <a:t>Tendenz zur Mitte</a:t>
            </a:r>
          </a:p>
          <a:p>
            <a:pPr lvl="2" eaLnBrk="1" hangingPunct="1"/>
            <a:r>
              <a:rPr lang="de-DE" altLang="de-DE"/>
              <a:t>präzise und genaue Formulierung</a:t>
            </a:r>
          </a:p>
          <a:p>
            <a:pPr lvl="2" eaLnBrk="1" hangingPunct="1"/>
            <a:r>
              <a:rPr lang="de-DE" altLang="de-DE"/>
              <a:t>mehrere Kategorien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F00175C1-5858-4B67-A4A5-843ABD6AE1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Tipps: </a:t>
            </a:r>
            <a:r>
              <a:rPr lang="de-DE" altLang="de-DE" cap="small" dirty="0"/>
              <a:t>Deckblatt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E881A00-18D3-477F-A346-782B1D4907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8229600" cy="5516563"/>
          </a:xfrm>
        </p:spPr>
        <p:txBody>
          <a:bodyPr/>
          <a:lstStyle/>
          <a:p>
            <a:pPr eaLnBrk="1" hangingPunct="1"/>
            <a:endParaRPr lang="de-DE" altLang="de-DE" dirty="0"/>
          </a:p>
          <a:p>
            <a:pPr lvl="1" eaLnBrk="1" hangingPunct="1"/>
            <a:r>
              <a:rPr lang="de-DE" altLang="de-DE" sz="2400" dirty="0"/>
              <a:t>Instruktionen, Anweisungen und Hinweise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Zweck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verantwortlicher Veranstalter der Umfrage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Zeitaufwand für Bearbeitung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Einsendeschluss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Ansprechpartner mit </a:t>
            </a:r>
            <a:r>
              <a:rPr lang="de-DE" altLang="de-DE" sz="2000" dirty="0" err="1"/>
              <a:t>Tel.Nr</a:t>
            </a:r>
            <a:r>
              <a:rPr lang="de-DE" altLang="de-DE" sz="2000" dirty="0"/>
              <a:t> und </a:t>
            </a:r>
            <a:r>
              <a:rPr lang="de-DE" altLang="de-DE" sz="2000" dirty="0" err="1"/>
              <a:t>e-mail</a:t>
            </a:r>
            <a:endParaRPr lang="de-DE" altLang="de-DE" sz="2000" dirty="0"/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bei anonymen Befragungen: Vertraulichkeit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sz="2000" dirty="0"/>
              <a:t>Instruktionen zur Fragebeantwortung</a:t>
            </a:r>
          </a:p>
          <a:p>
            <a:pPr lvl="2" eaLnBrk="1" hangingPunct="1"/>
            <a:endParaRPr lang="de-DE" alt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E677ACEC-2CA2-4BFE-9B0E-35D24FD9D0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2800" dirty="0"/>
              <a:t>Tipps:</a:t>
            </a:r>
            <a:r>
              <a:rPr lang="de-DE" altLang="de-DE" dirty="0"/>
              <a:t> </a:t>
            </a:r>
            <a:r>
              <a:rPr lang="de-DE" altLang="de-DE" cap="small" dirty="0"/>
              <a:t>Schluss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0329EE96-050A-4987-AA92-C3F3FB9683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2679" y="912812"/>
            <a:ext cx="8999537" cy="5516563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de-DE" altLang="de-DE" dirty="0"/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Platz für Kommentare </a:t>
            </a:r>
            <a:br>
              <a:rPr lang="de-DE" altLang="de-DE" dirty="0"/>
            </a:br>
            <a:r>
              <a:rPr lang="de-DE" altLang="de-DE" dirty="0"/>
              <a:t>und Anregungen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dirty="0"/>
              <a:t>höflich</a:t>
            </a:r>
          </a:p>
          <a:p>
            <a:pPr lvl="2" eaLnBrk="1" hangingPunct="1">
              <a:lnSpc>
                <a:spcPct val="150000"/>
              </a:lnSpc>
            </a:pPr>
            <a:r>
              <a:rPr lang="de-DE" altLang="de-DE" dirty="0"/>
              <a:t>hilfreich zur Aufdeckung von Missverständnissen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DANKE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924BDCC-CE24-4DDE-8268-69AC08E567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23" y="1700808"/>
            <a:ext cx="2386020" cy="1590680"/>
          </a:xfrm>
          <a:prstGeom prst="rect">
            <a:avLst/>
          </a:pr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6C136116-72A5-4133-8552-B8458CF3E9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5765" r="11413"/>
          <a:stretch/>
        </p:blipFill>
        <p:spPr>
          <a:xfrm>
            <a:off x="6074413" y="4217544"/>
            <a:ext cx="2386020" cy="1879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A2DD0A9-4A63-4D79-8934-D8622A790F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sz="3200" dirty="0"/>
              <a:t>Tipps: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cap="small" dirty="0"/>
              <a:t>Pretest</a:t>
            </a:r>
            <a:r>
              <a:rPr lang="de-DE" altLang="de-DE" dirty="0"/>
              <a:t> </a:t>
            </a:r>
            <a:r>
              <a:rPr lang="de-DE" altLang="de-DE" sz="3200" dirty="0"/>
              <a:t>(Test des Fragebogens)</a:t>
            </a:r>
            <a:endParaRPr lang="de-DE" altLang="de-DE" dirty="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4B0BD72-DD54-42FA-B36F-3DD3AECA7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231" y="1628800"/>
            <a:ext cx="8999537" cy="5516563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Personen, die nicht an der Konzeption</a:t>
            </a:r>
            <a:br>
              <a:rPr lang="de-DE" altLang="de-DE" dirty="0"/>
            </a:br>
            <a:r>
              <a:rPr lang="de-DE" altLang="de-DE" dirty="0"/>
              <a:t>beteiligt waren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Durchsicht auf Fehler, Unklarheiten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Dauer überprüfen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bei Onlinebefragung technische Handhabbarkeit</a:t>
            </a:r>
          </a:p>
          <a:p>
            <a:pPr lvl="1" eaLnBrk="1" hangingPunct="1">
              <a:lnSpc>
                <a:spcPct val="150000"/>
              </a:lnSpc>
            </a:pPr>
            <a:r>
              <a:rPr lang="de-DE" altLang="de-DE" dirty="0"/>
              <a:t>Überarbeitung mit eventuellen 2. Pretest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1187452-14D5-4610-93B5-60CC49BDA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32656"/>
            <a:ext cx="8001000" cy="1216025"/>
          </a:xfrm>
        </p:spPr>
        <p:txBody>
          <a:bodyPr/>
          <a:lstStyle/>
          <a:p>
            <a:r>
              <a:rPr lang="de-AT" sz="5400" dirty="0"/>
              <a:t>Warum?</a:t>
            </a:r>
          </a:p>
        </p:txBody>
      </p:sp>
      <p:pic>
        <p:nvPicPr>
          <p:cNvPr id="5" name="Grafik 4" descr="Ein Bild, das Spielzeug, Zeichnung enthält.&#10;&#10;Automatisch generierte Beschreibung">
            <a:extLst>
              <a:ext uri="{FF2B5EF4-FFF2-40B4-BE49-F238E27FC236}">
                <a16:creationId xmlns:a16="http://schemas.microsoft.com/office/drawing/2014/main" id="{9A65E64B-F317-4604-B5C2-A3DC8B8C1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3" t="6945" r="18970" b="9722"/>
          <a:stretch/>
        </p:blipFill>
        <p:spPr>
          <a:xfrm>
            <a:off x="585259" y="1844824"/>
            <a:ext cx="7997220" cy="572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660AE-1FBF-45DA-A0DF-E922BE75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small" dirty="0"/>
              <a:t>Diagnose</a:t>
            </a:r>
            <a:r>
              <a:rPr lang="de-AT" dirty="0"/>
              <a:t>: </a:t>
            </a:r>
            <a:br>
              <a:rPr lang="de-AT" dirty="0"/>
            </a:br>
            <a:r>
              <a:rPr lang="de-AT" dirty="0"/>
              <a:t>Stärken &amp; Schwächen</a:t>
            </a:r>
          </a:p>
        </p:txBody>
      </p:sp>
      <p:pic>
        <p:nvPicPr>
          <p:cNvPr id="4" name="Grafik 3" descr="Ein Bild, das Stuhl, Tisch, sitzend, Raum enthält.&#10;&#10;Automatisch generierte Beschreibung">
            <a:extLst>
              <a:ext uri="{FF2B5EF4-FFF2-40B4-BE49-F238E27FC236}">
                <a16:creationId xmlns:a16="http://schemas.microsoft.com/office/drawing/2014/main" id="{DD37FF03-632C-4AA2-8FBA-F8495B4278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0"/>
          <a:stretch/>
        </p:blipFill>
        <p:spPr>
          <a:xfrm>
            <a:off x="611560" y="1772816"/>
            <a:ext cx="460851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660AE-1FBF-45DA-A0DF-E922BE75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small" dirty="0"/>
              <a:t>Evaluation</a:t>
            </a:r>
            <a:r>
              <a:rPr lang="de-AT" dirty="0"/>
              <a:t>: </a:t>
            </a:r>
            <a:br>
              <a:rPr lang="de-AT" dirty="0"/>
            </a:br>
            <a:r>
              <a:rPr lang="de-AT" dirty="0"/>
              <a:t>Zufriedenheit</a:t>
            </a:r>
          </a:p>
        </p:txBody>
      </p:sp>
      <p:pic>
        <p:nvPicPr>
          <p:cNvPr id="5" name="Grafik 4" descr="Ein Bild, das Windel enthält.&#10;&#10;Automatisch generierte Beschreibung">
            <a:extLst>
              <a:ext uri="{FF2B5EF4-FFF2-40B4-BE49-F238E27FC236}">
                <a16:creationId xmlns:a16="http://schemas.microsoft.com/office/drawing/2014/main" id="{920A0A47-3248-4690-9039-3EF087F29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33"/>
          <a:stretch/>
        </p:blipFill>
        <p:spPr>
          <a:xfrm>
            <a:off x="590109" y="1844824"/>
            <a:ext cx="6142132" cy="42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660AE-1FBF-45DA-A0DF-E922BE75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small" dirty="0"/>
              <a:t>Kontrolle</a:t>
            </a:r>
            <a:r>
              <a:rPr lang="de-AT" dirty="0"/>
              <a:t>: </a:t>
            </a:r>
            <a:br>
              <a:rPr lang="de-AT" dirty="0"/>
            </a:br>
            <a:r>
              <a:rPr lang="de-AT" dirty="0"/>
              <a:t>Veränderungen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C8BA113-CB15-431E-AD18-F60DF0257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96889"/>
            <a:ext cx="5796136" cy="386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A660AE-1FBF-45DA-A0DF-E922BE75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cap="small" dirty="0"/>
              <a:t>Intervention</a:t>
            </a:r>
            <a:r>
              <a:rPr lang="de-AT" dirty="0"/>
              <a:t>: </a:t>
            </a:r>
            <a:br>
              <a:rPr lang="de-AT" dirty="0"/>
            </a:br>
            <a:r>
              <a:rPr lang="de-AT" dirty="0"/>
              <a:t>Dialog &amp; Veränderungen</a:t>
            </a:r>
          </a:p>
        </p:txBody>
      </p:sp>
      <p:pic>
        <p:nvPicPr>
          <p:cNvPr id="5" name="Grafik 4" descr="Ein Bild, das Text, Schiefertafel enthält.&#10;&#10;Automatisch generierte Beschreibung">
            <a:extLst>
              <a:ext uri="{FF2B5EF4-FFF2-40B4-BE49-F238E27FC236}">
                <a16:creationId xmlns:a16="http://schemas.microsoft.com/office/drawing/2014/main" id="{A1D30952-6520-4FA3-82EB-E851C6F7AD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2"/>
          <a:stretch/>
        </p:blipFill>
        <p:spPr>
          <a:xfrm>
            <a:off x="653490" y="1844824"/>
            <a:ext cx="8001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0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4">
            <a:extLst>
              <a:ext uri="{FF2B5EF4-FFF2-40B4-BE49-F238E27FC236}">
                <a16:creationId xmlns:a16="http://schemas.microsoft.com/office/drawing/2014/main" id="{286D9FB2-621B-419B-83B6-507F6C96627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de-AT" altLang="de-DE" dirty="0"/>
              <a:t>Ziel / Funktion</a:t>
            </a:r>
            <a:endParaRPr lang="de-DE" altLang="de-DE" dirty="0"/>
          </a:p>
        </p:txBody>
      </p:sp>
      <p:sp>
        <p:nvSpPr>
          <p:cNvPr id="7171" name="Inhaltsplatzhalter 5">
            <a:extLst>
              <a:ext uri="{FF2B5EF4-FFF2-40B4-BE49-F238E27FC236}">
                <a16:creationId xmlns:a16="http://schemas.microsoft.com/office/drawing/2014/main" id="{7265481B-2807-4046-8AB4-F9533B283146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de-AT" altLang="de-DE" sz="2400" dirty="0"/>
              <a:t>Diagnose Funktion</a:t>
            </a:r>
          </a:p>
          <a:p>
            <a:pPr lvl="1" eaLnBrk="1" hangingPunct="1"/>
            <a:r>
              <a:rPr lang="de-AT" altLang="de-DE" sz="2000" dirty="0"/>
              <a:t>Basis für </a:t>
            </a:r>
            <a:r>
              <a:rPr lang="de-AT" altLang="de-DE" sz="2000" b="1" dirty="0"/>
              <a:t>Stärken-Schwäche-Analyse</a:t>
            </a:r>
          </a:p>
          <a:p>
            <a:pPr lvl="1" eaLnBrk="1" hangingPunct="1"/>
            <a:endParaRPr lang="de-AT" altLang="de-DE" sz="2000" dirty="0"/>
          </a:p>
          <a:p>
            <a:pPr eaLnBrk="1" hangingPunct="1"/>
            <a:r>
              <a:rPr lang="de-AT" altLang="de-DE" sz="2400" dirty="0"/>
              <a:t>Evaluations-Funktion</a:t>
            </a:r>
          </a:p>
          <a:p>
            <a:pPr lvl="1" eaLnBrk="1" hangingPunct="1"/>
            <a:r>
              <a:rPr lang="de-AT" altLang="de-DE" sz="2000" dirty="0"/>
              <a:t>Bewertung der </a:t>
            </a:r>
            <a:r>
              <a:rPr lang="de-AT" altLang="de-DE" sz="2000" b="1" dirty="0"/>
              <a:t>Zufriedenheit</a:t>
            </a:r>
          </a:p>
          <a:p>
            <a:pPr lvl="1" eaLnBrk="1" hangingPunct="1"/>
            <a:endParaRPr lang="de-AT" altLang="de-DE" sz="2000" dirty="0"/>
          </a:p>
          <a:p>
            <a:pPr eaLnBrk="1" hangingPunct="1"/>
            <a:r>
              <a:rPr lang="de-AT" altLang="de-DE" sz="2400" dirty="0"/>
              <a:t>Kontroll-Funktion</a:t>
            </a:r>
          </a:p>
          <a:p>
            <a:pPr lvl="1" eaLnBrk="1" hangingPunct="1"/>
            <a:r>
              <a:rPr lang="de-AT" altLang="de-DE" sz="2000" dirty="0"/>
              <a:t>Überprüfung ob </a:t>
            </a:r>
            <a:r>
              <a:rPr lang="de-AT" altLang="de-DE" sz="2000" b="1" dirty="0"/>
              <a:t>Änderungen</a:t>
            </a:r>
            <a:r>
              <a:rPr lang="de-AT" altLang="de-DE" sz="2000" dirty="0"/>
              <a:t> stattgefunden haben</a:t>
            </a:r>
          </a:p>
          <a:p>
            <a:pPr lvl="1" eaLnBrk="1" hangingPunct="1"/>
            <a:endParaRPr lang="de-AT" altLang="de-DE" sz="2000" dirty="0"/>
          </a:p>
          <a:p>
            <a:pPr eaLnBrk="1" hangingPunct="1"/>
            <a:r>
              <a:rPr lang="de-AT" altLang="de-DE" sz="2400" dirty="0"/>
              <a:t>Interventions-Funktion</a:t>
            </a:r>
          </a:p>
          <a:p>
            <a:pPr lvl="1" eaLnBrk="1" hangingPunct="1"/>
            <a:r>
              <a:rPr lang="de-AT" altLang="de-DE" sz="2000" dirty="0"/>
              <a:t>Ermöglicht </a:t>
            </a:r>
            <a:r>
              <a:rPr lang="de-AT" altLang="de-DE" sz="2000" b="1" dirty="0"/>
              <a:t>Dialog und Veränderungsprozesse</a:t>
            </a:r>
          </a:p>
          <a:p>
            <a:pPr lvl="1" eaLnBrk="1" hangingPunct="1">
              <a:lnSpc>
                <a:spcPct val="150000"/>
              </a:lnSpc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2510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713</Words>
  <Application>Microsoft Office PowerPoint</Application>
  <PresentationFormat>Bildschirmpräsentation (4:3)</PresentationFormat>
  <Paragraphs>208</Paragraphs>
  <Slides>34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9" baseType="lpstr">
      <vt:lpstr>Arial</vt:lpstr>
      <vt:lpstr>Calibri</vt:lpstr>
      <vt:lpstr>Verdana</vt:lpstr>
      <vt:lpstr>Wingdings</vt:lpstr>
      <vt:lpstr>Profil</vt:lpstr>
      <vt:lpstr>Leitfaden für das Erstellen eines Fragebogens</vt:lpstr>
      <vt:lpstr>Fragebögen</vt:lpstr>
      <vt:lpstr>Inhalt</vt:lpstr>
      <vt:lpstr>Warum?</vt:lpstr>
      <vt:lpstr>Diagnose:  Stärken &amp; Schwächen</vt:lpstr>
      <vt:lpstr>Evaluation:  Zufriedenheit</vt:lpstr>
      <vt:lpstr>Kontrolle:  Veränderungen</vt:lpstr>
      <vt:lpstr>Intervention:  Dialog &amp; Veränderungen</vt:lpstr>
      <vt:lpstr>Ziel / Funktion</vt:lpstr>
      <vt:lpstr>Konzeption : Inhalt</vt:lpstr>
      <vt:lpstr>Konzeption: Umfang</vt:lpstr>
      <vt:lpstr>Konzeption: Ablauf</vt:lpstr>
      <vt:lpstr>Konzeption: Teilnehmerkreis</vt:lpstr>
      <vt:lpstr>Fragetypen: Offene Fragen</vt:lpstr>
      <vt:lpstr>Offene Fragen</vt:lpstr>
      <vt:lpstr>Fragetypen: Geschlossene Fragen</vt:lpstr>
      <vt:lpstr>Geschlossene Fragen</vt:lpstr>
      <vt:lpstr>Geschlossene Fragen</vt:lpstr>
      <vt:lpstr>Tipps: Reihenfolge</vt:lpstr>
      <vt:lpstr>Tipps: Formulierungen</vt:lpstr>
      <vt:lpstr>Tipps: Formulierungen</vt:lpstr>
      <vt:lpstr>Tipps: Inhaltliche Relevanz</vt:lpstr>
      <vt:lpstr>Tipps: Darstellungsformen von Fragen</vt:lpstr>
      <vt:lpstr>Darstellungsform: Tabelle</vt:lpstr>
      <vt:lpstr>Darstellungsform:  semantische Differenziale</vt:lpstr>
      <vt:lpstr>Darstellungsform: Rangliste</vt:lpstr>
      <vt:lpstr>Darstellungsform: Grafische Skala</vt:lpstr>
      <vt:lpstr>Tipps: Antwortkategorien</vt:lpstr>
      <vt:lpstr>Tipps: Antwortkategorien</vt:lpstr>
      <vt:lpstr>Tipps: demographischen Daten</vt:lpstr>
      <vt:lpstr>Tipps:  Vermeiden von Antworttendenzen</vt:lpstr>
      <vt:lpstr>Tipps: Deckblatt</vt:lpstr>
      <vt:lpstr>Tipps: Schluss</vt:lpstr>
      <vt:lpstr>Tipps: Pretest (Test des Fragebogens)</vt:lpstr>
    </vt:vector>
  </TitlesOfParts>
  <Company>Francisco Josephinum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thusnelda.reinisch</dc:creator>
  <cp:lastModifiedBy>Reinisch-Rotheneder Thusnelda</cp:lastModifiedBy>
  <cp:revision>31</cp:revision>
  <dcterms:created xsi:type="dcterms:W3CDTF">2010-10-01T06:57:34Z</dcterms:created>
  <dcterms:modified xsi:type="dcterms:W3CDTF">2020-12-10T09:59:32Z</dcterms:modified>
</cp:coreProperties>
</file>