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26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65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50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23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94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838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779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950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17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41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978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55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55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62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776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93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B01C-DBFC-4744-B638-A949A480696E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D61A1B-7160-4B53-8311-3CED5008A4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103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Verfahrensablauf Ferkelhaltung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160588"/>
          <a:ext cx="1019142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Stallbereich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zu</a:t>
                      </a:r>
                      <a:r>
                        <a:rPr lang="de-AT" baseline="0" dirty="0"/>
                        <a:t> bedenken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Geburt und </a:t>
                      </a:r>
                      <a:r>
                        <a:rPr lang="de-AT" dirty="0" err="1"/>
                        <a:t>Säugezeit</a:t>
                      </a:r>
                      <a:endParaRPr lang="de-AT" dirty="0"/>
                    </a:p>
                    <a:p>
                      <a:endParaRPr lang="de-AT" dirty="0"/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Saugferkel</a:t>
                      </a:r>
                      <a:r>
                        <a:rPr lang="de-AT" baseline="0" dirty="0"/>
                        <a:t> im Abferkelstall mit Ferkelnest (Kleinklima)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-&gt; Temperaturanspruch 32°C</a:t>
                      </a:r>
                    </a:p>
                    <a:p>
                      <a:r>
                        <a:rPr lang="de-AT" dirty="0"/>
                        <a:t>-&gt; H</a:t>
                      </a:r>
                      <a:r>
                        <a:rPr lang="de-AT" baseline="-25000" dirty="0"/>
                        <a:t>2</a:t>
                      </a:r>
                      <a:r>
                        <a:rPr lang="de-AT" dirty="0"/>
                        <a:t>O zur freien Aufnahme 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Absetzen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Ende </a:t>
                      </a:r>
                      <a:r>
                        <a:rPr lang="de-AT" dirty="0" err="1"/>
                        <a:t>Säugezeit</a:t>
                      </a:r>
                      <a:r>
                        <a:rPr lang="de-AT" dirty="0"/>
                        <a:t>,</a:t>
                      </a:r>
                      <a:r>
                        <a:rPr lang="de-AT" baseline="0" dirty="0"/>
                        <a:t> Trennung von der Muttersau, Ferkelgewicht: 6-8 kg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-&gt; geschützter Bereich mit ca.</a:t>
                      </a:r>
                    </a:p>
                    <a:p>
                      <a:r>
                        <a:rPr lang="de-AT" baseline="0" dirty="0"/>
                        <a:t>    </a:t>
                      </a:r>
                      <a:r>
                        <a:rPr lang="de-AT" dirty="0"/>
                        <a:t>24°C notwendig</a:t>
                      </a:r>
                    </a:p>
                    <a:p>
                      <a:r>
                        <a:rPr lang="de-AT" dirty="0"/>
                        <a:t>-&gt;</a:t>
                      </a:r>
                      <a:r>
                        <a:rPr lang="de-AT" baseline="0" dirty="0"/>
                        <a:t> </a:t>
                      </a:r>
                      <a:r>
                        <a:rPr lang="de-AT" dirty="0"/>
                        <a:t>Stress</a:t>
                      </a:r>
                    </a:p>
                    <a:p>
                      <a:r>
                        <a:rPr lang="de-AT" dirty="0"/>
                        <a:t>-&gt;</a:t>
                      </a:r>
                      <a:r>
                        <a:rPr lang="de-AT" baseline="0" dirty="0"/>
                        <a:t> </a:t>
                      </a:r>
                      <a:r>
                        <a:rPr lang="de-AT" dirty="0"/>
                        <a:t>verminderte Abwehrkräfte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Aufzucht</a:t>
                      </a:r>
                    </a:p>
                    <a:p>
                      <a:endParaRPr lang="de-AT" dirty="0"/>
                    </a:p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Kombibucht oder </a:t>
                      </a:r>
                      <a:r>
                        <a:rPr lang="de-AT" dirty="0" err="1"/>
                        <a:t>Aufzuchtstall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Von der 4. bis zur 10.Lebenswoche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Überwechseln in </a:t>
                      </a:r>
                      <a:r>
                        <a:rPr lang="de-AT"/>
                        <a:t>die Mast</a:t>
                      </a:r>
                    </a:p>
                    <a:p>
                      <a:endParaRPr lang="de-A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Ferkelgewicht: 25-30 kg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Maßnahmen zur Vorbeugung von MMA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Tägliche Temperaturmessung nach der Geburt </a:t>
            </a:r>
          </a:p>
          <a:p>
            <a:pPr>
              <a:buNone/>
            </a:pPr>
            <a:r>
              <a:rPr lang="de-AT" dirty="0"/>
              <a:t>	(&gt;39,5°C</a:t>
            </a:r>
            <a:r>
              <a:rPr lang="de-AT" dirty="0">
                <a:sym typeface="Wingdings" pitchFamily="2" charset="2"/>
              </a:rPr>
              <a:t>Behandlung)</a:t>
            </a:r>
          </a:p>
          <a:p>
            <a:r>
              <a:rPr lang="de-AT" dirty="0">
                <a:sym typeface="Wingdings" pitchFamily="2" charset="2"/>
              </a:rPr>
              <a:t>Hygiene Reinigung der Abferkelbuchten, Entfernen von Kot vor und nach der Geburt</a:t>
            </a:r>
          </a:p>
          <a:p>
            <a:r>
              <a:rPr lang="de-AT" dirty="0">
                <a:sym typeface="Wingdings" pitchFamily="2" charset="2"/>
              </a:rPr>
              <a:t>Optimale Fütterung um den Geburtstermin (Absenkung der Futtermenge, Zulage von </a:t>
            </a:r>
            <a:r>
              <a:rPr lang="de-AT" dirty="0" err="1">
                <a:sym typeface="Wingdings" pitchFamily="2" charset="2"/>
              </a:rPr>
              <a:t>Rohfaser</a:t>
            </a:r>
            <a:r>
              <a:rPr lang="de-AT" dirty="0">
                <a:sym typeface="Wingdings" pitchFamily="2" charset="2"/>
              </a:rPr>
              <a:t>, Wasser!)</a:t>
            </a:r>
          </a:p>
          <a:p>
            <a:r>
              <a:rPr lang="de-AT" dirty="0">
                <a:sym typeface="Wingdings" pitchFamily="2" charset="2"/>
              </a:rPr>
              <a:t>Reduzierung der Verstopfungsgefahr (Bewegungsmöglichkeit, Zugabe von Glaubersalz)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14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Gesäugeentzündung</a:t>
            </a:r>
            <a:r>
              <a:rPr lang="de-AT" dirty="0"/>
              <a:t> durch Strahlenpilz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986" y="1842548"/>
            <a:ext cx="5899245" cy="39082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6504" y="1930400"/>
            <a:ext cx="5534996" cy="36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Begünstigende Faktoren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184" y="1531939"/>
            <a:ext cx="9160630" cy="46402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schlechtes Stallklima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Zugluft, Temperaturschwankungen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schlechte Hygiene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Geburtshygiene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Schmutziger Stall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zu fette Sauen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Wassermangel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Verzögerter Geburtsverlauf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Bewegungsmangel (Verstopfungen,….)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8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391" y="446314"/>
            <a:ext cx="8596668" cy="1320800"/>
          </a:xfrm>
        </p:spPr>
        <p:txBody>
          <a:bodyPr/>
          <a:lstStyle/>
          <a:p>
            <a:r>
              <a:rPr lang="de-DE" dirty="0"/>
              <a:t>Säugezeit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1428751"/>
            <a:ext cx="8654445" cy="4612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zwischen 3 und 6 Wochen </a:t>
            </a:r>
            <a:r>
              <a:rPr lang="de-DE" sz="2000" dirty="0">
                <a:sym typeface="Wingdings" pitchFamily="2" charset="2"/>
              </a:rPr>
              <a:t>laut Tierschutzgesetz mind. 28 Tage bei entsprechender Stalleinrichtung und Hygiene auch ab 21.Tag möglich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/>
              <a:t>Anforderungen an die Muttersau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 erhöhte Stoffwechselleistung, ähnlich einer Hochleistungskuh ( 6 – 9 kg Milch/Tag)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Verhinderung einer Körperfettmobilisation / Körpereiweißmobilisation durch optimierte Rationen und hohe Futteraufnahme (bis zu 10kg)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/>
              <a:t>Gefahr des starken Absäugens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 v.a. bei Jungsauen, die nicht genügend Futter aufnehmen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 bei </a:t>
            </a:r>
            <a:r>
              <a:rPr lang="de-DE" sz="1800" dirty="0" err="1"/>
              <a:t>Altsauen</a:t>
            </a:r>
            <a:r>
              <a:rPr lang="de-DE" sz="1800" dirty="0"/>
              <a:t>, die energetisch unterversorgt sind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b="1" dirty="0"/>
              <a:t> Folge: </a:t>
            </a:r>
            <a:r>
              <a:rPr lang="de-DE" sz="1800" dirty="0"/>
              <a:t>Brunstlosigkeit, verlängertes Absetz – Rausche-Intervall 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Kennzahlen und Begriffe zur Geburt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Geborene Ferkel/Wurf/Sau: 10-12</a:t>
            </a:r>
          </a:p>
          <a:p>
            <a:r>
              <a:rPr lang="de-AT" dirty="0"/>
              <a:t>Lebend geborene Ferkel: 9-11</a:t>
            </a:r>
          </a:p>
          <a:p>
            <a:r>
              <a:rPr lang="de-AT" dirty="0"/>
              <a:t>Totgeburten: &lt;7%</a:t>
            </a:r>
          </a:p>
          <a:p>
            <a:r>
              <a:rPr lang="de-AT" dirty="0"/>
              <a:t>Saugferkelverluste: rund 15%</a:t>
            </a:r>
          </a:p>
          <a:p>
            <a:r>
              <a:rPr lang="de-AT" dirty="0"/>
              <a:t>2/3 aller Ferkel kommen in Vorderendlage zur Welt</a:t>
            </a:r>
          </a:p>
          <a:p>
            <a:r>
              <a:rPr lang="de-AT" dirty="0"/>
              <a:t>1/3 in </a:t>
            </a:r>
            <a:r>
              <a:rPr lang="de-AT" dirty="0" err="1"/>
              <a:t>Hinterendlage</a:t>
            </a:r>
            <a:endParaRPr lang="de-AT" dirty="0"/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81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444924" y="3265668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Ferkelversorgung nach der Geburt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7" y="424540"/>
            <a:ext cx="4655937" cy="25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 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24541"/>
            <a:ext cx="3864428" cy="25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Geburt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9797" y="1453243"/>
            <a:ext cx="9315753" cy="4792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Optimales Geburtsgewicht: 1400 bis 1600 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Gefahren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/>
              <a:t>Unterkühlung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/>
              <a:t>Erdrückung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/>
              <a:t>Lebensschwäche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/>
              <a:t>Verzögerte </a:t>
            </a:r>
            <a:r>
              <a:rPr lang="de-DE" sz="2400" dirty="0" err="1"/>
              <a:t>Kolostrumaufnahme</a:t>
            </a:r>
            <a:endParaRPr lang="de-DE" sz="2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400" dirty="0"/>
              <a:t>Infektionen (Nabelschnur, Verdauungstrakt)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Unterkühlung</a:t>
            </a:r>
            <a:r>
              <a:rPr lang="de-DE" dirty="0"/>
              <a:t> (&lt; 37°C) normal: </a:t>
            </a:r>
            <a:r>
              <a:rPr lang="de-DE" dirty="0" smtClean="0"/>
              <a:t>39,5°C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2160589"/>
            <a:ext cx="9119809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Thermoregulation ist in den ersten Tagen nicht vollständig ausgebildet (Wärmeplatten, Wärmelampen)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ym typeface="Wingdings" pitchFamily="2" charset="2"/>
              </a:rPr>
              <a:t> Hypothermie  Hypoglykämie  Unterernährung Tod</a:t>
            </a: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sehr dünnes Haarkleid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geringe Fettabdeckung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keine Energiereserven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Zugluft und kalten Stallboden meiden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Temperaturen im Abferkelstall ca. 21°C,  Ferkelnest um die 30°C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Ferkel abtrocknen und zum Gesäuge setzen</a:t>
            </a:r>
          </a:p>
        </p:txBody>
      </p:sp>
    </p:spTree>
    <p:extLst>
      <p:ext uri="{BB962C8B-B14F-4D97-AF65-F5344CB8AC3E}">
        <p14:creationId xmlns:p14="http://schemas.microsoft.com/office/powerpoint/2010/main" val="28989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 in den ersten Tagen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498" y="1858511"/>
            <a:ext cx="8596668" cy="45132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Ferkelversetzen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Eisenversorgung, Vitaminversorgung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Zähne abschleifen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Schwanz kupieren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Kastration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err="1"/>
              <a:t>Mycoplasmen</a:t>
            </a:r>
            <a:r>
              <a:rPr lang="de-DE" dirty="0"/>
              <a:t>-</a:t>
            </a:r>
            <a:r>
              <a:rPr lang="de-DE" sz="2400" dirty="0"/>
              <a:t>Impfung (gegen </a:t>
            </a:r>
            <a:r>
              <a:rPr lang="de-DE" sz="2400" dirty="0" err="1"/>
              <a:t>Mykoplasma</a:t>
            </a:r>
            <a:r>
              <a:rPr lang="de-DE" sz="2400" dirty="0"/>
              <a:t> </a:t>
            </a:r>
            <a:r>
              <a:rPr lang="de-DE" sz="2400" dirty="0" err="1"/>
              <a:t>hypopneumoniae</a:t>
            </a:r>
            <a:r>
              <a:rPr lang="de-DE" dirty="0">
                <a:sym typeface="Wingdings" pitchFamily="2" charset="2"/>
              </a:rPr>
              <a:t> Erreger der </a:t>
            </a:r>
            <a:r>
              <a:rPr lang="de-DE" dirty="0" err="1">
                <a:sym typeface="Wingdings" pitchFamily="2" charset="2"/>
              </a:rPr>
              <a:t>enzootischen</a:t>
            </a:r>
            <a:r>
              <a:rPr lang="de-DE" dirty="0">
                <a:sym typeface="Wingdings" pitchFamily="2" charset="2"/>
              </a:rPr>
              <a:t> Pneumonie)  Lungenkrankheit</a:t>
            </a: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Wasserversorgung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Circo</a:t>
            </a:r>
            <a:r>
              <a:rPr lang="de-DE" dirty="0"/>
              <a:t>-Impfung (gegen PCV 2 – </a:t>
            </a:r>
            <a:r>
              <a:rPr lang="de-DE" dirty="0" err="1"/>
              <a:t>Porzines</a:t>
            </a:r>
            <a:r>
              <a:rPr lang="de-DE" dirty="0"/>
              <a:t> </a:t>
            </a:r>
            <a:r>
              <a:rPr lang="de-DE" dirty="0" err="1"/>
              <a:t>Circovirus</a:t>
            </a:r>
            <a:r>
              <a:rPr lang="de-DE" dirty="0"/>
              <a:t> Typ 2 </a:t>
            </a:r>
            <a:r>
              <a:rPr lang="de-DE" dirty="0">
                <a:sym typeface="Wingdings" pitchFamily="2" charset="2"/>
              </a:rPr>
              <a:t> Erreger von PMWS (Post </a:t>
            </a:r>
            <a:r>
              <a:rPr lang="de-DE" dirty="0" err="1">
                <a:sym typeface="Wingdings" pitchFamily="2" charset="2"/>
              </a:rPr>
              <a:t>Weaning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Multisystemic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Wasting</a:t>
            </a:r>
            <a:r>
              <a:rPr lang="de-DE" dirty="0">
                <a:sym typeface="Wingdings" pitchFamily="2" charset="2"/>
              </a:rPr>
              <a:t> Syndrome) und PDNS (</a:t>
            </a:r>
            <a:r>
              <a:rPr lang="de-DE" dirty="0" err="1">
                <a:sym typeface="Wingdings" pitchFamily="2" charset="2"/>
              </a:rPr>
              <a:t>Porcine</a:t>
            </a:r>
            <a:r>
              <a:rPr lang="de-DE" dirty="0">
                <a:sym typeface="Wingdings" pitchFamily="2" charset="2"/>
              </a:rPr>
              <a:t> Dermatitis </a:t>
            </a:r>
            <a:r>
              <a:rPr lang="de-DE" dirty="0" err="1">
                <a:sym typeface="Wingdings" pitchFamily="2" charset="2"/>
              </a:rPr>
              <a:t>Nephropathy</a:t>
            </a:r>
            <a:r>
              <a:rPr lang="de-DE" dirty="0">
                <a:sym typeface="Wingdings" pitchFamily="2" charset="2"/>
              </a:rPr>
              <a:t> Syndrome) Erkältungssymptome + Fieber, Auftreten von Wachstumsstillstand („Kümmerer“)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56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Ferkelversetzen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08365"/>
            <a:ext cx="8744252" cy="4432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sog. Wurfausgleich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Jedes Ferkel muss Kolostrum von der eigenen Mutter aufgenommen haben, bevor es versetzt wird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Versetzt werden die stärksten Tiere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Kleine Ferkel zu Jungsauen (kleinere Zitzen)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mind. 12 Ferkel an </a:t>
            </a:r>
            <a:r>
              <a:rPr lang="de-DE" sz="2400" dirty="0" err="1"/>
              <a:t>Jungsau</a:t>
            </a:r>
            <a:r>
              <a:rPr lang="de-DE" sz="2400" dirty="0"/>
              <a:t> (Milchbildung)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Versetzung innerhalb 1- 2 Tagen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60702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Geburt - allgemein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77334" y="1554481"/>
            <a:ext cx="9051882" cy="4486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000" dirty="0"/>
              <a:t>so wenig wie möglich, aber so viel wie nötig in den Geburtsverlauf eingreifen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Abferkelbereich </a:t>
            </a:r>
            <a:r>
              <a:rPr lang="de-AT" sz="2000" b="1" dirty="0">
                <a:solidFill>
                  <a:schemeClr val="tx1"/>
                </a:solidFill>
              </a:rPr>
              <a:t>absolute Ruhe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b="1" dirty="0"/>
              <a:t>Geburt ist keine Krankheit!!!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/>
              <a:t>Sau frisst weniger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/>
              <a:t>normale Körpertemperatur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/>
              <a:t>Gesäuge wird 2 Tage vor Geburt prall mit Milch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/>
              <a:t>Gelbliche, dicke Flüssigkeit in geringer Menge </a:t>
            </a:r>
            <a:r>
              <a:rPr lang="de-AT" dirty="0" err="1"/>
              <a:t>ermelkbar</a:t>
            </a:r>
            <a:endParaRPr lang="de-A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/>
              <a:t>reichlich Milchausfluss erst ca. 6 Stunden vor der Geburt des ersten Ferkels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4588" y="2115693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Ferkelversetzen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alle Zitzen der Sauen sollten benützt werden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Nicht genützte Zitzen stellen die Milchbildung ein, sind aber beim nächsten Wurf wieder aktiv (innerhalb 1 – 2 Tagen)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jede </a:t>
            </a:r>
            <a:r>
              <a:rPr lang="de-DE" sz="2400" dirty="0"/>
              <a:t>Versetzung muss dokumentiert werden</a:t>
            </a:r>
          </a:p>
        </p:txBody>
      </p:sp>
    </p:spTree>
    <p:extLst>
      <p:ext uri="{BB962C8B-B14F-4D97-AF65-F5344CB8AC3E}">
        <p14:creationId xmlns:p14="http://schemas.microsoft.com/office/powerpoint/2010/main" val="3022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Eisenversorgung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1804307"/>
            <a:ext cx="8654445" cy="4237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Ferkel benötigt ca. 10 mg Eisen /Tag, Eisenvorrat vom Ferkel liegt bei  30 – 50 mg/kg Körpergewicht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Über die Muttermilch erhält das Ferkel 1 mg </a:t>
            </a:r>
            <a:r>
              <a:rPr lang="de-DE" sz="2400" dirty="0">
                <a:sym typeface="Wingdings" panose="05000000000000000000" pitchFamily="2" charset="2"/>
              </a:rPr>
              <a:t> Eisenpräparate werden am 2/3.Lebenstag verabreicht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meistens 200 mg </a:t>
            </a:r>
            <a:r>
              <a:rPr lang="de-DE" sz="2400" dirty="0" err="1"/>
              <a:t>Eisendextran</a:t>
            </a:r>
            <a:r>
              <a:rPr lang="de-DE" sz="2400" dirty="0"/>
              <a:t> per Injektion, od. orale Versorgung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„Streueisen“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50" y="4396098"/>
            <a:ext cx="2039956" cy="161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CD1C0F-6EF1-45B3-BB5E-8875C9324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9" y="4396098"/>
            <a:ext cx="2663300" cy="20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Zähne abschleifen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96143"/>
            <a:ext cx="8646280" cy="42452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Verkleinerung od. Verkürzung der Eckzähne bei max. 7 Tagen alten Ferkeln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Abrunden der Zähne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Verhinderung von Verletzungen am Gesäuge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Eindämmung von Verletzungen durch Schwanzbeißen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Nicht routinemäßig lt. </a:t>
            </a:r>
            <a:r>
              <a:rPr lang="de-DE" sz="2200" dirty="0" err="1"/>
              <a:t>TschG</a:t>
            </a:r>
            <a:endParaRPr lang="de-DE" sz="22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b="1" dirty="0">
                <a:solidFill>
                  <a:srgbClr val="FF0000"/>
                </a:solidFill>
              </a:rPr>
              <a:t>Zähne kneifen verboten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Kneifen:</a:t>
            </a:r>
            <a:r>
              <a:rPr lang="de-DE" sz="2400" dirty="0"/>
              <a:t> </a:t>
            </a:r>
            <a:r>
              <a:rPr lang="de-DE" dirty="0"/>
              <a:t>Ö</a:t>
            </a:r>
            <a:r>
              <a:rPr lang="de-DE" sz="2400" dirty="0"/>
              <a:t>ffnung der Zahnhöhle durch splittern od. starkes kürzen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18" y="734785"/>
            <a:ext cx="3064327" cy="22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Bildergebnis für Zahnschleifer SChweine"/>
          <p:cNvSpPr>
            <a:spLocks noChangeAspect="1" noChangeArrowheads="1"/>
          </p:cNvSpPr>
          <p:nvPr/>
        </p:nvSpPr>
        <p:spPr bwMode="auto">
          <a:xfrm>
            <a:off x="155575" y="-2384425"/>
            <a:ext cx="74866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27" y="3847421"/>
            <a:ext cx="3493911" cy="23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Kupieren der Schwänze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197" y="1445079"/>
            <a:ext cx="9127974" cy="42452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Das Kupieren </a:t>
            </a:r>
            <a:r>
              <a:rPr lang="de-DE" dirty="0"/>
              <a:t>des Schwanzes durch den Tierhalter </a:t>
            </a:r>
            <a:r>
              <a:rPr lang="de-DE" sz="2400" dirty="0"/>
              <a:t>erfolgt nur, wenn die Schweine nicht älter als sieben Tage sind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Wenn älter als 7 Tage: Eingriff durch einen Tierarzt nach wirksamer Betäubung und anschließender Verwendung schmerzstillender Mittel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Beim Kupieren des Schwanzes wird höchstens die Hälfte des Schwanzes entfernt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2" y="4552270"/>
            <a:ext cx="5141915" cy="175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57" y="4287610"/>
            <a:ext cx="2850243" cy="213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504" y="42099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kupieren?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Vorbeugung gegen späteres Schwanzbeißen (</a:t>
            </a:r>
            <a:r>
              <a:rPr lang="de-AT" dirty="0" err="1"/>
              <a:t>Kaudophagie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Vorbeugung gegen Infektionskrankheiten, Verletzungen etc.</a:t>
            </a:r>
          </a:p>
          <a:p>
            <a:pPr lvl="1"/>
            <a:endParaRPr lang="de-AT" dirty="0"/>
          </a:p>
          <a:p>
            <a:r>
              <a:rPr lang="de-AT" dirty="0">
                <a:sym typeface="Wingdings" pitchFamily="2" charset="2"/>
              </a:rPr>
              <a:t>wichtig in Aufzucht und Mast : Beschäftigungsmaterial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67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323" y="306994"/>
            <a:ext cx="3810000" cy="25241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2930" y="2527900"/>
            <a:ext cx="3861138" cy="28958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917" y="3340077"/>
            <a:ext cx="3810000" cy="28575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54038" y="6012911"/>
            <a:ext cx="57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https://www.youtube.com/watch?v=aFMVrM33CT0</a:t>
            </a:r>
          </a:p>
        </p:txBody>
      </p:sp>
    </p:spTree>
    <p:extLst>
      <p:ext uri="{BB962C8B-B14F-4D97-AF65-F5344CB8AC3E}">
        <p14:creationId xmlns:p14="http://schemas.microsoft.com/office/powerpoint/2010/main" val="21294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322" y="1543051"/>
            <a:ext cx="9119508" cy="4498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Kastrieren männlicher Schweine durch den Tierhalter erfolgt nur, wenn die Schweine nicht älter als sieben Tage sind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7 Tage: Eingriff wird durch einen Tierarzt nach wirksamer Betäubung und anschließender Verwendung schmerzstillender Mittel durchgeführt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65" y="3314057"/>
            <a:ext cx="4012710" cy="30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Kastration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1347107"/>
            <a:ext cx="8891209" cy="4694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Fixierung des Ferkels in der Fixiereinrichtung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Prüfung auf Anomalien (Leistenbruch, Binneneber)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Verabreichung von Schmerzmittel und Hautdesinfektion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Hautschnitt mit Skalpell oder Kastrationszange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Vorverlagerung des bedeckten Hodens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Durchtrennung des Samenstranges (und Muskel) mit </a:t>
            </a:r>
            <a:r>
              <a:rPr lang="de-DE" sz="2000" dirty="0" err="1"/>
              <a:t>Skalpellklinge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Wundversorgung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Zurücksetzen des Ferkels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1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3025" y="1219200"/>
            <a:ext cx="10522240" cy="5242559"/>
          </a:xfrm>
        </p:spPr>
        <p:txBody>
          <a:bodyPr>
            <a:noAutofit/>
          </a:bodyPr>
          <a:lstStyle/>
          <a:p>
            <a:pPr>
              <a:buNone/>
            </a:pPr>
            <a:endParaRPr lang="de-DE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/>
              <a:t>Immunkastration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auf die Kastration wird gänzlich verzichtet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2 Impfungen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000" dirty="0"/>
              <a:t>erste Impfung in der vierzehnten Lebenswoche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000" dirty="0"/>
              <a:t>zweite Impfung bekommt es dann ungefähr sechs Wochen vor der Schlachtung.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Durch diesen Impfstoff erzeugt der Körper des Schweins Antikörper gegen die Hormone </a:t>
            </a:r>
            <a:r>
              <a:rPr lang="de-DE" sz="2800" b="1" i="1" u="sng" dirty="0"/>
              <a:t>Skatol und </a:t>
            </a:r>
            <a:r>
              <a:rPr lang="de-DE" sz="2800" b="1" i="1" u="sng" dirty="0" err="1"/>
              <a:t>Androstenon</a:t>
            </a:r>
            <a:r>
              <a:rPr lang="de-DE" sz="2800" dirty="0"/>
              <a:t>, erzeugen normalerweise den sogenannten „</a:t>
            </a:r>
            <a:r>
              <a:rPr lang="de-DE" sz="2800" b="1" i="1" u="sng" dirty="0"/>
              <a:t>Ebergeruch“</a:t>
            </a:r>
            <a:r>
              <a:rPr lang="de-DE" sz="2800" b="1" dirty="0"/>
              <a:t>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Diese Hormone werden im Körper nicht mehr produziert </a:t>
            </a:r>
            <a:r>
              <a:rPr lang="de-DE" sz="2800" dirty="0">
                <a:sym typeface="Wingdings" panose="05000000000000000000" pitchFamily="2" charset="2"/>
              </a:rPr>
              <a:t></a:t>
            </a:r>
            <a:r>
              <a:rPr lang="de-DE" sz="2800" dirty="0"/>
              <a:t> das Schwein weist keinen Ebergeruch mehr auf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85677" y="545068"/>
            <a:ext cx="578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https://www.youtube.com/watch?v=xT07lpnrlpU</a:t>
            </a:r>
          </a:p>
        </p:txBody>
      </p:sp>
    </p:spTree>
    <p:extLst>
      <p:ext uri="{BB962C8B-B14F-4D97-AF65-F5344CB8AC3E}">
        <p14:creationId xmlns:p14="http://schemas.microsoft.com/office/powerpoint/2010/main" val="31710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3025" y="1219200"/>
            <a:ext cx="10522240" cy="52425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de-DE" sz="2000" b="1" dirty="0"/>
          </a:p>
          <a:p>
            <a:pPr>
              <a:buFont typeface="Wingdings" pitchFamily="2" charset="2"/>
              <a:buChar char="Ø"/>
            </a:pPr>
            <a:r>
              <a:rPr lang="de-DE" b="1" dirty="0" err="1"/>
              <a:t>Ebermast</a:t>
            </a:r>
            <a:endParaRPr lang="de-DE" b="1" dirty="0"/>
          </a:p>
          <a:p>
            <a:pPr lvl="1">
              <a:buFont typeface="Symbol" pitchFamily="18" charset="2"/>
              <a:buChar char="-"/>
            </a:pPr>
            <a:r>
              <a:rPr lang="de-DE" dirty="0"/>
              <a:t>Es kommt zu einem vermehrten Aggressionsverhalten zwischen den Tieren, </a:t>
            </a:r>
          </a:p>
          <a:p>
            <a:pPr marL="457200" lvl="1" indent="0">
              <a:buNone/>
            </a:pPr>
            <a:r>
              <a:rPr lang="de-DE" dirty="0"/>
              <a:t>	wodurch sich neue Tierschutzprobleme ergeben können</a:t>
            </a:r>
          </a:p>
          <a:p>
            <a:pPr lvl="1">
              <a:buFont typeface="Symbol" pitchFamily="18" charset="2"/>
              <a:buChar char="-"/>
            </a:pP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höhere Anforderungen an Haltung und Management</a:t>
            </a:r>
          </a:p>
        </p:txBody>
      </p:sp>
    </p:spTree>
    <p:extLst>
      <p:ext uri="{BB962C8B-B14F-4D97-AF65-F5344CB8AC3E}">
        <p14:creationId xmlns:p14="http://schemas.microsoft.com/office/powerpoint/2010/main" val="18631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Geburt - Beginn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1 Stunde vor der Geburt ruhige Seitenlage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Wehen, Bauchpresse, Schlagen mit dem Schwanz kurz vor Austritt eines Ferkels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Geburtsintervall längstens halbstündig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intakte Nabelschnur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b="1" dirty="0"/>
              <a:t>Geburtsdauer:</a:t>
            </a:r>
            <a:r>
              <a:rPr lang="de-AT" sz="2400" dirty="0"/>
              <a:t> 3 – 5 Stunden</a:t>
            </a:r>
          </a:p>
          <a:p>
            <a:pPr marL="0" indent="0">
              <a:buNone/>
            </a:pP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368" y="3209544"/>
            <a:ext cx="4684776" cy="35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1485900"/>
            <a:ext cx="9344491" cy="48051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Trennung der Jungtiere von der Mutter nach 3 – 6 Wochen Säugezeit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natürliches Absetzen beginnt in der 8 – 18 Lebenswoche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Problematik: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Verlust des Muttertiers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Rhythmusgeber geht verloren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Milchaufnahme gestoppt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Festfutter als alleinige Nahrung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Flüssigkeitsbedarf über Wasseraufnahme</a:t>
            </a:r>
          </a:p>
          <a:p>
            <a:pPr marL="914400" lvl="2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419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22041"/>
            <a:ext cx="8491159" cy="46534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Problematik: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Verlust der Umgebung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neue Futtereinrichtungen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neue </a:t>
            </a:r>
            <a:r>
              <a:rPr lang="de-DE" sz="2000" dirty="0" err="1"/>
              <a:t>Tränkeeinrichtungen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neue Buchtengenossen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neue </a:t>
            </a:r>
            <a:r>
              <a:rPr lang="de-DE" sz="2000" dirty="0" err="1"/>
              <a:t>Keimflora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000" dirty="0"/>
              <a:t>neue Klimaregelung</a:t>
            </a:r>
          </a:p>
          <a:p>
            <a:pPr lvl="2">
              <a:buFont typeface="Symbol" panose="05050102010706020507" pitchFamily="18" charset="2"/>
              <a:buChar char="-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2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Immunität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034" y="1273629"/>
            <a:ext cx="8760580" cy="43842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Immunität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passiver Schutz über Kolostrum fällt bis zur 4. </a:t>
            </a:r>
            <a:r>
              <a:rPr lang="de-DE" sz="2200" smtClean="0"/>
              <a:t>Lebenswoche </a:t>
            </a:r>
            <a:endParaRPr lang="de-DE" sz="22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aktive Immunität steigt ab der 3. Lebenswoche langsam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Abwehrloch zw. 4 – 8 Lebenswoche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ab 7 -9 Woche immunkompetent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545" y="3138297"/>
            <a:ext cx="5695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540" y="470263"/>
            <a:ext cx="9032180" cy="1104900"/>
          </a:xfrm>
        </p:spPr>
        <p:txBody>
          <a:bodyPr/>
          <a:lstStyle/>
          <a:p>
            <a:r>
              <a:rPr lang="de-DE" dirty="0"/>
              <a:t>2 Absetzphasen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540" y="1304543"/>
            <a:ext cx="10442424" cy="53575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sz="2800" b="1" dirty="0"/>
              <a:t>1 Phase: Hunger</a:t>
            </a:r>
            <a:endParaRPr lang="de-DE" b="1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Futteraufnahme sinkt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Fettreserven sinken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Wärmebedürfnis steigt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/>
              <a:t>Immunabwehr sinkt</a:t>
            </a:r>
          </a:p>
          <a:p>
            <a:pPr marL="457200" lvl="1" indent="0">
              <a:buNone/>
            </a:pPr>
            <a:endParaRPr lang="de-DE" sz="2800" dirty="0"/>
          </a:p>
          <a:p>
            <a:pPr marL="457200" lvl="1" indent="0">
              <a:buNone/>
            </a:pPr>
            <a:r>
              <a:rPr lang="de-DE" sz="2100" b="1" dirty="0"/>
              <a:t>Stress schwächt Ferkel </a:t>
            </a:r>
            <a:r>
              <a:rPr lang="de-DE" sz="2100" b="1" dirty="0">
                <a:sym typeface="Wingdings" panose="05000000000000000000" pitchFamily="2" charset="2"/>
              </a:rPr>
              <a:t> Durchfall – Flüssigkeitsverlust – Austrocknung – </a:t>
            </a:r>
            <a:r>
              <a:rPr lang="de-DE" sz="2800" b="1" dirty="0">
                <a:sym typeface="Wingdings" panose="05000000000000000000" pitchFamily="2" charset="2"/>
              </a:rPr>
              <a:t>TOD</a:t>
            </a:r>
          </a:p>
          <a:p>
            <a:pPr marL="457200" lvl="1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2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Absetzphasen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80033"/>
            <a:ext cx="8596668" cy="42613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>
                <a:sym typeface="Wingdings" panose="05000000000000000000" pitchFamily="2" charset="2"/>
              </a:rPr>
              <a:t>2 Phase: Fressen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Hungergefühl steigt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Große Futtermengen werden aufgenommen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Magen kann nicht genug Säure bilden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Keime gelangen in den Dünndarm, Darmbeweglichkeit sinkt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>
                <a:sym typeface="Wingdings" panose="05000000000000000000" pitchFamily="2" charset="2"/>
              </a:rPr>
              <a:t>E. Coli steigen aus Dickdarm auf und vermehren sich – Toxine</a:t>
            </a:r>
          </a:p>
          <a:p>
            <a:pPr marL="457200" lvl="1" indent="0">
              <a:buNone/>
            </a:pPr>
            <a:endParaRPr lang="de-DE" sz="2000" dirty="0"/>
          </a:p>
          <a:p>
            <a:endParaRPr lang="de-AT" sz="2400" dirty="0"/>
          </a:p>
        </p:txBody>
      </p:sp>
      <p:sp>
        <p:nvSpPr>
          <p:cNvPr id="4" name="Rechteck 3"/>
          <p:cNvSpPr/>
          <p:nvPr/>
        </p:nvSpPr>
        <p:spPr>
          <a:xfrm>
            <a:off x="438912" y="4761455"/>
            <a:ext cx="100827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100" b="1" dirty="0"/>
              <a:t>Stress schwächt Ferkel </a:t>
            </a:r>
            <a:r>
              <a:rPr lang="de-DE" sz="2100" b="1" dirty="0">
                <a:sym typeface="Wingdings" panose="05000000000000000000" pitchFamily="2" charset="2"/>
              </a:rPr>
              <a:t> Durchfall – Flüssigkeitsverlust – Austrocknung – </a:t>
            </a:r>
            <a:r>
              <a:rPr lang="de-DE" sz="2800" b="1" dirty="0">
                <a:sym typeface="Wingdings" panose="05000000000000000000" pitchFamily="2" charset="2"/>
              </a:rPr>
              <a:t>TOD</a:t>
            </a:r>
          </a:p>
        </p:txBody>
      </p:sp>
    </p:spTree>
    <p:extLst>
      <p:ext uri="{BB962C8B-B14F-4D97-AF65-F5344CB8AC3E}">
        <p14:creationId xmlns:p14="http://schemas.microsoft.com/office/powerpoint/2010/main" val="39039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Geburtsschwierigkeiten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1608365"/>
            <a:ext cx="8670773" cy="4432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Kotkonsistenz beachten </a:t>
            </a:r>
            <a:r>
              <a:rPr lang="de-AT" sz="2400" dirty="0">
                <a:sym typeface="Wingdings" panose="05000000000000000000" pitchFamily="2" charset="2"/>
              </a:rPr>
              <a:t> harter Kot verkleinert Geburtskanal und begünstigt MMA </a:t>
            </a:r>
            <a:endParaRPr lang="de-AT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Wehenschwäche – Calciummangel, Unruhe – </a:t>
            </a:r>
            <a:r>
              <a:rPr lang="de-AT" sz="2400" dirty="0" err="1"/>
              <a:t>Oxytocin</a:t>
            </a:r>
            <a:r>
              <a:rPr lang="de-AT" sz="2400" dirty="0"/>
              <a:t>-Ausschüttung gehemmt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Geburtshindernisse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Gebärmutterdrehung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zu enges Becken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zu große Ferkel</a:t>
            </a:r>
          </a:p>
          <a:p>
            <a:endParaRPr lang="de-AT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200" dirty="0"/>
              <a:t>manuelle Kontrolle des Geburtsweges</a:t>
            </a:r>
          </a:p>
          <a:p>
            <a:pPr marL="457200" lvl="1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947" y="-1"/>
            <a:ext cx="3830574" cy="287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0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Manuelle Geburtshilfe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336" y="1641021"/>
            <a:ext cx="8710666" cy="44003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Reinigung des äußeren Genitalbereichs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Hände und Arme waschen, desinfizieren – Einweghandschuhe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Gleitmittel auftragen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Vorsichtiges Überprüfen des Geburtsweges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ist Geburtsweg frei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wehenfördernde</a:t>
            </a:r>
            <a:r>
              <a:rPr lang="de-AT" dirty="0">
                <a:sym typeface="Wingdings" panose="05000000000000000000" pitchFamily="2" charset="2"/>
              </a:rPr>
              <a:t> Mittel verabreichen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b="1" dirty="0">
                <a:sym typeface="Wingdings" panose="05000000000000000000" pitchFamily="2" charset="2"/>
              </a:rPr>
              <a:t>Faustregel: </a:t>
            </a:r>
            <a:r>
              <a:rPr lang="de-AT" dirty="0">
                <a:sym typeface="Wingdings" panose="05000000000000000000" pitchFamily="2" charset="2"/>
              </a:rPr>
              <a:t>sind alle Ferkel bereits abgetrocknet  Geburt abgeschlossen oder verzögert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Eventuell Eingriff mit Haken, Zange oder Schlinge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288" y="223520"/>
            <a:ext cx="3413760" cy="34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4002" y="3822698"/>
            <a:ext cx="2187947" cy="303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2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Säugezeit - Erkrankungen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54912"/>
            <a:ext cx="1000285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400" b="1" dirty="0"/>
              <a:t>MMA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Mastitis (</a:t>
            </a:r>
            <a:r>
              <a:rPr lang="de-AT" sz="2000" dirty="0" err="1"/>
              <a:t>Gesäugeentzündung</a:t>
            </a:r>
            <a:r>
              <a:rPr lang="de-AT" sz="2000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Metritis ( Gebärmutterentzündung)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 err="1"/>
              <a:t>Agalaktie</a:t>
            </a:r>
            <a:r>
              <a:rPr lang="de-AT" sz="2000" dirty="0"/>
              <a:t> (Milchlosigkeit- Milchmangel )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Infektiöse E</a:t>
            </a:r>
            <a:r>
              <a:rPr lang="de-AT" sz="2400" dirty="0"/>
              <a:t>rkrankung rund um die Geburt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Ausgelöst durch </a:t>
            </a:r>
            <a:r>
              <a:rPr lang="de-AT" dirty="0" err="1"/>
              <a:t>Colikeime</a:t>
            </a:r>
            <a:r>
              <a:rPr lang="de-AT" dirty="0"/>
              <a:t>, Staphylokokken und Streptokokken</a:t>
            </a:r>
            <a:endParaRPr lang="de-AT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Betriebsindividuell unterschiedliche Erkrankungsrate</a:t>
            </a:r>
          </a:p>
        </p:txBody>
      </p:sp>
    </p:spTree>
    <p:extLst>
      <p:ext uri="{BB962C8B-B14F-4D97-AF65-F5344CB8AC3E}">
        <p14:creationId xmlns:p14="http://schemas.microsoft.com/office/powerpoint/2010/main" val="2725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Mögliche Auslöser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Verstopfter Darm</a:t>
            </a:r>
            <a:r>
              <a:rPr lang="de-AT" dirty="0">
                <a:sym typeface="Wingdings" panose="05000000000000000000" pitchFamily="2" charset="2"/>
              </a:rPr>
              <a:t> Aufnahme von </a:t>
            </a:r>
            <a:r>
              <a:rPr lang="de-AT" dirty="0" err="1">
                <a:sym typeface="Wingdings" panose="05000000000000000000" pitchFamily="2" charset="2"/>
              </a:rPr>
              <a:t>Endotoxinen</a:t>
            </a:r>
            <a:endParaRPr lang="de-AT" dirty="0"/>
          </a:p>
          <a:p>
            <a:r>
              <a:rPr lang="de-AT" dirty="0"/>
              <a:t>Mangelnde Immunität (vor allem bei Jungsauen)</a:t>
            </a:r>
          </a:p>
          <a:p>
            <a:r>
              <a:rPr lang="de-AT" dirty="0"/>
              <a:t>Zu früher oder radikaler Futterentzug vor der Geburt </a:t>
            </a:r>
          </a:p>
          <a:p>
            <a:r>
              <a:rPr lang="de-AT" dirty="0"/>
              <a:t>Mangelnde Wasserversorgung</a:t>
            </a:r>
          </a:p>
          <a:p>
            <a:r>
              <a:rPr lang="de-AT" dirty="0"/>
              <a:t>Mangelnde Hygiene, Schlechte Haltungsbedingungen (Zugluft)</a:t>
            </a:r>
          </a:p>
        </p:txBody>
      </p:sp>
    </p:spTree>
    <p:extLst>
      <p:ext uri="{BB962C8B-B14F-4D97-AF65-F5344CB8AC3E}">
        <p14:creationId xmlns:p14="http://schemas.microsoft.com/office/powerpoint/2010/main" val="30170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Symptome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72185"/>
            <a:ext cx="8997018" cy="456917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sz="2800" dirty="0"/>
              <a:t>Futter- und Wasseraufnahme vermindert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dirty="0" err="1"/>
              <a:t>Gesäugeentzündung</a:t>
            </a:r>
            <a:endParaRPr lang="de-AT" sz="28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Sau lässt Ferkel nicht säugen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Gesäuge wird am Boden gekühlt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einzelne </a:t>
            </a:r>
            <a:r>
              <a:rPr lang="de-AT" sz="2400" dirty="0" err="1"/>
              <a:t>Gesäugekomplexe</a:t>
            </a:r>
            <a:r>
              <a:rPr lang="de-AT" sz="2400" dirty="0"/>
              <a:t> sind hart, warm und gerötet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Milchmenge reduziert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dirty="0"/>
              <a:t>Scheidenausfluss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dirty="0"/>
              <a:t>erhöhte Körpertemperatur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400" dirty="0"/>
              <a:t>über 40°C, wenige Stunden nach der Geburt</a:t>
            </a:r>
          </a:p>
        </p:txBody>
      </p:sp>
    </p:spTree>
    <p:extLst>
      <p:ext uri="{BB962C8B-B14F-4D97-AF65-F5344CB8AC3E}">
        <p14:creationId xmlns:p14="http://schemas.microsoft.com/office/powerpoint/2010/main" val="34832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vermehrtes Ferkelerdrücken</a:t>
            </a:r>
          </a:p>
          <a:p>
            <a:r>
              <a:rPr lang="de-AT" dirty="0"/>
              <a:t>Fressunlust </a:t>
            </a:r>
            <a:r>
              <a:rPr lang="de-AT" dirty="0">
                <a:sym typeface="Wingdings" panose="05000000000000000000" pitchFamily="2" charset="2"/>
              </a:rPr>
              <a:t> Milchmangel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>
                <a:sym typeface="Wingdings" panose="05000000000000000000" pitchFamily="2" charset="2"/>
              </a:rPr>
              <a:t>Ferkel beginnen Wasser od. Urin der Mutter zu trinken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>
                <a:sym typeface="Wingdings" panose="05000000000000000000" pitchFamily="2" charset="2"/>
              </a:rPr>
              <a:t>Chronische Gebär-und Eileiterentzündungen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>
                <a:sym typeface="Wingdings" panose="05000000000000000000" pitchFamily="2" charset="2"/>
              </a:rPr>
              <a:t>Probleme bei der Wiederbelegung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20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1323</Words>
  <Application>Microsoft Office PowerPoint</Application>
  <PresentationFormat>Breitbild</PresentationFormat>
  <Paragraphs>248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Century Gothic</vt:lpstr>
      <vt:lpstr>Symbol</vt:lpstr>
      <vt:lpstr>Wingdings</vt:lpstr>
      <vt:lpstr>Wingdings 3</vt:lpstr>
      <vt:lpstr>Fetzen</vt:lpstr>
      <vt:lpstr>Verfahrensablauf Ferkelhaltung</vt:lpstr>
      <vt:lpstr>Geburt - allgemein</vt:lpstr>
      <vt:lpstr>Geburt - Beginn</vt:lpstr>
      <vt:lpstr>Geburtsschwierigkeiten</vt:lpstr>
      <vt:lpstr>Manuelle Geburtshilfe</vt:lpstr>
      <vt:lpstr>Säugezeit - Erkrankungen</vt:lpstr>
      <vt:lpstr>Mögliche Auslöser</vt:lpstr>
      <vt:lpstr>Symptome</vt:lpstr>
      <vt:lpstr>Folgen</vt:lpstr>
      <vt:lpstr>Maßnahmen zur Vorbeugung von MMA</vt:lpstr>
      <vt:lpstr>Gesäugeentzündung durch Strahlenpilz</vt:lpstr>
      <vt:lpstr>Begünstigende Faktoren</vt:lpstr>
      <vt:lpstr>Säugezeit</vt:lpstr>
      <vt:lpstr>Kennzahlen und Begriffe zur Geburt</vt:lpstr>
      <vt:lpstr>Ferkelversorgung nach der Geburt</vt:lpstr>
      <vt:lpstr>Geburt</vt:lpstr>
      <vt:lpstr>Unterkühlung (&lt; 37°C) normal: 39,5°C</vt:lpstr>
      <vt:lpstr>Maßnahmen in den ersten Tagen </vt:lpstr>
      <vt:lpstr>Ferkelversetzen</vt:lpstr>
      <vt:lpstr>Ferkelversetzen</vt:lpstr>
      <vt:lpstr>Eisenversorgung</vt:lpstr>
      <vt:lpstr>Zähne abschleifen</vt:lpstr>
      <vt:lpstr>Kupieren der Schwänze</vt:lpstr>
      <vt:lpstr>Warum kupieren?</vt:lpstr>
      <vt:lpstr>Kastration</vt:lpstr>
      <vt:lpstr>Kastration</vt:lpstr>
      <vt:lpstr>Ablauf Kastration</vt:lpstr>
      <vt:lpstr>Kastration</vt:lpstr>
      <vt:lpstr>Kastration</vt:lpstr>
      <vt:lpstr>Absetzen</vt:lpstr>
      <vt:lpstr>Absetzen</vt:lpstr>
      <vt:lpstr>Immunität</vt:lpstr>
      <vt:lpstr>2 Absetzphasen</vt:lpstr>
      <vt:lpstr>Absetzphasen</vt:lpstr>
    </vt:vector>
  </TitlesOfParts>
  <Company>HBLFA Francisco Josephinum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Verfahrensablauf Ferkelhaltung</dc:title>
  <dc:creator>Gruber-Doberer Leo</dc:creator>
  <cp:lastModifiedBy>Gruber-Doberer Leo</cp:lastModifiedBy>
  <cp:revision>1</cp:revision>
  <dcterms:created xsi:type="dcterms:W3CDTF">2023-01-12T13:21:34Z</dcterms:created>
  <dcterms:modified xsi:type="dcterms:W3CDTF">2023-01-12T13:22:12Z</dcterms:modified>
</cp:coreProperties>
</file>